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34.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334.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337.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332.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331.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330.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 id="417" r:id="rId170"/>
    <p:sldId id="418" r:id="rId171"/>
    <p:sldId id="419" r:id="rId172"/>
    <p:sldId id="420" r:id="rId173"/>
    <p:sldId id="421" r:id="rId174"/>
    <p:sldId id="422" r:id="rId175"/>
    <p:sldId id="423" r:id="rId176"/>
    <p:sldId id="424" r:id="rId177"/>
    <p:sldId id="425" r:id="rId178"/>
    <p:sldId id="426" r:id="rId179"/>
    <p:sldId id="427" r:id="rId180"/>
    <p:sldId id="428" r:id="rId181"/>
    <p:sldId id="429" r:id="rId182"/>
    <p:sldId id="430" r:id="rId183"/>
    <p:sldId id="431" r:id="rId184"/>
    <p:sldId id="432" r:id="rId185"/>
    <p:sldId id="433" r:id="rId186"/>
    <p:sldId id="434" r:id="rId187"/>
    <p:sldId id="435" r:id="rId188"/>
    <p:sldId id="436" r:id="rId189"/>
    <p:sldId id="437" r:id="rId190"/>
    <p:sldId id="438" r:id="rId191"/>
    <p:sldId id="439" r:id="rId192"/>
    <p:sldId id="440" r:id="rId193"/>
    <p:sldId id="441" r:id="rId194"/>
    <p:sldId id="442" r:id="rId195"/>
    <p:sldId id="443" r:id="rId196"/>
    <p:sldId id="444" r:id="rId197"/>
    <p:sldId id="445" r:id="rId198"/>
    <p:sldId id="446" r:id="rId199"/>
    <p:sldId id="447" r:id="rId200"/>
    <p:sldId id="448" r:id="rId201"/>
    <p:sldId id="449" r:id="rId202"/>
    <p:sldId id="450" r:id="rId203"/>
    <p:sldId id="451" r:id="rId204"/>
    <p:sldId id="452" r:id="rId205"/>
    <p:sldId id="453" r:id="rId206"/>
    <p:sldId id="454" r:id="rId207"/>
    <p:sldId id="455" r:id="rId208"/>
    <p:sldId id="456" r:id="rId209"/>
    <p:sldId id="457" r:id="rId210"/>
    <p:sldId id="458" r:id="rId211"/>
    <p:sldId id="459" r:id="rId212"/>
    <p:sldId id="460" r:id="rId213"/>
    <p:sldId id="461" r:id="rId214"/>
    <p:sldId id="462" r:id="rId215"/>
    <p:sldId id="463" r:id="rId216"/>
    <p:sldId id="464" r:id="rId217"/>
    <p:sldId id="465" r:id="rId218"/>
    <p:sldId id="466" r:id="rId219"/>
    <p:sldId id="467" r:id="rId220"/>
    <p:sldId id="468" r:id="rId221"/>
    <p:sldId id="469" r:id="rId222"/>
    <p:sldId id="470" r:id="rId223"/>
    <p:sldId id="471" r:id="rId224"/>
    <p:sldId id="472" r:id="rId225"/>
    <p:sldId id="473" r:id="rId226"/>
    <p:sldId id="474" r:id="rId227"/>
    <p:sldId id="475" r:id="rId228"/>
    <p:sldId id="476" r:id="rId229"/>
    <p:sldId id="477" r:id="rId230"/>
    <p:sldId id="478" r:id="rId231"/>
    <p:sldId id="479" r:id="rId232"/>
    <p:sldId id="480" r:id="rId233"/>
    <p:sldId id="481" r:id="rId234"/>
    <p:sldId id="482" r:id="rId235"/>
    <p:sldId id="483" r:id="rId236"/>
    <p:sldId id="484" r:id="rId237"/>
    <p:sldId id="485" r:id="rId238"/>
    <p:sldId id="486" r:id="rId239"/>
    <p:sldId id="487" r:id="rId240"/>
    <p:sldId id="488" r:id="rId241"/>
    <p:sldId id="489" r:id="rId242"/>
    <p:sldId id="490" r:id="rId243"/>
    <p:sldId id="491" r:id="rId244"/>
    <p:sldId id="492" r:id="rId245"/>
    <p:sldId id="493" r:id="rId246"/>
    <p:sldId id="494" r:id="rId247"/>
    <p:sldId id="495" r:id="rId248"/>
    <p:sldId id="496" r:id="rId249"/>
    <p:sldId id="497" r:id="rId250"/>
    <p:sldId id="498" r:id="rId251"/>
    <p:sldId id="499" r:id="rId252"/>
    <p:sldId id="500" r:id="rId253"/>
    <p:sldId id="501" r:id="rId254"/>
    <p:sldId id="502" r:id="rId255"/>
    <p:sldId id="503" r:id="rId256"/>
    <p:sldId id="504" r:id="rId257"/>
    <p:sldId id="505" r:id="rId258"/>
    <p:sldId id="506" r:id="rId259"/>
    <p:sldId id="507" r:id="rId260"/>
    <p:sldId id="508" r:id="rId261"/>
    <p:sldId id="509" r:id="rId262"/>
    <p:sldId id="510" r:id="rId263"/>
    <p:sldId id="511" r:id="rId264"/>
    <p:sldId id="512" r:id="rId265"/>
    <p:sldId id="513" r:id="rId266"/>
    <p:sldId id="514" r:id="rId267"/>
    <p:sldId id="515" r:id="rId268"/>
    <p:sldId id="516" r:id="rId269"/>
    <p:sldId id="517" r:id="rId270"/>
    <p:sldId id="518" r:id="rId271"/>
    <p:sldId id="519" r:id="rId272"/>
    <p:sldId id="520" r:id="rId273"/>
    <p:sldId id="521" r:id="rId274"/>
    <p:sldId id="522" r:id="rId275"/>
    <p:sldId id="523" r:id="rId276"/>
    <p:sldId id="524" r:id="rId277"/>
    <p:sldId id="525" r:id="rId278"/>
    <p:sldId id="526" r:id="rId279"/>
    <p:sldId id="527" r:id="rId280"/>
    <p:sldId id="528" r:id="rId281"/>
    <p:sldId id="529" r:id="rId282"/>
    <p:sldId id="530" r:id="rId283"/>
    <p:sldId id="531" r:id="rId284"/>
    <p:sldId id="532" r:id="rId285"/>
    <p:sldId id="533" r:id="rId286"/>
    <p:sldId id="534" r:id="rId287"/>
    <p:sldId id="535" r:id="rId288"/>
    <p:sldId id="536" r:id="rId289"/>
    <p:sldId id="537" r:id="rId290"/>
    <p:sldId id="538" r:id="rId291"/>
    <p:sldId id="539" r:id="rId292"/>
    <p:sldId id="540" r:id="rId293"/>
    <p:sldId id="541" r:id="rId294"/>
    <p:sldId id="542" r:id="rId295"/>
    <p:sldId id="543" r:id="rId296"/>
    <p:sldId id="544" r:id="rId297"/>
    <p:sldId id="545" r:id="rId298"/>
    <p:sldId id="546" r:id="rId299"/>
    <p:sldId id="547" r:id="rId300"/>
    <p:sldId id="548" r:id="rId301"/>
    <p:sldId id="549" r:id="rId302"/>
    <p:sldId id="550" r:id="rId303"/>
    <p:sldId id="551" r:id="rId304"/>
    <p:sldId id="552" r:id="rId305"/>
    <p:sldId id="553" r:id="rId306"/>
    <p:sldId id="554" r:id="rId307"/>
    <p:sldId id="555" r:id="rId308"/>
    <p:sldId id="556" r:id="rId309"/>
    <p:sldId id="557" r:id="rId310"/>
    <p:sldId id="558" r:id="rId311"/>
    <p:sldId id="559" r:id="rId312"/>
    <p:sldId id="560" r:id="rId313"/>
    <p:sldId id="561" r:id="rId314"/>
    <p:sldId id="562" r:id="rId315"/>
    <p:sldId id="563" r:id="rId316"/>
    <p:sldId id="564" r:id="rId317"/>
    <p:sldId id="565" r:id="rId318"/>
    <p:sldId id="566" r:id="rId319"/>
    <p:sldId id="567" r:id="rId320"/>
    <p:sldId id="568" r:id="rId321"/>
    <p:sldId id="569" r:id="rId322"/>
    <p:sldId id="570" r:id="rId323"/>
    <p:sldId id="571" r:id="rId324"/>
    <p:sldId id="572" r:id="rId325"/>
    <p:sldId id="573" r:id="rId326"/>
    <p:sldId id="574" r:id="rId327"/>
    <p:sldId id="575" r:id="rId328"/>
    <p:sldId id="576" r:id="rId329"/>
    <p:sldId id="577" r:id="rId330"/>
    <p:sldId id="578" r:id="rId331"/>
    <p:sldId id="579" r:id="rId332"/>
    <p:sldId id="580" r:id="rId333"/>
    <p:sldId id="581" r:id="rId334"/>
    <p:sldId id="582" r:id="rId335"/>
    <p:sldId id="583" r:id="rId336"/>
    <p:sldId id="584" r:id="rId337"/>
    <p:sldId id="585" r:id="rId338"/>
    <p:sldId id="586" r:id="rId339"/>
    <p:sldId id="587" r:id="rId340"/>
    <p:sldId id="588" r:id="rId341"/>
    <p:sldId id="589" r:id="rId342"/>
    <p:sldId id="590" r:id="rId343"/>
    <p:sldId id="591" r:id="rId344"/>
    <p:sldId id="592" r:id="rId345"/>
  </p:sldIdLst>
  <p:sldSz cy="5143500" cx="9144000"/>
  <p:notesSz cx="6858000" cy="9144000"/>
  <p:embeddedFontLst>
    <p:embeddedFont>
      <p:font typeface="Lato"/>
      <p:regular r:id="rId346"/>
      <p:bold r:id="rId347"/>
      <p:italic r:id="rId348"/>
      <p:boldItalic r:id="rId349"/>
    </p:embeddedFont>
    <p:embeddedFont>
      <p:font typeface="Source Sans Pro"/>
      <p:regular r:id="rId350"/>
      <p:bold r:id="rId351"/>
      <p:italic r:id="rId352"/>
      <p:boldItalic r:id="rId3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777E8A-EDA0-4A5A-88E1-1013890C9CCA}">
  <a:tblStyle styleId="{8F777E8A-EDA0-4A5A-88E1-1013890C9CC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143D93F-E4F7-4F78-8F95-2D93CAC2809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FB699C6-F4C0-4A25-8393-F1D82B04385C}"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190" Type="http://schemas.openxmlformats.org/officeDocument/2006/relationships/slide" Target="slides/slide18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194" Type="http://schemas.openxmlformats.org/officeDocument/2006/relationships/slide" Target="slides/slide186.xml"/><Relationship Id="rId43" Type="http://schemas.openxmlformats.org/officeDocument/2006/relationships/slide" Target="slides/slide35.xml"/><Relationship Id="rId193" Type="http://schemas.openxmlformats.org/officeDocument/2006/relationships/slide" Target="slides/slide185.xml"/><Relationship Id="rId46" Type="http://schemas.openxmlformats.org/officeDocument/2006/relationships/slide" Target="slides/slide38.xml"/><Relationship Id="rId192" Type="http://schemas.openxmlformats.org/officeDocument/2006/relationships/slide" Target="slides/slide184.xml"/><Relationship Id="rId45" Type="http://schemas.openxmlformats.org/officeDocument/2006/relationships/slide" Target="slides/slide37.xml"/><Relationship Id="rId191" Type="http://schemas.openxmlformats.org/officeDocument/2006/relationships/slide" Target="slides/slide183.xml"/><Relationship Id="rId48" Type="http://schemas.openxmlformats.org/officeDocument/2006/relationships/slide" Target="slides/slide40.xml"/><Relationship Id="rId187" Type="http://schemas.openxmlformats.org/officeDocument/2006/relationships/slide" Target="slides/slide179.xml"/><Relationship Id="rId47" Type="http://schemas.openxmlformats.org/officeDocument/2006/relationships/slide" Target="slides/slide39.xml"/><Relationship Id="rId186" Type="http://schemas.openxmlformats.org/officeDocument/2006/relationships/slide" Target="slides/slide178.xml"/><Relationship Id="rId185" Type="http://schemas.openxmlformats.org/officeDocument/2006/relationships/slide" Target="slides/slide177.xml"/><Relationship Id="rId49" Type="http://schemas.openxmlformats.org/officeDocument/2006/relationships/slide" Target="slides/slide41.xml"/><Relationship Id="rId184" Type="http://schemas.openxmlformats.org/officeDocument/2006/relationships/slide" Target="slides/slide176.xml"/><Relationship Id="rId189" Type="http://schemas.openxmlformats.org/officeDocument/2006/relationships/slide" Target="slides/slide181.xml"/><Relationship Id="rId188" Type="http://schemas.openxmlformats.org/officeDocument/2006/relationships/slide" Target="slides/slide180.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183" Type="http://schemas.openxmlformats.org/officeDocument/2006/relationships/slide" Target="slides/slide175.xml"/><Relationship Id="rId32" Type="http://schemas.openxmlformats.org/officeDocument/2006/relationships/slide" Target="slides/slide24.xml"/><Relationship Id="rId182" Type="http://schemas.openxmlformats.org/officeDocument/2006/relationships/slide" Target="slides/slide174.xml"/><Relationship Id="rId35" Type="http://schemas.openxmlformats.org/officeDocument/2006/relationships/slide" Target="slides/slide27.xml"/><Relationship Id="rId181" Type="http://schemas.openxmlformats.org/officeDocument/2006/relationships/slide" Target="slides/slide173.xml"/><Relationship Id="rId34" Type="http://schemas.openxmlformats.org/officeDocument/2006/relationships/slide" Target="slides/slide26.xml"/><Relationship Id="rId180" Type="http://schemas.openxmlformats.org/officeDocument/2006/relationships/slide" Target="slides/slide172.xml"/><Relationship Id="rId37" Type="http://schemas.openxmlformats.org/officeDocument/2006/relationships/slide" Target="slides/slide29.xml"/><Relationship Id="rId176" Type="http://schemas.openxmlformats.org/officeDocument/2006/relationships/slide" Target="slides/slide168.xml"/><Relationship Id="rId297" Type="http://schemas.openxmlformats.org/officeDocument/2006/relationships/slide" Target="slides/slide289.xml"/><Relationship Id="rId36" Type="http://schemas.openxmlformats.org/officeDocument/2006/relationships/slide" Target="slides/slide28.xml"/><Relationship Id="rId175" Type="http://schemas.openxmlformats.org/officeDocument/2006/relationships/slide" Target="slides/slide167.xml"/><Relationship Id="rId296" Type="http://schemas.openxmlformats.org/officeDocument/2006/relationships/slide" Target="slides/slide288.xml"/><Relationship Id="rId39" Type="http://schemas.openxmlformats.org/officeDocument/2006/relationships/slide" Target="slides/slide31.xml"/><Relationship Id="rId174" Type="http://schemas.openxmlformats.org/officeDocument/2006/relationships/slide" Target="slides/slide166.xml"/><Relationship Id="rId295" Type="http://schemas.openxmlformats.org/officeDocument/2006/relationships/slide" Target="slides/slide287.xml"/><Relationship Id="rId38" Type="http://schemas.openxmlformats.org/officeDocument/2006/relationships/slide" Target="slides/slide30.xml"/><Relationship Id="rId173" Type="http://schemas.openxmlformats.org/officeDocument/2006/relationships/slide" Target="slides/slide165.xml"/><Relationship Id="rId294" Type="http://schemas.openxmlformats.org/officeDocument/2006/relationships/slide" Target="slides/slide286.xml"/><Relationship Id="rId179" Type="http://schemas.openxmlformats.org/officeDocument/2006/relationships/slide" Target="slides/slide171.xml"/><Relationship Id="rId178" Type="http://schemas.openxmlformats.org/officeDocument/2006/relationships/slide" Target="slides/slide170.xml"/><Relationship Id="rId299" Type="http://schemas.openxmlformats.org/officeDocument/2006/relationships/slide" Target="slides/slide291.xml"/><Relationship Id="rId177" Type="http://schemas.openxmlformats.org/officeDocument/2006/relationships/slide" Target="slides/slide169.xml"/><Relationship Id="rId298" Type="http://schemas.openxmlformats.org/officeDocument/2006/relationships/slide" Target="slides/slide29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98" Type="http://schemas.openxmlformats.org/officeDocument/2006/relationships/slide" Target="slides/slide190.xml"/><Relationship Id="rId14" Type="http://schemas.openxmlformats.org/officeDocument/2006/relationships/slide" Target="slides/slide6.xml"/><Relationship Id="rId197" Type="http://schemas.openxmlformats.org/officeDocument/2006/relationships/slide" Target="slides/slide189.xml"/><Relationship Id="rId17" Type="http://schemas.openxmlformats.org/officeDocument/2006/relationships/slide" Target="slides/slide9.xml"/><Relationship Id="rId196" Type="http://schemas.openxmlformats.org/officeDocument/2006/relationships/slide" Target="slides/slide188.xml"/><Relationship Id="rId16" Type="http://schemas.openxmlformats.org/officeDocument/2006/relationships/slide" Target="slides/slide8.xml"/><Relationship Id="rId195" Type="http://schemas.openxmlformats.org/officeDocument/2006/relationships/slide" Target="slides/slide187.xml"/><Relationship Id="rId19" Type="http://schemas.openxmlformats.org/officeDocument/2006/relationships/slide" Target="slides/slide11.xml"/><Relationship Id="rId18" Type="http://schemas.openxmlformats.org/officeDocument/2006/relationships/slide" Target="slides/slide10.xml"/><Relationship Id="rId199" Type="http://schemas.openxmlformats.org/officeDocument/2006/relationships/slide" Target="slides/slide191.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slide" Target="slides/slide142.xml"/><Relationship Id="rId271" Type="http://schemas.openxmlformats.org/officeDocument/2006/relationships/slide" Target="slides/slide263.xml"/><Relationship Id="rId87" Type="http://schemas.openxmlformats.org/officeDocument/2006/relationships/slide" Target="slides/slide79.xml"/><Relationship Id="rId270" Type="http://schemas.openxmlformats.org/officeDocument/2006/relationships/slide" Target="slides/slide262.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1.xml"/><Relationship Id="rId4" Type="http://schemas.openxmlformats.org/officeDocument/2006/relationships/tableStyles" Target="tableStyles.xml"/><Relationship Id="rId148" Type="http://schemas.openxmlformats.org/officeDocument/2006/relationships/slide" Target="slides/slide140.xml"/><Relationship Id="rId269" Type="http://schemas.openxmlformats.org/officeDocument/2006/relationships/slide" Target="slides/slide261.xml"/><Relationship Id="rId9" Type="http://schemas.openxmlformats.org/officeDocument/2006/relationships/slide" Target="slides/slide1.xml"/><Relationship Id="rId143" Type="http://schemas.openxmlformats.org/officeDocument/2006/relationships/slide" Target="slides/slide135.xml"/><Relationship Id="rId264" Type="http://schemas.openxmlformats.org/officeDocument/2006/relationships/slide" Target="slides/slide256.xml"/><Relationship Id="rId142" Type="http://schemas.openxmlformats.org/officeDocument/2006/relationships/slide" Target="slides/slide134.xml"/><Relationship Id="rId263" Type="http://schemas.openxmlformats.org/officeDocument/2006/relationships/slide" Target="slides/slide255.xml"/><Relationship Id="rId141" Type="http://schemas.openxmlformats.org/officeDocument/2006/relationships/slide" Target="slides/slide133.xml"/><Relationship Id="rId262" Type="http://schemas.openxmlformats.org/officeDocument/2006/relationships/slide" Target="slides/slide254.xml"/><Relationship Id="rId140" Type="http://schemas.openxmlformats.org/officeDocument/2006/relationships/slide" Target="slides/slide132.xml"/><Relationship Id="rId261" Type="http://schemas.openxmlformats.org/officeDocument/2006/relationships/slide" Target="slides/slide253.xml"/><Relationship Id="rId5" Type="http://schemas.openxmlformats.org/officeDocument/2006/relationships/slideMaster" Target="slideMasters/slideMaster1.xml"/><Relationship Id="rId147" Type="http://schemas.openxmlformats.org/officeDocument/2006/relationships/slide" Target="slides/slide139.xml"/><Relationship Id="rId268" Type="http://schemas.openxmlformats.org/officeDocument/2006/relationships/slide" Target="slides/slide260.xml"/><Relationship Id="rId6" Type="http://schemas.openxmlformats.org/officeDocument/2006/relationships/slideMaster" Target="slideMasters/slideMaster2.xml"/><Relationship Id="rId146" Type="http://schemas.openxmlformats.org/officeDocument/2006/relationships/slide" Target="slides/slide138.xml"/><Relationship Id="rId267" Type="http://schemas.openxmlformats.org/officeDocument/2006/relationships/slide" Target="slides/slide259.xml"/><Relationship Id="rId7" Type="http://schemas.openxmlformats.org/officeDocument/2006/relationships/slideMaster" Target="slideMasters/slideMaster3.xml"/><Relationship Id="rId145" Type="http://schemas.openxmlformats.org/officeDocument/2006/relationships/slide" Target="slides/slide137.xml"/><Relationship Id="rId266" Type="http://schemas.openxmlformats.org/officeDocument/2006/relationships/slide" Target="slides/slide258.xml"/><Relationship Id="rId8" Type="http://schemas.openxmlformats.org/officeDocument/2006/relationships/notesMaster" Target="notesMasters/notesMaster1.xml"/><Relationship Id="rId144" Type="http://schemas.openxmlformats.org/officeDocument/2006/relationships/slide" Target="slides/slide136.xml"/><Relationship Id="rId265" Type="http://schemas.openxmlformats.org/officeDocument/2006/relationships/slide" Target="slides/slide257.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260" Type="http://schemas.openxmlformats.org/officeDocument/2006/relationships/slide" Target="slides/slide252.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259" Type="http://schemas.openxmlformats.org/officeDocument/2006/relationships/slide" Target="slides/slide251.xml"/><Relationship Id="rId137" Type="http://schemas.openxmlformats.org/officeDocument/2006/relationships/slide" Target="slides/slide129.xml"/><Relationship Id="rId258" Type="http://schemas.openxmlformats.org/officeDocument/2006/relationships/slide" Target="slides/slide250.xml"/><Relationship Id="rId132" Type="http://schemas.openxmlformats.org/officeDocument/2006/relationships/slide" Target="slides/slide124.xml"/><Relationship Id="rId253" Type="http://schemas.openxmlformats.org/officeDocument/2006/relationships/slide" Target="slides/slide245.xml"/><Relationship Id="rId131" Type="http://schemas.openxmlformats.org/officeDocument/2006/relationships/slide" Target="slides/slide123.xml"/><Relationship Id="rId252" Type="http://schemas.openxmlformats.org/officeDocument/2006/relationships/slide" Target="slides/slide244.xml"/><Relationship Id="rId130" Type="http://schemas.openxmlformats.org/officeDocument/2006/relationships/slide" Target="slides/slide122.xml"/><Relationship Id="rId251" Type="http://schemas.openxmlformats.org/officeDocument/2006/relationships/slide" Target="slides/slide243.xml"/><Relationship Id="rId250" Type="http://schemas.openxmlformats.org/officeDocument/2006/relationships/slide" Target="slides/slide242.xml"/><Relationship Id="rId136" Type="http://schemas.openxmlformats.org/officeDocument/2006/relationships/slide" Target="slides/slide128.xml"/><Relationship Id="rId257" Type="http://schemas.openxmlformats.org/officeDocument/2006/relationships/slide" Target="slides/slide249.xml"/><Relationship Id="rId135" Type="http://schemas.openxmlformats.org/officeDocument/2006/relationships/slide" Target="slides/slide127.xml"/><Relationship Id="rId256" Type="http://schemas.openxmlformats.org/officeDocument/2006/relationships/slide" Target="slides/slide248.xml"/><Relationship Id="rId134" Type="http://schemas.openxmlformats.org/officeDocument/2006/relationships/slide" Target="slides/slide126.xml"/><Relationship Id="rId255" Type="http://schemas.openxmlformats.org/officeDocument/2006/relationships/slide" Target="slides/slide247.xml"/><Relationship Id="rId133" Type="http://schemas.openxmlformats.org/officeDocument/2006/relationships/slide" Target="slides/slide125.xml"/><Relationship Id="rId254" Type="http://schemas.openxmlformats.org/officeDocument/2006/relationships/slide" Target="slides/slide246.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172" Type="http://schemas.openxmlformats.org/officeDocument/2006/relationships/slide" Target="slides/slide164.xml"/><Relationship Id="rId293" Type="http://schemas.openxmlformats.org/officeDocument/2006/relationships/slide" Target="slides/slide285.xml"/><Relationship Id="rId65" Type="http://schemas.openxmlformats.org/officeDocument/2006/relationships/slide" Target="slides/slide57.xml"/><Relationship Id="rId171" Type="http://schemas.openxmlformats.org/officeDocument/2006/relationships/slide" Target="slides/slide163.xml"/><Relationship Id="rId292" Type="http://schemas.openxmlformats.org/officeDocument/2006/relationships/slide" Target="slides/slide284.xml"/><Relationship Id="rId68" Type="http://schemas.openxmlformats.org/officeDocument/2006/relationships/slide" Target="slides/slide60.xml"/><Relationship Id="rId170" Type="http://schemas.openxmlformats.org/officeDocument/2006/relationships/slide" Target="slides/slide162.xml"/><Relationship Id="rId291" Type="http://schemas.openxmlformats.org/officeDocument/2006/relationships/slide" Target="slides/slide283.xml"/><Relationship Id="rId67" Type="http://schemas.openxmlformats.org/officeDocument/2006/relationships/slide" Target="slides/slide59.xml"/><Relationship Id="rId290" Type="http://schemas.openxmlformats.org/officeDocument/2006/relationships/slide" Target="slides/slide282.xml"/><Relationship Id="rId60" Type="http://schemas.openxmlformats.org/officeDocument/2006/relationships/slide" Target="slides/slide52.xml"/><Relationship Id="rId165" Type="http://schemas.openxmlformats.org/officeDocument/2006/relationships/slide" Target="slides/slide157.xml"/><Relationship Id="rId286" Type="http://schemas.openxmlformats.org/officeDocument/2006/relationships/slide" Target="slides/slide278.xml"/><Relationship Id="rId69" Type="http://schemas.openxmlformats.org/officeDocument/2006/relationships/slide" Target="slides/slide61.xml"/><Relationship Id="rId164" Type="http://schemas.openxmlformats.org/officeDocument/2006/relationships/slide" Target="slides/slide156.xml"/><Relationship Id="rId285" Type="http://schemas.openxmlformats.org/officeDocument/2006/relationships/slide" Target="slides/slide277.xml"/><Relationship Id="rId163" Type="http://schemas.openxmlformats.org/officeDocument/2006/relationships/slide" Target="slides/slide155.xml"/><Relationship Id="rId284" Type="http://schemas.openxmlformats.org/officeDocument/2006/relationships/slide" Target="slides/slide276.xml"/><Relationship Id="rId162" Type="http://schemas.openxmlformats.org/officeDocument/2006/relationships/slide" Target="slides/slide154.xml"/><Relationship Id="rId283" Type="http://schemas.openxmlformats.org/officeDocument/2006/relationships/slide" Target="slides/slide275.xml"/><Relationship Id="rId169" Type="http://schemas.openxmlformats.org/officeDocument/2006/relationships/slide" Target="slides/slide161.xml"/><Relationship Id="rId168" Type="http://schemas.openxmlformats.org/officeDocument/2006/relationships/slide" Target="slides/slide160.xml"/><Relationship Id="rId289" Type="http://schemas.openxmlformats.org/officeDocument/2006/relationships/slide" Target="slides/slide281.xml"/><Relationship Id="rId167" Type="http://schemas.openxmlformats.org/officeDocument/2006/relationships/slide" Target="slides/slide159.xml"/><Relationship Id="rId288" Type="http://schemas.openxmlformats.org/officeDocument/2006/relationships/slide" Target="slides/slide280.xml"/><Relationship Id="rId166" Type="http://schemas.openxmlformats.org/officeDocument/2006/relationships/slide" Target="slides/slide158.xml"/><Relationship Id="rId287" Type="http://schemas.openxmlformats.org/officeDocument/2006/relationships/slide" Target="slides/slide279.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161" Type="http://schemas.openxmlformats.org/officeDocument/2006/relationships/slide" Target="slides/slide153.xml"/><Relationship Id="rId282" Type="http://schemas.openxmlformats.org/officeDocument/2006/relationships/slide" Target="slides/slide274.xml"/><Relationship Id="rId54" Type="http://schemas.openxmlformats.org/officeDocument/2006/relationships/slide" Target="slides/slide46.xml"/><Relationship Id="rId160" Type="http://schemas.openxmlformats.org/officeDocument/2006/relationships/slide" Target="slides/slide152.xml"/><Relationship Id="rId281" Type="http://schemas.openxmlformats.org/officeDocument/2006/relationships/slide" Target="slides/slide273.xml"/><Relationship Id="rId57" Type="http://schemas.openxmlformats.org/officeDocument/2006/relationships/slide" Target="slides/slide49.xml"/><Relationship Id="rId280" Type="http://schemas.openxmlformats.org/officeDocument/2006/relationships/slide" Target="slides/slide272.xml"/><Relationship Id="rId56" Type="http://schemas.openxmlformats.org/officeDocument/2006/relationships/slide" Target="slides/slide48.xml"/><Relationship Id="rId159" Type="http://schemas.openxmlformats.org/officeDocument/2006/relationships/slide" Target="slides/slide151.xml"/><Relationship Id="rId59" Type="http://schemas.openxmlformats.org/officeDocument/2006/relationships/slide" Target="slides/slide51.xml"/><Relationship Id="rId154" Type="http://schemas.openxmlformats.org/officeDocument/2006/relationships/slide" Target="slides/slide146.xml"/><Relationship Id="rId275" Type="http://schemas.openxmlformats.org/officeDocument/2006/relationships/slide" Target="slides/slide267.xml"/><Relationship Id="rId58" Type="http://schemas.openxmlformats.org/officeDocument/2006/relationships/slide" Target="slides/slide50.xml"/><Relationship Id="rId153" Type="http://schemas.openxmlformats.org/officeDocument/2006/relationships/slide" Target="slides/slide145.xml"/><Relationship Id="rId274" Type="http://schemas.openxmlformats.org/officeDocument/2006/relationships/slide" Target="slides/slide266.xml"/><Relationship Id="rId152" Type="http://schemas.openxmlformats.org/officeDocument/2006/relationships/slide" Target="slides/slide144.xml"/><Relationship Id="rId273" Type="http://schemas.openxmlformats.org/officeDocument/2006/relationships/slide" Target="slides/slide265.xml"/><Relationship Id="rId151" Type="http://schemas.openxmlformats.org/officeDocument/2006/relationships/slide" Target="slides/slide143.xml"/><Relationship Id="rId272" Type="http://schemas.openxmlformats.org/officeDocument/2006/relationships/slide" Target="slides/slide264.xml"/><Relationship Id="rId158" Type="http://schemas.openxmlformats.org/officeDocument/2006/relationships/slide" Target="slides/slide150.xml"/><Relationship Id="rId279" Type="http://schemas.openxmlformats.org/officeDocument/2006/relationships/slide" Target="slides/slide271.xml"/><Relationship Id="rId157" Type="http://schemas.openxmlformats.org/officeDocument/2006/relationships/slide" Target="slides/slide149.xml"/><Relationship Id="rId278" Type="http://schemas.openxmlformats.org/officeDocument/2006/relationships/slide" Target="slides/slide270.xml"/><Relationship Id="rId156" Type="http://schemas.openxmlformats.org/officeDocument/2006/relationships/slide" Target="slides/slide148.xml"/><Relationship Id="rId277" Type="http://schemas.openxmlformats.org/officeDocument/2006/relationships/slide" Target="slides/slide269.xml"/><Relationship Id="rId155" Type="http://schemas.openxmlformats.org/officeDocument/2006/relationships/slide" Target="slides/slide147.xml"/><Relationship Id="rId276" Type="http://schemas.openxmlformats.org/officeDocument/2006/relationships/slide" Target="slides/slide268.xml"/><Relationship Id="rId107" Type="http://schemas.openxmlformats.org/officeDocument/2006/relationships/slide" Target="slides/slide99.xml"/><Relationship Id="rId228" Type="http://schemas.openxmlformats.org/officeDocument/2006/relationships/slide" Target="slides/slide220.xml"/><Relationship Id="rId349" Type="http://schemas.openxmlformats.org/officeDocument/2006/relationships/font" Target="fonts/Lato-boldItalic.fntdata"/><Relationship Id="rId106" Type="http://schemas.openxmlformats.org/officeDocument/2006/relationships/slide" Target="slides/slide98.xml"/><Relationship Id="rId227" Type="http://schemas.openxmlformats.org/officeDocument/2006/relationships/slide" Target="slides/slide219.xml"/><Relationship Id="rId348" Type="http://schemas.openxmlformats.org/officeDocument/2006/relationships/font" Target="fonts/Lato-italic.fntdata"/><Relationship Id="rId105" Type="http://schemas.openxmlformats.org/officeDocument/2006/relationships/slide" Target="slides/slide97.xml"/><Relationship Id="rId226" Type="http://schemas.openxmlformats.org/officeDocument/2006/relationships/slide" Target="slides/slide218.xml"/><Relationship Id="rId347" Type="http://schemas.openxmlformats.org/officeDocument/2006/relationships/font" Target="fonts/Lato-bold.fntdata"/><Relationship Id="rId104" Type="http://schemas.openxmlformats.org/officeDocument/2006/relationships/slide" Target="slides/slide96.xml"/><Relationship Id="rId225" Type="http://schemas.openxmlformats.org/officeDocument/2006/relationships/slide" Target="slides/slide217.xml"/><Relationship Id="rId346" Type="http://schemas.openxmlformats.org/officeDocument/2006/relationships/font" Target="fonts/Lato-regular.fntdata"/><Relationship Id="rId109" Type="http://schemas.openxmlformats.org/officeDocument/2006/relationships/slide" Target="slides/slide101.xml"/><Relationship Id="rId108" Type="http://schemas.openxmlformats.org/officeDocument/2006/relationships/slide" Target="slides/slide100.xml"/><Relationship Id="rId229" Type="http://schemas.openxmlformats.org/officeDocument/2006/relationships/slide" Target="slides/slide221.xml"/><Relationship Id="rId220" Type="http://schemas.openxmlformats.org/officeDocument/2006/relationships/slide" Target="slides/slide212.xml"/><Relationship Id="rId341" Type="http://schemas.openxmlformats.org/officeDocument/2006/relationships/slide" Target="slides/slide333.xml"/><Relationship Id="rId340" Type="http://schemas.openxmlformats.org/officeDocument/2006/relationships/slide" Target="slides/slide332.xml"/><Relationship Id="rId103" Type="http://schemas.openxmlformats.org/officeDocument/2006/relationships/slide" Target="slides/slide95.xml"/><Relationship Id="rId224" Type="http://schemas.openxmlformats.org/officeDocument/2006/relationships/slide" Target="slides/slide216.xml"/><Relationship Id="rId345" Type="http://schemas.openxmlformats.org/officeDocument/2006/relationships/slide" Target="slides/slide337.xml"/><Relationship Id="rId102" Type="http://schemas.openxmlformats.org/officeDocument/2006/relationships/slide" Target="slides/slide94.xml"/><Relationship Id="rId223" Type="http://schemas.openxmlformats.org/officeDocument/2006/relationships/slide" Target="slides/slide215.xml"/><Relationship Id="rId344" Type="http://schemas.openxmlformats.org/officeDocument/2006/relationships/slide" Target="slides/slide336.xml"/><Relationship Id="rId101" Type="http://schemas.openxmlformats.org/officeDocument/2006/relationships/slide" Target="slides/slide93.xml"/><Relationship Id="rId222" Type="http://schemas.openxmlformats.org/officeDocument/2006/relationships/slide" Target="slides/slide214.xml"/><Relationship Id="rId343" Type="http://schemas.openxmlformats.org/officeDocument/2006/relationships/slide" Target="slides/slide335.xml"/><Relationship Id="rId100" Type="http://schemas.openxmlformats.org/officeDocument/2006/relationships/slide" Target="slides/slide92.xml"/><Relationship Id="rId221" Type="http://schemas.openxmlformats.org/officeDocument/2006/relationships/slide" Target="slides/slide213.xml"/><Relationship Id="rId342" Type="http://schemas.openxmlformats.org/officeDocument/2006/relationships/slide" Target="slides/slide334.xml"/><Relationship Id="rId217" Type="http://schemas.openxmlformats.org/officeDocument/2006/relationships/slide" Target="slides/slide209.xml"/><Relationship Id="rId338" Type="http://schemas.openxmlformats.org/officeDocument/2006/relationships/slide" Target="slides/slide330.xml"/><Relationship Id="rId216" Type="http://schemas.openxmlformats.org/officeDocument/2006/relationships/slide" Target="slides/slide208.xml"/><Relationship Id="rId337" Type="http://schemas.openxmlformats.org/officeDocument/2006/relationships/slide" Target="slides/slide329.xml"/><Relationship Id="rId215" Type="http://schemas.openxmlformats.org/officeDocument/2006/relationships/slide" Target="slides/slide207.xml"/><Relationship Id="rId336" Type="http://schemas.openxmlformats.org/officeDocument/2006/relationships/slide" Target="slides/slide328.xml"/><Relationship Id="rId214" Type="http://schemas.openxmlformats.org/officeDocument/2006/relationships/slide" Target="slides/slide206.xml"/><Relationship Id="rId335" Type="http://schemas.openxmlformats.org/officeDocument/2006/relationships/slide" Target="slides/slide327.xml"/><Relationship Id="rId219" Type="http://schemas.openxmlformats.org/officeDocument/2006/relationships/slide" Target="slides/slide211.xml"/><Relationship Id="rId218" Type="http://schemas.openxmlformats.org/officeDocument/2006/relationships/slide" Target="slides/slide210.xml"/><Relationship Id="rId339" Type="http://schemas.openxmlformats.org/officeDocument/2006/relationships/slide" Target="slides/slide331.xml"/><Relationship Id="rId330" Type="http://schemas.openxmlformats.org/officeDocument/2006/relationships/slide" Target="slides/slide322.xml"/><Relationship Id="rId213" Type="http://schemas.openxmlformats.org/officeDocument/2006/relationships/slide" Target="slides/slide205.xml"/><Relationship Id="rId334" Type="http://schemas.openxmlformats.org/officeDocument/2006/relationships/slide" Target="slides/slide326.xml"/><Relationship Id="rId212" Type="http://schemas.openxmlformats.org/officeDocument/2006/relationships/slide" Target="slides/slide204.xml"/><Relationship Id="rId333" Type="http://schemas.openxmlformats.org/officeDocument/2006/relationships/slide" Target="slides/slide325.xml"/><Relationship Id="rId211" Type="http://schemas.openxmlformats.org/officeDocument/2006/relationships/slide" Target="slides/slide203.xml"/><Relationship Id="rId332" Type="http://schemas.openxmlformats.org/officeDocument/2006/relationships/slide" Target="slides/slide324.xml"/><Relationship Id="rId210" Type="http://schemas.openxmlformats.org/officeDocument/2006/relationships/slide" Target="slides/slide202.xml"/><Relationship Id="rId331" Type="http://schemas.openxmlformats.org/officeDocument/2006/relationships/slide" Target="slides/slide323.xml"/><Relationship Id="rId129" Type="http://schemas.openxmlformats.org/officeDocument/2006/relationships/slide" Target="slides/slide121.xml"/><Relationship Id="rId128" Type="http://schemas.openxmlformats.org/officeDocument/2006/relationships/slide" Target="slides/slide120.xml"/><Relationship Id="rId249" Type="http://schemas.openxmlformats.org/officeDocument/2006/relationships/slide" Target="slides/slide241.xml"/><Relationship Id="rId127" Type="http://schemas.openxmlformats.org/officeDocument/2006/relationships/slide" Target="slides/slide119.xml"/><Relationship Id="rId248" Type="http://schemas.openxmlformats.org/officeDocument/2006/relationships/slide" Target="slides/slide240.xml"/><Relationship Id="rId126" Type="http://schemas.openxmlformats.org/officeDocument/2006/relationships/slide" Target="slides/slide118.xml"/><Relationship Id="rId247" Type="http://schemas.openxmlformats.org/officeDocument/2006/relationships/slide" Target="slides/slide239.xml"/><Relationship Id="rId121" Type="http://schemas.openxmlformats.org/officeDocument/2006/relationships/slide" Target="slides/slide113.xml"/><Relationship Id="rId242" Type="http://schemas.openxmlformats.org/officeDocument/2006/relationships/slide" Target="slides/slide234.xml"/><Relationship Id="rId120" Type="http://schemas.openxmlformats.org/officeDocument/2006/relationships/slide" Target="slides/slide112.xml"/><Relationship Id="rId241" Type="http://schemas.openxmlformats.org/officeDocument/2006/relationships/slide" Target="slides/slide233.xml"/><Relationship Id="rId240" Type="http://schemas.openxmlformats.org/officeDocument/2006/relationships/slide" Target="slides/slide232.xml"/><Relationship Id="rId125" Type="http://schemas.openxmlformats.org/officeDocument/2006/relationships/slide" Target="slides/slide117.xml"/><Relationship Id="rId246" Type="http://schemas.openxmlformats.org/officeDocument/2006/relationships/slide" Target="slides/slide238.xml"/><Relationship Id="rId124" Type="http://schemas.openxmlformats.org/officeDocument/2006/relationships/slide" Target="slides/slide116.xml"/><Relationship Id="rId245" Type="http://schemas.openxmlformats.org/officeDocument/2006/relationships/slide" Target="slides/slide237.xml"/><Relationship Id="rId123" Type="http://schemas.openxmlformats.org/officeDocument/2006/relationships/slide" Target="slides/slide115.xml"/><Relationship Id="rId244" Type="http://schemas.openxmlformats.org/officeDocument/2006/relationships/slide" Target="slides/slide236.xml"/><Relationship Id="rId122" Type="http://schemas.openxmlformats.org/officeDocument/2006/relationships/slide" Target="slides/slide114.xml"/><Relationship Id="rId243" Type="http://schemas.openxmlformats.org/officeDocument/2006/relationships/slide" Target="slides/slide235.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99" Type="http://schemas.openxmlformats.org/officeDocument/2006/relationships/slide" Target="slides/slide91.xml"/><Relationship Id="rId98" Type="http://schemas.openxmlformats.org/officeDocument/2006/relationships/slide" Target="slides/slide90.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239" Type="http://schemas.openxmlformats.org/officeDocument/2006/relationships/slide" Target="slides/slide231.xml"/><Relationship Id="rId117" Type="http://schemas.openxmlformats.org/officeDocument/2006/relationships/slide" Target="slides/slide109.xml"/><Relationship Id="rId238" Type="http://schemas.openxmlformats.org/officeDocument/2006/relationships/slide" Target="slides/slide230.xml"/><Relationship Id="rId116" Type="http://schemas.openxmlformats.org/officeDocument/2006/relationships/slide" Target="slides/slide108.xml"/><Relationship Id="rId237" Type="http://schemas.openxmlformats.org/officeDocument/2006/relationships/slide" Target="slides/slide229.xml"/><Relationship Id="rId115" Type="http://schemas.openxmlformats.org/officeDocument/2006/relationships/slide" Target="slides/slide107.xml"/><Relationship Id="rId236" Type="http://schemas.openxmlformats.org/officeDocument/2006/relationships/slide" Target="slides/slide228.xml"/><Relationship Id="rId119" Type="http://schemas.openxmlformats.org/officeDocument/2006/relationships/slide" Target="slides/slide111.xml"/><Relationship Id="rId110" Type="http://schemas.openxmlformats.org/officeDocument/2006/relationships/slide" Target="slides/slide102.xml"/><Relationship Id="rId231" Type="http://schemas.openxmlformats.org/officeDocument/2006/relationships/slide" Target="slides/slide223.xml"/><Relationship Id="rId352" Type="http://schemas.openxmlformats.org/officeDocument/2006/relationships/font" Target="fonts/SourceSansPro-italic.fntdata"/><Relationship Id="rId230" Type="http://schemas.openxmlformats.org/officeDocument/2006/relationships/slide" Target="slides/slide222.xml"/><Relationship Id="rId351" Type="http://schemas.openxmlformats.org/officeDocument/2006/relationships/font" Target="fonts/SourceSansPro-bold.fntdata"/><Relationship Id="rId350" Type="http://schemas.openxmlformats.org/officeDocument/2006/relationships/font" Target="fonts/SourceSansPro-regular.fntdata"/><Relationship Id="rId114" Type="http://schemas.openxmlformats.org/officeDocument/2006/relationships/slide" Target="slides/slide106.xml"/><Relationship Id="rId235" Type="http://schemas.openxmlformats.org/officeDocument/2006/relationships/slide" Target="slides/slide227.xml"/><Relationship Id="rId113" Type="http://schemas.openxmlformats.org/officeDocument/2006/relationships/slide" Target="slides/slide105.xml"/><Relationship Id="rId234" Type="http://schemas.openxmlformats.org/officeDocument/2006/relationships/slide" Target="slides/slide226.xml"/><Relationship Id="rId112" Type="http://schemas.openxmlformats.org/officeDocument/2006/relationships/slide" Target="slides/slide104.xml"/><Relationship Id="rId233" Type="http://schemas.openxmlformats.org/officeDocument/2006/relationships/slide" Target="slides/slide225.xml"/><Relationship Id="rId111" Type="http://schemas.openxmlformats.org/officeDocument/2006/relationships/slide" Target="slides/slide103.xml"/><Relationship Id="rId232" Type="http://schemas.openxmlformats.org/officeDocument/2006/relationships/slide" Target="slides/slide224.xml"/><Relationship Id="rId353" Type="http://schemas.openxmlformats.org/officeDocument/2006/relationships/font" Target="fonts/SourceSansPro-boldItalic.fntdata"/><Relationship Id="rId305" Type="http://schemas.openxmlformats.org/officeDocument/2006/relationships/slide" Target="slides/slide297.xml"/><Relationship Id="rId304" Type="http://schemas.openxmlformats.org/officeDocument/2006/relationships/slide" Target="slides/slide296.xml"/><Relationship Id="rId303" Type="http://schemas.openxmlformats.org/officeDocument/2006/relationships/slide" Target="slides/slide295.xml"/><Relationship Id="rId302" Type="http://schemas.openxmlformats.org/officeDocument/2006/relationships/slide" Target="slides/slide294.xml"/><Relationship Id="rId309" Type="http://schemas.openxmlformats.org/officeDocument/2006/relationships/slide" Target="slides/slide301.xml"/><Relationship Id="rId308" Type="http://schemas.openxmlformats.org/officeDocument/2006/relationships/slide" Target="slides/slide300.xml"/><Relationship Id="rId307" Type="http://schemas.openxmlformats.org/officeDocument/2006/relationships/slide" Target="slides/slide299.xml"/><Relationship Id="rId306" Type="http://schemas.openxmlformats.org/officeDocument/2006/relationships/slide" Target="slides/slide298.xml"/><Relationship Id="rId301" Type="http://schemas.openxmlformats.org/officeDocument/2006/relationships/slide" Target="slides/slide293.xml"/><Relationship Id="rId300" Type="http://schemas.openxmlformats.org/officeDocument/2006/relationships/slide" Target="slides/slide292.xml"/><Relationship Id="rId206" Type="http://schemas.openxmlformats.org/officeDocument/2006/relationships/slide" Target="slides/slide198.xml"/><Relationship Id="rId327" Type="http://schemas.openxmlformats.org/officeDocument/2006/relationships/slide" Target="slides/slide319.xml"/><Relationship Id="rId205" Type="http://schemas.openxmlformats.org/officeDocument/2006/relationships/slide" Target="slides/slide197.xml"/><Relationship Id="rId326" Type="http://schemas.openxmlformats.org/officeDocument/2006/relationships/slide" Target="slides/slide318.xml"/><Relationship Id="rId204" Type="http://schemas.openxmlformats.org/officeDocument/2006/relationships/slide" Target="slides/slide196.xml"/><Relationship Id="rId325" Type="http://schemas.openxmlformats.org/officeDocument/2006/relationships/slide" Target="slides/slide317.xml"/><Relationship Id="rId203" Type="http://schemas.openxmlformats.org/officeDocument/2006/relationships/slide" Target="slides/slide195.xml"/><Relationship Id="rId324" Type="http://schemas.openxmlformats.org/officeDocument/2006/relationships/slide" Target="slides/slide316.xml"/><Relationship Id="rId209" Type="http://schemas.openxmlformats.org/officeDocument/2006/relationships/slide" Target="slides/slide201.xml"/><Relationship Id="rId208" Type="http://schemas.openxmlformats.org/officeDocument/2006/relationships/slide" Target="slides/slide200.xml"/><Relationship Id="rId329" Type="http://schemas.openxmlformats.org/officeDocument/2006/relationships/slide" Target="slides/slide321.xml"/><Relationship Id="rId207" Type="http://schemas.openxmlformats.org/officeDocument/2006/relationships/slide" Target="slides/slide199.xml"/><Relationship Id="rId328" Type="http://schemas.openxmlformats.org/officeDocument/2006/relationships/slide" Target="slides/slide320.xml"/><Relationship Id="rId202" Type="http://schemas.openxmlformats.org/officeDocument/2006/relationships/slide" Target="slides/slide194.xml"/><Relationship Id="rId323" Type="http://schemas.openxmlformats.org/officeDocument/2006/relationships/slide" Target="slides/slide315.xml"/><Relationship Id="rId201" Type="http://schemas.openxmlformats.org/officeDocument/2006/relationships/slide" Target="slides/slide193.xml"/><Relationship Id="rId322" Type="http://schemas.openxmlformats.org/officeDocument/2006/relationships/slide" Target="slides/slide314.xml"/><Relationship Id="rId200" Type="http://schemas.openxmlformats.org/officeDocument/2006/relationships/slide" Target="slides/slide192.xml"/><Relationship Id="rId321" Type="http://schemas.openxmlformats.org/officeDocument/2006/relationships/slide" Target="slides/slide313.xml"/><Relationship Id="rId320" Type="http://schemas.openxmlformats.org/officeDocument/2006/relationships/slide" Target="slides/slide312.xml"/><Relationship Id="rId316" Type="http://schemas.openxmlformats.org/officeDocument/2006/relationships/slide" Target="slides/slide308.xml"/><Relationship Id="rId315" Type="http://schemas.openxmlformats.org/officeDocument/2006/relationships/slide" Target="slides/slide307.xml"/><Relationship Id="rId314" Type="http://schemas.openxmlformats.org/officeDocument/2006/relationships/slide" Target="slides/slide306.xml"/><Relationship Id="rId313" Type="http://schemas.openxmlformats.org/officeDocument/2006/relationships/slide" Target="slides/slide305.xml"/><Relationship Id="rId319" Type="http://schemas.openxmlformats.org/officeDocument/2006/relationships/slide" Target="slides/slide311.xml"/><Relationship Id="rId318" Type="http://schemas.openxmlformats.org/officeDocument/2006/relationships/slide" Target="slides/slide310.xml"/><Relationship Id="rId317" Type="http://schemas.openxmlformats.org/officeDocument/2006/relationships/slide" Target="slides/slide309.xml"/><Relationship Id="rId312" Type="http://schemas.openxmlformats.org/officeDocument/2006/relationships/slide" Target="slides/slide304.xml"/><Relationship Id="rId311" Type="http://schemas.openxmlformats.org/officeDocument/2006/relationships/slide" Target="slides/slide303.xml"/><Relationship Id="rId310" Type="http://schemas.openxmlformats.org/officeDocument/2006/relationships/slide" Target="slides/slide3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f18afe4877_0_120:notes"/>
          <p:cNvSpPr txBox="1"/>
          <p:nvPr>
            <p:ph idx="12" type="sldNum"/>
          </p:nvPr>
        </p:nvSpPr>
        <p:spPr>
          <a:xfrm>
            <a:off x="3884414" y="8685894"/>
            <a:ext cx="2972100" cy="456600"/>
          </a:xfrm>
          <a:prstGeom prst="rect">
            <a:avLst/>
          </a:prstGeom>
          <a:noFill/>
          <a:ln>
            <a:noFill/>
          </a:ln>
        </p:spPr>
        <p:txBody>
          <a:bodyPr anchorCtr="0" anchor="b" bIns="45550" lIns="91100" spcFirstLastPara="1" rIns="91100" wrap="square" tIns="45550">
            <a:noAutofit/>
          </a:bodyPr>
          <a:lstStyle/>
          <a:p>
            <a:pPr indent="0" lvl="0" marL="0" rtl="0" algn="r">
              <a:lnSpc>
                <a:spcPct val="100000"/>
              </a:lnSpc>
              <a:spcBef>
                <a:spcPts val="0"/>
              </a:spcBef>
              <a:spcAft>
                <a:spcPts val="0"/>
              </a:spcAft>
              <a:buSzPts val="1300"/>
              <a:buNone/>
            </a:pPr>
            <a:fld id="{00000000-1234-1234-1234-123412341234}" type="slidenum">
              <a:rPr lang="en" sz="1300"/>
              <a:t>‹#›</a:t>
            </a:fld>
            <a:endParaRPr sz="1300"/>
          </a:p>
        </p:txBody>
      </p:sp>
      <p:sp>
        <p:nvSpPr>
          <p:cNvPr id="156" name="Google Shape;156;gf18afe4877_0_120: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 name="Google Shape;157;gf18afe4877_0_120:notes"/>
          <p:cNvSpPr txBox="1"/>
          <p:nvPr>
            <p:ph idx="1" type="body"/>
          </p:nvPr>
        </p:nvSpPr>
        <p:spPr>
          <a:xfrm>
            <a:off x="686098" y="4343703"/>
            <a:ext cx="5485800" cy="4113900"/>
          </a:xfrm>
          <a:prstGeom prst="rect">
            <a:avLst/>
          </a:prstGeom>
          <a:noFill/>
          <a:ln>
            <a:noFill/>
          </a:ln>
        </p:spPr>
        <p:txBody>
          <a:bodyPr anchorCtr="0" anchor="t" bIns="45550" lIns="91100" spcFirstLastPara="1" rIns="91100" wrap="square" tIns="45550">
            <a:noAutofit/>
          </a:bodyPr>
          <a:lstStyle/>
          <a:p>
            <a:pPr indent="0" lvl="0" marL="0" rtl="0" algn="l">
              <a:lnSpc>
                <a:spcPct val="100000"/>
              </a:lnSpc>
              <a:spcBef>
                <a:spcPts val="0"/>
              </a:spcBef>
              <a:spcAft>
                <a:spcPts val="0"/>
              </a:spcAft>
              <a:buSzPts val="13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6347c3d90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06347c3d90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fc8b657e5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fc8b657e5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0677e251fa_3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0677e251fa_3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0420578352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10420578352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0677e251fa_3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0677e251fa_3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0677e251fa_3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10677e251fa_3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10677e251fa_3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10677e251fa_3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0677e251fa_6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10677e251fa_6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0677e251fa_68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0677e251fa_68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0677e251fa_3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0677e251fa_3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0677e251fa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3" name="Google Shape;1043;g10677e251fa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7efb4650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07efb4650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05785c3c0b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105785c3c0b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05785c3c0b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05785c3c0b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05785c3c0b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05785c3c0b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05785c3c0b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105785c3c0b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05785c3c0b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05785c3c0b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105785c3c0b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105785c3c0b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05785c3c0b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05785c3c0b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05785c3c0b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105785c3c0b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05785c3c0b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105785c3c0b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105785c3c0b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105785c3c0b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7efb4650c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07efb4650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05785c3c0b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105785c3c0b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105785c3c0b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105785c3c0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fc8b657e5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3" name="Google Shape;1143;gfc8b657e51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fc8b657e51_0_29:notes"/>
          <p:cNvSpPr txBox="1"/>
          <p:nvPr>
            <p:ph idx="1" type="body"/>
          </p:nvPr>
        </p:nvSpPr>
        <p:spPr>
          <a:xfrm>
            <a:off x="686098" y="4343703"/>
            <a:ext cx="5485800" cy="41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gfc8b657e51_0_29: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08a198a50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08a198a50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0677e251fa_0_687:notes"/>
          <p:cNvSpPr txBox="1"/>
          <p:nvPr>
            <p:ph idx="1" type="body"/>
          </p:nvPr>
        </p:nvSpPr>
        <p:spPr>
          <a:xfrm>
            <a:off x="686098" y="4343703"/>
            <a:ext cx="5485800" cy="41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g10677e251fa_0_687: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fc8b657e51_2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fc8b657e51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fc8b657e51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fc8b657e51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fc8b657e51_2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fc8b657e51_2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fc8b657e51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fc8b657e51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722c7641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10722c76419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fc8b657e51_2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fc8b657e51_2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fc8b657e51_2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fc8b657e51_2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fc8b657e51_2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fc8b657e51_2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fc8b657e51_2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fc8b657e51_2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fc8b657e5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fc8b657e5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fc8b657e51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fc8b657e51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fc8b657e51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fc8b657e51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fc8b657e51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fc8b657e51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fc8b657e51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fc8b657e51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fc8b657e51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fc8b657e51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2c1c46e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2c1c46e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10703cc2ce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10703cc2ce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10423d9fc03_20_31:notes"/>
          <p:cNvSpPr txBox="1"/>
          <p:nvPr>
            <p:ph idx="1" type="body"/>
          </p:nvPr>
        </p:nvSpPr>
        <p:spPr>
          <a:xfrm>
            <a:off x="686098" y="4343703"/>
            <a:ext cx="5485800" cy="41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g10423d9fc03_20_31: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108a198a508_6_52:notes"/>
          <p:cNvSpPr txBox="1"/>
          <p:nvPr>
            <p:ph idx="1" type="body"/>
          </p:nvPr>
        </p:nvSpPr>
        <p:spPr>
          <a:xfrm>
            <a:off x="686098" y="4343703"/>
            <a:ext cx="5485800" cy="41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g108a198a508_6_52: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106347c3d9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106347c3d90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106347c3d90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106347c3d90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106347c3d90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106347c3d90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106347c3d90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106347c3d90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106347c3d90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106347c3d90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106347c3d90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6" name="Google Shape;1386;g106347c3d90_0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106347c3d90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5" name="Google Shape;1395;g106347c3d90_0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2c1c46e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02c1c46e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06347c3d90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106347c3d90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106347c3d90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106347c3d90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106347c3d90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106347c3d90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106347c3d90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106347c3d90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106347c3d90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106347c3d90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106347c3d90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106347c3d90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106347c3d90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106347c3d90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06347c3d90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106347c3d90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106347c3d90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106347c3d90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106347c3d90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106347c3d90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02c1c46e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02c1c46e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106347c3d90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106347c3d90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106347c3d90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106347c3d90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106347c3d90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106347c3d90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106347c3d90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106347c3d90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106347c3d90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106347c3d90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106347c3d90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106347c3d90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106347c3d90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106347c3d90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106347c3d90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106347c3d90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106347c3d90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106347c3d90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106347c3d90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106347c3d90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06347c3d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06347c3d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106347c3d90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106347c3d90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106347c3d90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106347c3d90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106347c3d90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106347c3d90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106347c3d90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106347c3d90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106347c3d90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106347c3d90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10420b3ba1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10420b3ba1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fc8b657e5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fc8b657e5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1063d9f1fd5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1063d9f1fd5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fc8b657e51_0_92:notes"/>
          <p:cNvSpPr txBox="1"/>
          <p:nvPr>
            <p:ph idx="1" type="body"/>
          </p:nvPr>
        </p:nvSpPr>
        <p:spPr>
          <a:xfrm>
            <a:off x="686098" y="4343703"/>
            <a:ext cx="5485800" cy="41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gfc8b657e51_0_92: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104131a6f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104131a6f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06347c3d9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06347c3d9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fc8b657e51_0_87:notes"/>
          <p:cNvSpPr txBox="1"/>
          <p:nvPr>
            <p:ph idx="1" type="body"/>
          </p:nvPr>
        </p:nvSpPr>
        <p:spPr>
          <a:xfrm>
            <a:off x="686098" y="4343703"/>
            <a:ext cx="5485800" cy="41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gfc8b657e51_0_87: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1063d9f1f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1063d9f1f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108a198a5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108a198a5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1063d9f1fd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1063d9f1fd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1063d9f1fd5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1063d9f1fd5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1063d9f1fd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1063d9f1fd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108a198a508_2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108a198a508_2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104131a6fa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104131a6fa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104131a6fa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104131a6fa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1063d9f1fd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1063d9f1fd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6347c3d9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6347c3d9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104131a6fa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104131a6fa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1087de3f6a9_0_9:notes"/>
          <p:cNvSpPr txBox="1"/>
          <p:nvPr>
            <p:ph idx="1" type="body"/>
          </p:nvPr>
        </p:nvSpPr>
        <p:spPr>
          <a:xfrm>
            <a:off x="686098" y="4343703"/>
            <a:ext cx="5485800" cy="41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g1087de3f6a9_0_9: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fc8b657e51_0_112:notes"/>
          <p:cNvSpPr txBox="1"/>
          <p:nvPr>
            <p:ph idx="1" type="body"/>
          </p:nvPr>
        </p:nvSpPr>
        <p:spPr>
          <a:xfrm>
            <a:off x="686098" y="4343703"/>
            <a:ext cx="5485800" cy="41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gfc8b657e51_0_112: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108a198a508_3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108a198a508_3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108a198a508_2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108a198a508_2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108a198a508_3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108a198a508_3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fc8b657e5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fc8b657e5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fc8b657e51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fc8b657e51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fc8b657e5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fc8b657e51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fc8b657e51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fc8b657e51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18afe4877_0_131:notes"/>
          <p:cNvSpPr txBox="1"/>
          <p:nvPr>
            <p:ph idx="1" type="body"/>
          </p:nvPr>
        </p:nvSpPr>
        <p:spPr>
          <a:xfrm>
            <a:off x="686098" y="4343703"/>
            <a:ext cx="5485800" cy="41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f18afe4877_0_131: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6347c3d9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06347c3d9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gfc8b657e51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5" name="Google Shape;1885;gfc8b657e51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fc8b657e51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fc8b657e51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fc8b657e51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fc8b657e51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fc8b657e51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fc8b657e51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fc8b657e51_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fc8b657e51_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108a198a50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3" name="Google Shape;1953;g108a198a508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108a198a508_3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108a198a508_3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108a198a508_3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108a198a508_3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fc8b657e51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fc8b657e51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fc8b657e51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fc8b657e51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8a198a50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08a198a50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fc8b657e51_1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fc8b657e51_1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gfc8b657e51_1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2" name="Google Shape;2012;gfc8b657e51_1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108a198a508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3" name="Google Shape;2043;g108a198a508_3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108a198a508_3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0" name="Google Shape;2060;g108a198a508_3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g108a198a508_3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7" name="Google Shape;2067;g108a198a508_3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108a198a508_3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108a198a508_3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108a198a508_3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108a198a508_3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108a198a508_3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108a198a508_3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g108a198a508_3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0" name="Google Shape;2100;g108a198a508_3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108a198a508_3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108a198a508_3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6347c3d9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6347c3d9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108a198a508_3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108a198a508_3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108a198a508_3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108a198a508_3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g108a198a508_3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108a198a508_3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108a198a508_3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108a198a508_3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108a198a508_3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108a198a508_3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108a198a508_3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108a198a508_3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g108a198a508_3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108a198a508_3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g107efb4650c_2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8" name="Google Shape;2168;g107efb4650c_24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gfc50546ec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4" name="Google Shape;2174;gfc50546ec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g10420578352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0" name="Google Shape;2180;g10420578352_5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6347c3d90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06347c3d90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g10420578352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7" name="Google Shape;2187;g10420578352_5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10420578352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4" name="Google Shape;2194;g10420578352_5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10420578352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2" name="Google Shape;2202;g10420578352_5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g10420578352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9" name="Google Shape;2209;g10420578352_5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g10420578352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6" name="Google Shape;2216;g10420578352_5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10420578352_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3" name="Google Shape;2223;g10420578352_5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g10420578352_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0" name="Google Shape;2230;g10420578352_5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5" name="Shape 2235"/>
        <p:cNvGrpSpPr/>
        <p:nvPr/>
      </p:nvGrpSpPr>
      <p:grpSpPr>
        <a:xfrm>
          <a:off x="0" y="0"/>
          <a:ext cx="0" cy="0"/>
          <a:chOff x="0" y="0"/>
          <a:chExt cx="0" cy="0"/>
        </a:xfrm>
      </p:grpSpPr>
      <p:sp>
        <p:nvSpPr>
          <p:cNvPr id="2236" name="Google Shape;2236;g10420578352_5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7" name="Google Shape;2237;g10420578352_5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2" name="Shape 2242"/>
        <p:cNvGrpSpPr/>
        <p:nvPr/>
      </p:nvGrpSpPr>
      <p:grpSpPr>
        <a:xfrm>
          <a:off x="0" y="0"/>
          <a:ext cx="0" cy="0"/>
          <a:chOff x="0" y="0"/>
          <a:chExt cx="0" cy="0"/>
        </a:xfrm>
      </p:grpSpPr>
      <p:sp>
        <p:nvSpPr>
          <p:cNvPr id="2243" name="Google Shape;2243;g10420578352_5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4" name="Google Shape;2244;g10420578352_5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g10420578352_5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0" name="Google Shape;2250;g10420578352_5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06347c3d9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06347c3d9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g10420578352_5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7" name="Google Shape;2257;g10420578352_5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10420578352_5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4" name="Google Shape;2264;g10420578352_5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9" name="Shape 2269"/>
        <p:cNvGrpSpPr/>
        <p:nvPr/>
      </p:nvGrpSpPr>
      <p:grpSpPr>
        <a:xfrm>
          <a:off x="0" y="0"/>
          <a:ext cx="0" cy="0"/>
          <a:chOff x="0" y="0"/>
          <a:chExt cx="0" cy="0"/>
        </a:xfrm>
      </p:grpSpPr>
      <p:sp>
        <p:nvSpPr>
          <p:cNvPr id="2270" name="Google Shape;2270;g10420578352_5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1" name="Google Shape;2271;g10420578352_5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g10420578352_5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1" name="Google Shape;2281;g10420578352_5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g10420578352_5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8" name="Google Shape;2288;g10420578352_5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g10420578352_5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8" name="Google Shape;2298;g10420578352_5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g10420578352_5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5" name="Google Shape;2305;g10420578352_5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3" name="Shape 2313"/>
        <p:cNvGrpSpPr/>
        <p:nvPr/>
      </p:nvGrpSpPr>
      <p:grpSpPr>
        <a:xfrm>
          <a:off x="0" y="0"/>
          <a:ext cx="0" cy="0"/>
          <a:chOff x="0" y="0"/>
          <a:chExt cx="0" cy="0"/>
        </a:xfrm>
      </p:grpSpPr>
      <p:sp>
        <p:nvSpPr>
          <p:cNvPr id="2314" name="Google Shape;2314;g10420578352_5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5" name="Google Shape;2315;g10420578352_5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3" name="Shape 2323"/>
        <p:cNvGrpSpPr/>
        <p:nvPr/>
      </p:nvGrpSpPr>
      <p:grpSpPr>
        <a:xfrm>
          <a:off x="0" y="0"/>
          <a:ext cx="0" cy="0"/>
          <a:chOff x="0" y="0"/>
          <a:chExt cx="0" cy="0"/>
        </a:xfrm>
      </p:grpSpPr>
      <p:sp>
        <p:nvSpPr>
          <p:cNvPr id="2324" name="Google Shape;2324;g10420578352_5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5" name="Google Shape;2325;g10420578352_5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g10420578352_5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2" name="Google Shape;2332;g10420578352_5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06347c3d90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06347c3d90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10420578352_5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2" name="Google Shape;2342;g10420578352_5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g10420578352_5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2" name="Google Shape;2352;g10420578352_5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g10420578352_5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9" name="Google Shape;2359;g10420578352_5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g10420578352_5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6" name="Google Shape;2366;g10420578352_5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g10420578352_5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6" name="Google Shape;2376;g10420578352_5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10420578352_5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6" name="Google Shape;2386;g10420578352_5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1" name="Shape 2391"/>
        <p:cNvGrpSpPr/>
        <p:nvPr/>
      </p:nvGrpSpPr>
      <p:grpSpPr>
        <a:xfrm>
          <a:off x="0" y="0"/>
          <a:ext cx="0" cy="0"/>
          <a:chOff x="0" y="0"/>
          <a:chExt cx="0" cy="0"/>
        </a:xfrm>
      </p:grpSpPr>
      <p:sp>
        <p:nvSpPr>
          <p:cNvPr id="2392" name="Google Shape;2392;g10420578352_5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3" name="Google Shape;2393;g10420578352_5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10420578352_5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0" name="Google Shape;2400;g10420578352_5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8" name="Shape 2408"/>
        <p:cNvGrpSpPr/>
        <p:nvPr/>
      </p:nvGrpSpPr>
      <p:grpSpPr>
        <a:xfrm>
          <a:off x="0" y="0"/>
          <a:ext cx="0" cy="0"/>
          <a:chOff x="0" y="0"/>
          <a:chExt cx="0" cy="0"/>
        </a:xfrm>
      </p:grpSpPr>
      <p:sp>
        <p:nvSpPr>
          <p:cNvPr id="2409" name="Google Shape;2409;g10420578352_5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0" name="Google Shape;2410;g10420578352_5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g10420578352_5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0" name="Google Shape;2420;g10420578352_5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6347c3d9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06347c3d9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g10420578352_5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8" name="Google Shape;2428;g10420578352_5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5" name="Shape 2435"/>
        <p:cNvGrpSpPr/>
        <p:nvPr/>
      </p:nvGrpSpPr>
      <p:grpSpPr>
        <a:xfrm>
          <a:off x="0" y="0"/>
          <a:ext cx="0" cy="0"/>
          <a:chOff x="0" y="0"/>
          <a:chExt cx="0" cy="0"/>
        </a:xfrm>
      </p:grpSpPr>
      <p:sp>
        <p:nvSpPr>
          <p:cNvPr id="2436" name="Google Shape;2436;g10420578352_5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7" name="Google Shape;2437;g10420578352_5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4" name="Shape 2444"/>
        <p:cNvGrpSpPr/>
        <p:nvPr/>
      </p:nvGrpSpPr>
      <p:grpSpPr>
        <a:xfrm>
          <a:off x="0" y="0"/>
          <a:ext cx="0" cy="0"/>
          <a:chOff x="0" y="0"/>
          <a:chExt cx="0" cy="0"/>
        </a:xfrm>
      </p:grpSpPr>
      <p:sp>
        <p:nvSpPr>
          <p:cNvPr id="2445" name="Google Shape;2445;g10420578352_5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6" name="Google Shape;2446;g10420578352_5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108a198a508_2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6" name="Google Shape;2456;g108a198a508_2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g108a198a508_2_398:notes"/>
          <p:cNvSpPr txBox="1"/>
          <p:nvPr>
            <p:ph idx="1" type="body"/>
          </p:nvPr>
        </p:nvSpPr>
        <p:spPr>
          <a:xfrm>
            <a:off x="686098" y="4343703"/>
            <a:ext cx="5485800" cy="411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1" name="Google Shape;2461;g108a198a508_2_398: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g108a198a508_2_403:notes"/>
          <p:cNvSpPr txBox="1"/>
          <p:nvPr>
            <p:ph idx="1" type="body"/>
          </p:nvPr>
        </p:nvSpPr>
        <p:spPr>
          <a:xfrm>
            <a:off x="686098" y="4343703"/>
            <a:ext cx="5485800" cy="411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7" name="Google Shape;2467;g108a198a508_2_403: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g108a198a508_2_408:notes"/>
          <p:cNvSpPr txBox="1"/>
          <p:nvPr>
            <p:ph idx="1" type="body"/>
          </p:nvPr>
        </p:nvSpPr>
        <p:spPr>
          <a:xfrm>
            <a:off x="686098" y="4343703"/>
            <a:ext cx="5485800" cy="411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3" name="Google Shape;2473;g108a198a508_2_408: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7" name="Shape 2477"/>
        <p:cNvGrpSpPr/>
        <p:nvPr/>
      </p:nvGrpSpPr>
      <p:grpSpPr>
        <a:xfrm>
          <a:off x="0" y="0"/>
          <a:ext cx="0" cy="0"/>
          <a:chOff x="0" y="0"/>
          <a:chExt cx="0" cy="0"/>
        </a:xfrm>
      </p:grpSpPr>
      <p:sp>
        <p:nvSpPr>
          <p:cNvPr id="2478" name="Google Shape;2478;g108a198a508_2_413:notes"/>
          <p:cNvSpPr txBox="1"/>
          <p:nvPr>
            <p:ph idx="1" type="body"/>
          </p:nvPr>
        </p:nvSpPr>
        <p:spPr>
          <a:xfrm>
            <a:off x="686098" y="4343703"/>
            <a:ext cx="5485800" cy="411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9" name="Google Shape;2479;g108a198a508_2_413: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g108a198a508_2_419:notes"/>
          <p:cNvSpPr txBox="1"/>
          <p:nvPr>
            <p:ph idx="1" type="body"/>
          </p:nvPr>
        </p:nvSpPr>
        <p:spPr>
          <a:xfrm>
            <a:off x="686098" y="4343703"/>
            <a:ext cx="5485800" cy="411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6" name="Google Shape;2486;g108a198a508_2_419: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0" name="Shape 2490"/>
        <p:cNvGrpSpPr/>
        <p:nvPr/>
      </p:nvGrpSpPr>
      <p:grpSpPr>
        <a:xfrm>
          <a:off x="0" y="0"/>
          <a:ext cx="0" cy="0"/>
          <a:chOff x="0" y="0"/>
          <a:chExt cx="0" cy="0"/>
        </a:xfrm>
      </p:grpSpPr>
      <p:sp>
        <p:nvSpPr>
          <p:cNvPr id="2491" name="Google Shape;2491;g108a198a508_2_424:notes"/>
          <p:cNvSpPr txBox="1"/>
          <p:nvPr>
            <p:ph idx="1" type="body"/>
          </p:nvPr>
        </p:nvSpPr>
        <p:spPr>
          <a:xfrm>
            <a:off x="686098" y="4343703"/>
            <a:ext cx="5485800" cy="411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2" name="Google Shape;2492;g108a198a508_2_424: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6347c3d9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06347c3d9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g108a198a508_2_429:notes"/>
          <p:cNvSpPr txBox="1"/>
          <p:nvPr>
            <p:ph idx="1" type="body"/>
          </p:nvPr>
        </p:nvSpPr>
        <p:spPr>
          <a:xfrm>
            <a:off x="686098" y="4343703"/>
            <a:ext cx="5485800" cy="411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8" name="Google Shape;2498;g108a198a508_2_429: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2" name="Shape 2502"/>
        <p:cNvGrpSpPr/>
        <p:nvPr/>
      </p:nvGrpSpPr>
      <p:grpSpPr>
        <a:xfrm>
          <a:off x="0" y="0"/>
          <a:ext cx="0" cy="0"/>
          <a:chOff x="0" y="0"/>
          <a:chExt cx="0" cy="0"/>
        </a:xfrm>
      </p:grpSpPr>
      <p:sp>
        <p:nvSpPr>
          <p:cNvPr id="2503" name="Google Shape;2503;g10420578352_5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4" name="Google Shape;2504;g10420578352_5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g10420578352_5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1" name="Google Shape;2511;g10420578352_5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6" name="Shape 2516"/>
        <p:cNvGrpSpPr/>
        <p:nvPr/>
      </p:nvGrpSpPr>
      <p:grpSpPr>
        <a:xfrm>
          <a:off x="0" y="0"/>
          <a:ext cx="0" cy="0"/>
          <a:chOff x="0" y="0"/>
          <a:chExt cx="0" cy="0"/>
        </a:xfrm>
      </p:grpSpPr>
      <p:sp>
        <p:nvSpPr>
          <p:cNvPr id="2517" name="Google Shape;2517;g10420578352_5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8" name="Google Shape;2518;g10420578352_5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g107efb4650c_2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107efb4650c_2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0" name="Shape 2530"/>
        <p:cNvGrpSpPr/>
        <p:nvPr/>
      </p:nvGrpSpPr>
      <p:grpSpPr>
        <a:xfrm>
          <a:off x="0" y="0"/>
          <a:ext cx="0" cy="0"/>
          <a:chOff x="0" y="0"/>
          <a:chExt cx="0" cy="0"/>
        </a:xfrm>
      </p:grpSpPr>
      <p:sp>
        <p:nvSpPr>
          <p:cNvPr id="2531" name="Google Shape;2531;g107efb4650c_2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2" name="Google Shape;2532;g107efb4650c_2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g1042057835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9" name="Google Shape;2539;g10420578352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3" name="Shape 2543"/>
        <p:cNvGrpSpPr/>
        <p:nvPr/>
      </p:nvGrpSpPr>
      <p:grpSpPr>
        <a:xfrm>
          <a:off x="0" y="0"/>
          <a:ext cx="0" cy="0"/>
          <a:chOff x="0" y="0"/>
          <a:chExt cx="0" cy="0"/>
        </a:xfrm>
      </p:grpSpPr>
      <p:sp>
        <p:nvSpPr>
          <p:cNvPr id="2544" name="Google Shape;2544;gfc50546ec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5" name="Google Shape;2545;gfc50546ec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gfc50546ec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2" name="Google Shape;2552;gfc50546ec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gfc50546ec3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9" name="Google Shape;2559;gfc50546ec3_1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06347c3d9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06347c3d9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9" name="Shape 2569"/>
        <p:cNvGrpSpPr/>
        <p:nvPr/>
      </p:nvGrpSpPr>
      <p:grpSpPr>
        <a:xfrm>
          <a:off x="0" y="0"/>
          <a:ext cx="0" cy="0"/>
          <a:chOff x="0" y="0"/>
          <a:chExt cx="0" cy="0"/>
        </a:xfrm>
      </p:grpSpPr>
      <p:sp>
        <p:nvSpPr>
          <p:cNvPr id="2570" name="Google Shape;2570;gfc50546ec3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1" name="Google Shape;2571;gfc50546ec3_1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9" name="Shape 2579"/>
        <p:cNvGrpSpPr/>
        <p:nvPr/>
      </p:nvGrpSpPr>
      <p:grpSpPr>
        <a:xfrm>
          <a:off x="0" y="0"/>
          <a:ext cx="0" cy="0"/>
          <a:chOff x="0" y="0"/>
          <a:chExt cx="0" cy="0"/>
        </a:xfrm>
      </p:grpSpPr>
      <p:sp>
        <p:nvSpPr>
          <p:cNvPr id="2580" name="Google Shape;2580;gfc50546ec3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1" name="Google Shape;2581;gfc50546ec3_1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6" name="Shape 2586"/>
        <p:cNvGrpSpPr/>
        <p:nvPr/>
      </p:nvGrpSpPr>
      <p:grpSpPr>
        <a:xfrm>
          <a:off x="0" y="0"/>
          <a:ext cx="0" cy="0"/>
          <a:chOff x="0" y="0"/>
          <a:chExt cx="0" cy="0"/>
        </a:xfrm>
      </p:grpSpPr>
      <p:sp>
        <p:nvSpPr>
          <p:cNvPr id="2587" name="Google Shape;2587;gfc50546ec3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8" name="Google Shape;2588;gfc50546ec3_1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3" name="Shape 2593"/>
        <p:cNvGrpSpPr/>
        <p:nvPr/>
      </p:nvGrpSpPr>
      <p:grpSpPr>
        <a:xfrm>
          <a:off x="0" y="0"/>
          <a:ext cx="0" cy="0"/>
          <a:chOff x="0" y="0"/>
          <a:chExt cx="0" cy="0"/>
        </a:xfrm>
      </p:grpSpPr>
      <p:sp>
        <p:nvSpPr>
          <p:cNvPr id="2594" name="Google Shape;2594;gfc50546ec3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5" name="Google Shape;2595;gfc50546ec3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0" name="Shape 2600"/>
        <p:cNvGrpSpPr/>
        <p:nvPr/>
      </p:nvGrpSpPr>
      <p:grpSpPr>
        <a:xfrm>
          <a:off x="0" y="0"/>
          <a:ext cx="0" cy="0"/>
          <a:chOff x="0" y="0"/>
          <a:chExt cx="0" cy="0"/>
        </a:xfrm>
      </p:grpSpPr>
      <p:sp>
        <p:nvSpPr>
          <p:cNvPr id="2601" name="Google Shape;2601;gfc50546ec3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2" name="Google Shape;2602;gfc50546ec3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8" name="Shape 2608"/>
        <p:cNvGrpSpPr/>
        <p:nvPr/>
      </p:nvGrpSpPr>
      <p:grpSpPr>
        <a:xfrm>
          <a:off x="0" y="0"/>
          <a:ext cx="0" cy="0"/>
          <a:chOff x="0" y="0"/>
          <a:chExt cx="0" cy="0"/>
        </a:xfrm>
      </p:grpSpPr>
      <p:sp>
        <p:nvSpPr>
          <p:cNvPr id="2609" name="Google Shape;2609;gcfd0a0f8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0" name="Google Shape;2610;gcfd0a0f8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g107d3e533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7" name="Google Shape;2617;g107d3e533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4" name="Shape 2624"/>
        <p:cNvGrpSpPr/>
        <p:nvPr/>
      </p:nvGrpSpPr>
      <p:grpSpPr>
        <a:xfrm>
          <a:off x="0" y="0"/>
          <a:ext cx="0" cy="0"/>
          <a:chOff x="0" y="0"/>
          <a:chExt cx="0" cy="0"/>
        </a:xfrm>
      </p:grpSpPr>
      <p:sp>
        <p:nvSpPr>
          <p:cNvPr id="2625" name="Google Shape;2625;g107d3e5338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6" name="Google Shape;2626;g107d3e5338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g107d3e5338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107d3e5338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gfc50546ec3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2" name="Google Shape;2642;gfc50546ec3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06347c3d9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06347c3d9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7" name="Shape 2647"/>
        <p:cNvGrpSpPr/>
        <p:nvPr/>
      </p:nvGrpSpPr>
      <p:grpSpPr>
        <a:xfrm>
          <a:off x="0" y="0"/>
          <a:ext cx="0" cy="0"/>
          <a:chOff x="0" y="0"/>
          <a:chExt cx="0" cy="0"/>
        </a:xfrm>
      </p:grpSpPr>
      <p:sp>
        <p:nvSpPr>
          <p:cNvPr id="2648" name="Google Shape;2648;gfc50546ec3_1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9" name="Google Shape;2649;gfc50546ec3_1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g1075b18c074_2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7" name="Google Shape;2657;g1075b18c074_2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gfc50546ec3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5" name="Google Shape;2665;gfc50546ec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0" name="Shape 2670"/>
        <p:cNvGrpSpPr/>
        <p:nvPr/>
      </p:nvGrpSpPr>
      <p:grpSpPr>
        <a:xfrm>
          <a:off x="0" y="0"/>
          <a:ext cx="0" cy="0"/>
          <a:chOff x="0" y="0"/>
          <a:chExt cx="0" cy="0"/>
        </a:xfrm>
      </p:grpSpPr>
      <p:sp>
        <p:nvSpPr>
          <p:cNvPr id="2671" name="Google Shape;2671;g106772f110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2" name="Google Shape;2672;g106772f110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gfc50546ec3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9" name="Google Shape;2679;gfc50546ec3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4" name="Shape 2684"/>
        <p:cNvGrpSpPr/>
        <p:nvPr/>
      </p:nvGrpSpPr>
      <p:grpSpPr>
        <a:xfrm>
          <a:off x="0" y="0"/>
          <a:ext cx="0" cy="0"/>
          <a:chOff x="0" y="0"/>
          <a:chExt cx="0" cy="0"/>
        </a:xfrm>
      </p:grpSpPr>
      <p:sp>
        <p:nvSpPr>
          <p:cNvPr id="2685" name="Google Shape;2685;gfc50546ec3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6" name="Google Shape;2686;gfc50546ec3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1" name="Shape 2691"/>
        <p:cNvGrpSpPr/>
        <p:nvPr/>
      </p:nvGrpSpPr>
      <p:grpSpPr>
        <a:xfrm>
          <a:off x="0" y="0"/>
          <a:ext cx="0" cy="0"/>
          <a:chOff x="0" y="0"/>
          <a:chExt cx="0" cy="0"/>
        </a:xfrm>
      </p:grpSpPr>
      <p:sp>
        <p:nvSpPr>
          <p:cNvPr id="2692" name="Google Shape;2692;gfc50546ec3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3" name="Google Shape;2693;gfc50546ec3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9" name="Shape 2699"/>
        <p:cNvGrpSpPr/>
        <p:nvPr/>
      </p:nvGrpSpPr>
      <p:grpSpPr>
        <a:xfrm>
          <a:off x="0" y="0"/>
          <a:ext cx="0" cy="0"/>
          <a:chOff x="0" y="0"/>
          <a:chExt cx="0" cy="0"/>
        </a:xfrm>
      </p:grpSpPr>
      <p:sp>
        <p:nvSpPr>
          <p:cNvPr id="2700" name="Google Shape;2700;gfc50546ec3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1" name="Google Shape;2701;gfc50546ec3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6" name="Shape 2706"/>
        <p:cNvGrpSpPr/>
        <p:nvPr/>
      </p:nvGrpSpPr>
      <p:grpSpPr>
        <a:xfrm>
          <a:off x="0" y="0"/>
          <a:ext cx="0" cy="0"/>
          <a:chOff x="0" y="0"/>
          <a:chExt cx="0" cy="0"/>
        </a:xfrm>
      </p:grpSpPr>
      <p:sp>
        <p:nvSpPr>
          <p:cNvPr id="2707" name="Google Shape;2707;g107d3e5338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8" name="Google Shape;2708;g107d3e5338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gfc50546ec3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6" name="Google Shape;2716;gfc50546ec3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c8b657e5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fc8b657e51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06347c3d9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06347c3d9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1" name="Shape 2721"/>
        <p:cNvGrpSpPr/>
        <p:nvPr/>
      </p:nvGrpSpPr>
      <p:grpSpPr>
        <a:xfrm>
          <a:off x="0" y="0"/>
          <a:ext cx="0" cy="0"/>
          <a:chOff x="0" y="0"/>
          <a:chExt cx="0" cy="0"/>
        </a:xfrm>
      </p:grpSpPr>
      <p:sp>
        <p:nvSpPr>
          <p:cNvPr id="2722" name="Google Shape;2722;g107efb4650c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3" name="Google Shape;2723;g107efb4650c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gfc50546ec3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0" name="Google Shape;2730;gfc50546ec3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5" name="Shape 2735"/>
        <p:cNvGrpSpPr/>
        <p:nvPr/>
      </p:nvGrpSpPr>
      <p:grpSpPr>
        <a:xfrm>
          <a:off x="0" y="0"/>
          <a:ext cx="0" cy="0"/>
          <a:chOff x="0" y="0"/>
          <a:chExt cx="0" cy="0"/>
        </a:xfrm>
      </p:grpSpPr>
      <p:sp>
        <p:nvSpPr>
          <p:cNvPr id="2736" name="Google Shape;2736;gfc50546ec3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7" name="Google Shape;2737;gfc50546ec3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g1075b18c074_2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6" name="Google Shape;2746;g1075b18c074_2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1" name="Shape 2751"/>
        <p:cNvGrpSpPr/>
        <p:nvPr/>
      </p:nvGrpSpPr>
      <p:grpSpPr>
        <a:xfrm>
          <a:off x="0" y="0"/>
          <a:ext cx="0" cy="0"/>
          <a:chOff x="0" y="0"/>
          <a:chExt cx="0" cy="0"/>
        </a:xfrm>
      </p:grpSpPr>
      <p:sp>
        <p:nvSpPr>
          <p:cNvPr id="2752" name="Google Shape;2752;gfc50546ec3_1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3" name="Google Shape;2753;gfc50546ec3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0" name="Shape 2760"/>
        <p:cNvGrpSpPr/>
        <p:nvPr/>
      </p:nvGrpSpPr>
      <p:grpSpPr>
        <a:xfrm>
          <a:off x="0" y="0"/>
          <a:ext cx="0" cy="0"/>
          <a:chOff x="0" y="0"/>
          <a:chExt cx="0" cy="0"/>
        </a:xfrm>
      </p:grpSpPr>
      <p:sp>
        <p:nvSpPr>
          <p:cNvPr id="2761" name="Google Shape;2761;g107d3e5338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2" name="Google Shape;2762;g107d3e5338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7" name="Shape 2767"/>
        <p:cNvGrpSpPr/>
        <p:nvPr/>
      </p:nvGrpSpPr>
      <p:grpSpPr>
        <a:xfrm>
          <a:off x="0" y="0"/>
          <a:ext cx="0" cy="0"/>
          <a:chOff x="0" y="0"/>
          <a:chExt cx="0" cy="0"/>
        </a:xfrm>
      </p:grpSpPr>
      <p:sp>
        <p:nvSpPr>
          <p:cNvPr id="2768" name="Google Shape;2768;g1042057823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9" name="Google Shape;2769;g1042057823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4" name="Shape 2774"/>
        <p:cNvGrpSpPr/>
        <p:nvPr/>
      </p:nvGrpSpPr>
      <p:grpSpPr>
        <a:xfrm>
          <a:off x="0" y="0"/>
          <a:ext cx="0" cy="0"/>
          <a:chOff x="0" y="0"/>
          <a:chExt cx="0" cy="0"/>
        </a:xfrm>
      </p:grpSpPr>
      <p:sp>
        <p:nvSpPr>
          <p:cNvPr id="2775" name="Google Shape;2775;gfc50546ec3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6" name="Google Shape;2776;gfc50546ec3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4" name="Shape 2784"/>
        <p:cNvGrpSpPr/>
        <p:nvPr/>
      </p:nvGrpSpPr>
      <p:grpSpPr>
        <a:xfrm>
          <a:off x="0" y="0"/>
          <a:ext cx="0" cy="0"/>
          <a:chOff x="0" y="0"/>
          <a:chExt cx="0" cy="0"/>
        </a:xfrm>
      </p:grpSpPr>
      <p:sp>
        <p:nvSpPr>
          <p:cNvPr id="2785" name="Google Shape;2785;gfc50546ec3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6" name="Google Shape;2786;gfc50546ec3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1" name="Shape 2791"/>
        <p:cNvGrpSpPr/>
        <p:nvPr/>
      </p:nvGrpSpPr>
      <p:grpSpPr>
        <a:xfrm>
          <a:off x="0" y="0"/>
          <a:ext cx="0" cy="0"/>
          <a:chOff x="0" y="0"/>
          <a:chExt cx="0" cy="0"/>
        </a:xfrm>
      </p:grpSpPr>
      <p:sp>
        <p:nvSpPr>
          <p:cNvPr id="2792" name="Google Shape;2792;gfc50546ec3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3" name="Google Shape;2793;gfc50546ec3_1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0420b3ba1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0420b3ba1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9" name="Shape 2799"/>
        <p:cNvGrpSpPr/>
        <p:nvPr/>
      </p:nvGrpSpPr>
      <p:grpSpPr>
        <a:xfrm>
          <a:off x="0" y="0"/>
          <a:ext cx="0" cy="0"/>
          <a:chOff x="0" y="0"/>
          <a:chExt cx="0" cy="0"/>
        </a:xfrm>
      </p:grpSpPr>
      <p:sp>
        <p:nvSpPr>
          <p:cNvPr id="2800" name="Google Shape;2800;gfc50546ec3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1" name="Google Shape;2801;gfc50546ec3_1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8" name="Shape 2808"/>
        <p:cNvGrpSpPr/>
        <p:nvPr/>
      </p:nvGrpSpPr>
      <p:grpSpPr>
        <a:xfrm>
          <a:off x="0" y="0"/>
          <a:ext cx="0" cy="0"/>
          <a:chOff x="0" y="0"/>
          <a:chExt cx="0" cy="0"/>
        </a:xfrm>
      </p:grpSpPr>
      <p:sp>
        <p:nvSpPr>
          <p:cNvPr id="2809" name="Google Shape;2809;g107efb4650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0" name="Google Shape;2810;g107efb4650c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4" name="Shape 2814"/>
        <p:cNvGrpSpPr/>
        <p:nvPr/>
      </p:nvGrpSpPr>
      <p:grpSpPr>
        <a:xfrm>
          <a:off x="0" y="0"/>
          <a:ext cx="0" cy="0"/>
          <a:chOff x="0" y="0"/>
          <a:chExt cx="0" cy="0"/>
        </a:xfrm>
      </p:grpSpPr>
      <p:sp>
        <p:nvSpPr>
          <p:cNvPr id="2815" name="Google Shape;2815;gfc50546ec3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6" name="Google Shape;2816;gfc50546ec3_1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3" name="Shape 2823"/>
        <p:cNvGrpSpPr/>
        <p:nvPr/>
      </p:nvGrpSpPr>
      <p:grpSpPr>
        <a:xfrm>
          <a:off x="0" y="0"/>
          <a:ext cx="0" cy="0"/>
          <a:chOff x="0" y="0"/>
          <a:chExt cx="0" cy="0"/>
        </a:xfrm>
      </p:grpSpPr>
      <p:sp>
        <p:nvSpPr>
          <p:cNvPr id="2824" name="Google Shape;2824;gfc50546ec3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5" name="Google Shape;2825;gfc50546ec3_1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3" name="Shape 2833"/>
        <p:cNvGrpSpPr/>
        <p:nvPr/>
      </p:nvGrpSpPr>
      <p:grpSpPr>
        <a:xfrm>
          <a:off x="0" y="0"/>
          <a:ext cx="0" cy="0"/>
          <a:chOff x="0" y="0"/>
          <a:chExt cx="0" cy="0"/>
        </a:xfrm>
      </p:grpSpPr>
      <p:sp>
        <p:nvSpPr>
          <p:cNvPr id="2834" name="Google Shape;2834;g10677e251fa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5" name="Google Shape;2835;g10677e251fa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2" name="Shape 2842"/>
        <p:cNvGrpSpPr/>
        <p:nvPr/>
      </p:nvGrpSpPr>
      <p:grpSpPr>
        <a:xfrm>
          <a:off x="0" y="0"/>
          <a:ext cx="0" cy="0"/>
          <a:chOff x="0" y="0"/>
          <a:chExt cx="0" cy="0"/>
        </a:xfrm>
      </p:grpSpPr>
      <p:sp>
        <p:nvSpPr>
          <p:cNvPr id="2843" name="Google Shape;2843;g108a198a508_8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4" name="Google Shape;2844;g108a198a508_8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2" name="Shape 2852"/>
        <p:cNvGrpSpPr/>
        <p:nvPr/>
      </p:nvGrpSpPr>
      <p:grpSpPr>
        <a:xfrm>
          <a:off x="0" y="0"/>
          <a:ext cx="0" cy="0"/>
          <a:chOff x="0" y="0"/>
          <a:chExt cx="0" cy="0"/>
        </a:xfrm>
      </p:grpSpPr>
      <p:sp>
        <p:nvSpPr>
          <p:cNvPr id="2853" name="Google Shape;2853;g10677e251fa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4" name="Google Shape;2854;g10677e251fa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1" name="Shape 2861"/>
        <p:cNvGrpSpPr/>
        <p:nvPr/>
      </p:nvGrpSpPr>
      <p:grpSpPr>
        <a:xfrm>
          <a:off x="0" y="0"/>
          <a:ext cx="0" cy="0"/>
          <a:chOff x="0" y="0"/>
          <a:chExt cx="0" cy="0"/>
        </a:xfrm>
      </p:grpSpPr>
      <p:sp>
        <p:nvSpPr>
          <p:cNvPr id="2862" name="Google Shape;2862;g108a198a508_9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3" name="Google Shape;2863;g108a198a508_9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8" name="Shape 2868"/>
        <p:cNvGrpSpPr/>
        <p:nvPr/>
      </p:nvGrpSpPr>
      <p:grpSpPr>
        <a:xfrm>
          <a:off x="0" y="0"/>
          <a:ext cx="0" cy="0"/>
          <a:chOff x="0" y="0"/>
          <a:chExt cx="0" cy="0"/>
        </a:xfrm>
      </p:grpSpPr>
      <p:sp>
        <p:nvSpPr>
          <p:cNvPr id="2869" name="Google Shape;2869;gfc50546ec3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0" name="Google Shape;2870;gfc50546ec3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gfc50546ec3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7" name="Google Shape;2877;gfc50546ec3_1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fc8b657e5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fc8b657e51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4" name="Shape 2884"/>
        <p:cNvGrpSpPr/>
        <p:nvPr/>
      </p:nvGrpSpPr>
      <p:grpSpPr>
        <a:xfrm>
          <a:off x="0" y="0"/>
          <a:ext cx="0" cy="0"/>
          <a:chOff x="0" y="0"/>
          <a:chExt cx="0" cy="0"/>
        </a:xfrm>
      </p:grpSpPr>
      <p:sp>
        <p:nvSpPr>
          <p:cNvPr id="2885" name="Google Shape;2885;gfc50546ec3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6" name="Google Shape;2886;gfc50546ec3_1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1" name="Shape 2891"/>
        <p:cNvGrpSpPr/>
        <p:nvPr/>
      </p:nvGrpSpPr>
      <p:grpSpPr>
        <a:xfrm>
          <a:off x="0" y="0"/>
          <a:ext cx="0" cy="0"/>
          <a:chOff x="0" y="0"/>
          <a:chExt cx="0" cy="0"/>
        </a:xfrm>
      </p:grpSpPr>
      <p:sp>
        <p:nvSpPr>
          <p:cNvPr id="2892" name="Google Shape;2892;gfc50546ec3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3" name="Google Shape;2893;gfc50546ec3_1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9" name="Shape 2899"/>
        <p:cNvGrpSpPr/>
        <p:nvPr/>
      </p:nvGrpSpPr>
      <p:grpSpPr>
        <a:xfrm>
          <a:off x="0" y="0"/>
          <a:ext cx="0" cy="0"/>
          <a:chOff x="0" y="0"/>
          <a:chExt cx="0" cy="0"/>
        </a:xfrm>
      </p:grpSpPr>
      <p:sp>
        <p:nvSpPr>
          <p:cNvPr id="2900" name="Google Shape;2900;gfc50546ec3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1" name="Google Shape;2901;gfc50546ec3_1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Mention female speaker</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8" name="Shape 2918"/>
        <p:cNvGrpSpPr/>
        <p:nvPr/>
      </p:nvGrpSpPr>
      <p:grpSpPr>
        <a:xfrm>
          <a:off x="0" y="0"/>
          <a:ext cx="0" cy="0"/>
          <a:chOff x="0" y="0"/>
          <a:chExt cx="0" cy="0"/>
        </a:xfrm>
      </p:grpSpPr>
      <p:sp>
        <p:nvSpPr>
          <p:cNvPr id="2919" name="Google Shape;2919;gfc50546ec3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0" name="Google Shape;2920;gfc50546ec3_1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1" name="Shape 2931"/>
        <p:cNvGrpSpPr/>
        <p:nvPr/>
      </p:nvGrpSpPr>
      <p:grpSpPr>
        <a:xfrm>
          <a:off x="0" y="0"/>
          <a:ext cx="0" cy="0"/>
          <a:chOff x="0" y="0"/>
          <a:chExt cx="0" cy="0"/>
        </a:xfrm>
      </p:grpSpPr>
      <p:sp>
        <p:nvSpPr>
          <p:cNvPr id="2932" name="Google Shape;2932;gfc50546ec3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3" name="Google Shape;2933;gfc50546ec3_1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4" name="Shape 2954"/>
        <p:cNvGrpSpPr/>
        <p:nvPr/>
      </p:nvGrpSpPr>
      <p:grpSpPr>
        <a:xfrm>
          <a:off x="0" y="0"/>
          <a:ext cx="0" cy="0"/>
          <a:chOff x="0" y="0"/>
          <a:chExt cx="0" cy="0"/>
        </a:xfrm>
      </p:grpSpPr>
      <p:sp>
        <p:nvSpPr>
          <p:cNvPr id="2955" name="Google Shape;2955;g107d3e533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6" name="Google Shape;2956;g107d3e533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6" name="Shape 2976"/>
        <p:cNvGrpSpPr/>
        <p:nvPr/>
      </p:nvGrpSpPr>
      <p:grpSpPr>
        <a:xfrm>
          <a:off x="0" y="0"/>
          <a:ext cx="0" cy="0"/>
          <a:chOff x="0" y="0"/>
          <a:chExt cx="0" cy="0"/>
        </a:xfrm>
      </p:grpSpPr>
      <p:sp>
        <p:nvSpPr>
          <p:cNvPr id="2977" name="Google Shape;2977;g108a198a508_8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8" name="Google Shape;2978;g108a198a508_8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3" name="Shape 2983"/>
        <p:cNvGrpSpPr/>
        <p:nvPr/>
      </p:nvGrpSpPr>
      <p:grpSpPr>
        <a:xfrm>
          <a:off x="0" y="0"/>
          <a:ext cx="0" cy="0"/>
          <a:chOff x="0" y="0"/>
          <a:chExt cx="0" cy="0"/>
        </a:xfrm>
      </p:grpSpPr>
      <p:sp>
        <p:nvSpPr>
          <p:cNvPr id="2984" name="Google Shape;2984;g108a198a508_8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5" name="Google Shape;2985;g108a198a508_8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0" name="Shape 2990"/>
        <p:cNvGrpSpPr/>
        <p:nvPr/>
      </p:nvGrpSpPr>
      <p:grpSpPr>
        <a:xfrm>
          <a:off x="0" y="0"/>
          <a:ext cx="0" cy="0"/>
          <a:chOff x="0" y="0"/>
          <a:chExt cx="0" cy="0"/>
        </a:xfrm>
      </p:grpSpPr>
      <p:sp>
        <p:nvSpPr>
          <p:cNvPr id="2991" name="Google Shape;2991;g108a198a508_8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2" name="Google Shape;2992;g108a198a508_8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7" name="Shape 2997"/>
        <p:cNvGrpSpPr/>
        <p:nvPr/>
      </p:nvGrpSpPr>
      <p:grpSpPr>
        <a:xfrm>
          <a:off x="0" y="0"/>
          <a:ext cx="0" cy="0"/>
          <a:chOff x="0" y="0"/>
          <a:chExt cx="0" cy="0"/>
        </a:xfrm>
      </p:grpSpPr>
      <p:sp>
        <p:nvSpPr>
          <p:cNvPr id="2998" name="Google Shape;2998;g108a198a508_8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9" name="Google Shape;2999;g108a198a508_8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08a198a508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08a198a508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4" name="Shape 3004"/>
        <p:cNvGrpSpPr/>
        <p:nvPr/>
      </p:nvGrpSpPr>
      <p:grpSpPr>
        <a:xfrm>
          <a:off x="0" y="0"/>
          <a:ext cx="0" cy="0"/>
          <a:chOff x="0" y="0"/>
          <a:chExt cx="0" cy="0"/>
        </a:xfrm>
      </p:grpSpPr>
      <p:sp>
        <p:nvSpPr>
          <p:cNvPr id="3005" name="Google Shape;3005;g108a198a508_8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6" name="Google Shape;3006;g108a198a508_8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1" name="Shape 3011"/>
        <p:cNvGrpSpPr/>
        <p:nvPr/>
      </p:nvGrpSpPr>
      <p:grpSpPr>
        <a:xfrm>
          <a:off x="0" y="0"/>
          <a:ext cx="0" cy="0"/>
          <a:chOff x="0" y="0"/>
          <a:chExt cx="0" cy="0"/>
        </a:xfrm>
      </p:grpSpPr>
      <p:sp>
        <p:nvSpPr>
          <p:cNvPr id="3012" name="Google Shape;3012;g108a198a508_6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3" name="Google Shape;3013;g108a198a508_6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7" name="Shape 3017"/>
        <p:cNvGrpSpPr/>
        <p:nvPr/>
      </p:nvGrpSpPr>
      <p:grpSpPr>
        <a:xfrm>
          <a:off x="0" y="0"/>
          <a:ext cx="0" cy="0"/>
          <a:chOff x="0" y="0"/>
          <a:chExt cx="0" cy="0"/>
        </a:xfrm>
      </p:grpSpPr>
      <p:sp>
        <p:nvSpPr>
          <p:cNvPr id="3018" name="Google Shape;3018;g107efb4650c_5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9" name="Google Shape;3019;g107efb4650c_5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3" name="Shape 3023"/>
        <p:cNvGrpSpPr/>
        <p:nvPr/>
      </p:nvGrpSpPr>
      <p:grpSpPr>
        <a:xfrm>
          <a:off x="0" y="0"/>
          <a:ext cx="0" cy="0"/>
          <a:chOff x="0" y="0"/>
          <a:chExt cx="0" cy="0"/>
        </a:xfrm>
      </p:grpSpPr>
      <p:sp>
        <p:nvSpPr>
          <p:cNvPr id="3024" name="Google Shape;3024;g108a198a508_10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5" name="Google Shape;3025;g108a198a508_10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0" name="Shape 3030"/>
        <p:cNvGrpSpPr/>
        <p:nvPr/>
      </p:nvGrpSpPr>
      <p:grpSpPr>
        <a:xfrm>
          <a:off x="0" y="0"/>
          <a:ext cx="0" cy="0"/>
          <a:chOff x="0" y="0"/>
          <a:chExt cx="0" cy="0"/>
        </a:xfrm>
      </p:grpSpPr>
      <p:sp>
        <p:nvSpPr>
          <p:cNvPr id="3031" name="Google Shape;3031;g108a198a508_5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2" name="Google Shape;3032;g108a198a508_5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7" name="Shape 3037"/>
        <p:cNvGrpSpPr/>
        <p:nvPr/>
      </p:nvGrpSpPr>
      <p:grpSpPr>
        <a:xfrm>
          <a:off x="0" y="0"/>
          <a:ext cx="0" cy="0"/>
          <a:chOff x="0" y="0"/>
          <a:chExt cx="0" cy="0"/>
        </a:xfrm>
      </p:grpSpPr>
      <p:sp>
        <p:nvSpPr>
          <p:cNvPr id="3038" name="Google Shape;3038;g108a198a508_5_3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9" name="Google Shape;3039;g108a198a508_5_3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4" name="Shape 3044"/>
        <p:cNvGrpSpPr/>
        <p:nvPr/>
      </p:nvGrpSpPr>
      <p:grpSpPr>
        <a:xfrm>
          <a:off x="0" y="0"/>
          <a:ext cx="0" cy="0"/>
          <a:chOff x="0" y="0"/>
          <a:chExt cx="0" cy="0"/>
        </a:xfrm>
      </p:grpSpPr>
      <p:sp>
        <p:nvSpPr>
          <p:cNvPr id="3045" name="Google Shape;3045;g107efb4650c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6" name="Google Shape;3046;g107efb4650c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1" name="Shape 3051"/>
        <p:cNvGrpSpPr/>
        <p:nvPr/>
      </p:nvGrpSpPr>
      <p:grpSpPr>
        <a:xfrm>
          <a:off x="0" y="0"/>
          <a:ext cx="0" cy="0"/>
          <a:chOff x="0" y="0"/>
          <a:chExt cx="0" cy="0"/>
        </a:xfrm>
      </p:grpSpPr>
      <p:sp>
        <p:nvSpPr>
          <p:cNvPr id="3052" name="Google Shape;3052;gf18afe4877_0_196:notes"/>
          <p:cNvSpPr txBox="1"/>
          <p:nvPr>
            <p:ph idx="1" type="body"/>
          </p:nvPr>
        </p:nvSpPr>
        <p:spPr>
          <a:xfrm>
            <a:off x="686098" y="4343703"/>
            <a:ext cx="5485800" cy="41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gf18afe4877_0_196: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0677e251fa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0677e251fa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06c60fbd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06c60fbd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3d04330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03d04330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03d04330e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03d04330e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1952</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03d04330e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03d04330e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03d04330e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03d04330e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b6fdb0ce7_0_0:notes"/>
          <p:cNvSpPr txBox="1"/>
          <p:nvPr>
            <p:ph idx="1" type="body"/>
          </p:nvPr>
        </p:nvSpPr>
        <p:spPr>
          <a:xfrm>
            <a:off x="686098" y="4343703"/>
            <a:ext cx="5485800" cy="41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fb6fdb0ce7_0_0: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03d04330e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03d04330e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06c60fbd6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06c60fbd6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03d04330e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03d04330e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06c60fbd6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06c60fbd6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03d04330e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03d04330e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03d04330e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03d04330e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03d04330e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03d04330e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03d04330e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03d04330e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08a198a508_8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08a198a508_8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03d04330e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03d04330e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8a198a508_2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108a198a508_2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03d04330e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03d04330e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03d04330e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03d04330e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03d04330e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03d04330e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03d04330e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03d04330e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03d04330e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03d04330e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03d04330e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03d04330e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03d04330e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03d04330e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03d04330e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03d04330e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03d04330e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03d04330e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06c60fbd6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06c60fbd6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6347c3d9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6347c3d9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06c60fbd6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06c60fbd6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06c60fbd6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06c60fbd6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03d04330e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03d04330e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03d04330ea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03d04330ea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03d04330e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03d04330e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08a198a508_8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08a198a508_8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fc8b657e5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gfc8b657e51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0355cadd9d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0355cadd9d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06ee7e93f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06ee7e93f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07d3e4e0a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07d3e4e0a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7efb4650c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7efb4650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0355cadd9d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0355cadd9d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0355cadd9d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0355cadd9d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06eb07018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06eb07018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0355cadd9d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0355cadd9d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0355cadd9d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0355cadd9d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06eb0701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06eb0701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0355cadd9d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0355cadd9d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0677e251fa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10677e251fa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0355cadd9d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0355cadd9d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04131a6fa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04131a6fa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8a198a508_2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8a198a508_2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06ee7e93f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06ee7e93f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0355cadd9d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0355cadd9d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06ee7e93f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06ee7e93f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06ee7e93f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06ee7e93f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06eb07018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06eb07018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06ee7e93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06ee7e93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06ee7e93f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06ee7e93f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0355cadd9d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0355cadd9d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0355cadd9d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0355cadd9d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0355cadd9d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0355cadd9d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8a198a508_2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08a198a508_2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06ee7e93f6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g106ee7e93f6_2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07d3e4e0a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g107d3e4e0a6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06ee7e93f6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9" name="Google Shape;919;g106ee7e93f6_2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07d3e4e0a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07d3e4e0a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06ee7e93f6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 name="Google Shape;933;g106ee7e93f6_2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06ee7e93f6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0" name="Google Shape;940;g106ee7e93f6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07efb4650c_1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07efb4650c_1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06eb07018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06eb07018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07d3e4e0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07d3e4e0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fc8b657e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8" name="Google Shape;968;gfc8b657e5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 name="Google Shape;56;p14"/>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480"/>
              </a:spcBef>
              <a:spcAft>
                <a:spcPts val="0"/>
              </a:spcAft>
              <a:buClr>
                <a:srgbClr val="0000FF"/>
              </a:buClr>
              <a:buSzPts val="2400"/>
              <a:buFont typeface="Arial"/>
              <a:buNone/>
              <a:defRPr/>
            </a:lvl1pPr>
            <a:lvl2pPr lvl="1" rtl="0" algn="ctr">
              <a:lnSpc>
                <a:spcPct val="100000"/>
              </a:lnSpc>
              <a:spcBef>
                <a:spcPts val="480"/>
              </a:spcBef>
              <a:spcAft>
                <a:spcPts val="0"/>
              </a:spcAft>
              <a:buClr>
                <a:srgbClr val="0000FF"/>
              </a:buClr>
              <a:buSzPts val="2400"/>
              <a:buFont typeface="Arial"/>
              <a:buNone/>
              <a:defRPr/>
            </a:lvl2pPr>
            <a:lvl3pPr lvl="2" rtl="0" algn="ctr">
              <a:lnSpc>
                <a:spcPct val="100000"/>
              </a:lnSpc>
              <a:spcBef>
                <a:spcPts val="480"/>
              </a:spcBef>
              <a:spcAft>
                <a:spcPts val="0"/>
              </a:spcAft>
              <a:buClr>
                <a:srgbClr val="0000FF"/>
              </a:buClr>
              <a:buSzPts val="2400"/>
              <a:buFont typeface="Arial"/>
              <a:buNone/>
              <a:defRPr/>
            </a:lvl3pPr>
            <a:lvl4pPr lvl="3" rtl="0" algn="ctr">
              <a:lnSpc>
                <a:spcPct val="100000"/>
              </a:lnSpc>
              <a:spcBef>
                <a:spcPts val="480"/>
              </a:spcBef>
              <a:spcAft>
                <a:spcPts val="0"/>
              </a:spcAft>
              <a:buClr>
                <a:srgbClr val="0000FF"/>
              </a:buClr>
              <a:buSzPts val="2400"/>
              <a:buFont typeface="Arial"/>
              <a:buNone/>
              <a:defRPr/>
            </a:lvl4pPr>
            <a:lvl5pPr lvl="4" rtl="0" algn="ctr">
              <a:lnSpc>
                <a:spcPct val="100000"/>
              </a:lnSpc>
              <a:spcBef>
                <a:spcPts val="480"/>
              </a:spcBef>
              <a:spcAft>
                <a:spcPts val="0"/>
              </a:spcAft>
              <a:buClr>
                <a:srgbClr val="0000FF"/>
              </a:buClr>
              <a:buSzPts val="2400"/>
              <a:buFont typeface="Arial"/>
              <a:buNone/>
              <a:defRPr/>
            </a:lvl5pPr>
            <a:lvl6pPr lvl="5" rtl="0" algn="ctr">
              <a:lnSpc>
                <a:spcPct val="100000"/>
              </a:lnSpc>
              <a:spcBef>
                <a:spcPts val="480"/>
              </a:spcBef>
              <a:spcAft>
                <a:spcPts val="0"/>
              </a:spcAft>
              <a:buClr>
                <a:srgbClr val="0000FF"/>
              </a:buClr>
              <a:buSzPts val="2400"/>
              <a:buFont typeface="Arial"/>
              <a:buNone/>
              <a:defRPr/>
            </a:lvl6pPr>
            <a:lvl7pPr lvl="6" rtl="0" algn="ctr">
              <a:lnSpc>
                <a:spcPct val="100000"/>
              </a:lnSpc>
              <a:spcBef>
                <a:spcPts val="480"/>
              </a:spcBef>
              <a:spcAft>
                <a:spcPts val="0"/>
              </a:spcAft>
              <a:buClr>
                <a:srgbClr val="0000FF"/>
              </a:buClr>
              <a:buSzPts val="2400"/>
              <a:buFont typeface="Arial"/>
              <a:buNone/>
              <a:defRPr/>
            </a:lvl7pPr>
            <a:lvl8pPr lvl="7" rtl="0" algn="ctr">
              <a:lnSpc>
                <a:spcPct val="100000"/>
              </a:lnSpc>
              <a:spcBef>
                <a:spcPts val="480"/>
              </a:spcBef>
              <a:spcAft>
                <a:spcPts val="0"/>
              </a:spcAft>
              <a:buClr>
                <a:srgbClr val="0000FF"/>
              </a:buClr>
              <a:buSzPts val="2400"/>
              <a:buFont typeface="Arial"/>
              <a:buNone/>
              <a:defRPr/>
            </a:lvl8pPr>
            <a:lvl9pPr lvl="8" rtl="0" algn="ctr">
              <a:lnSpc>
                <a:spcPct val="100000"/>
              </a:lnSpc>
              <a:spcBef>
                <a:spcPts val="480"/>
              </a:spcBef>
              <a:spcAft>
                <a:spcPts val="0"/>
              </a:spcAft>
              <a:buClr>
                <a:srgbClr val="0000FF"/>
              </a:buClr>
              <a:buSzPts val="2400"/>
              <a:buFont typeface="Arial"/>
              <a:buNone/>
              <a:defRPr/>
            </a:lvl9pPr>
          </a:lstStyle>
          <a:p/>
        </p:txBody>
      </p:sp>
      <p:sp>
        <p:nvSpPr>
          <p:cNvPr id="57" name="Google Shape;5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58" name="Shape 58"/>
        <p:cNvGrpSpPr/>
        <p:nvPr/>
      </p:nvGrpSpPr>
      <p:grpSpPr>
        <a:xfrm>
          <a:off x="0" y="0"/>
          <a:ext cx="0" cy="0"/>
          <a:chOff x="0" y="0"/>
          <a:chExt cx="0" cy="0"/>
        </a:xfrm>
      </p:grpSpPr>
      <p:sp>
        <p:nvSpPr>
          <p:cNvPr id="59" name="Google Shape;59;p1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 name="Google Shape;60;p15"/>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81000" lvl="0" marL="457200" rtl="0" algn="l">
              <a:lnSpc>
                <a:spcPct val="100000"/>
              </a:lnSpc>
              <a:spcBef>
                <a:spcPts val="480"/>
              </a:spcBef>
              <a:spcAft>
                <a:spcPts val="0"/>
              </a:spcAft>
              <a:buSzPts val="2400"/>
              <a:buChar char="•"/>
              <a:defRPr/>
            </a:lvl1pPr>
            <a:lvl2pPr indent="-381000" lvl="1" marL="914400" rtl="0" algn="l">
              <a:lnSpc>
                <a:spcPct val="100000"/>
              </a:lnSpc>
              <a:spcBef>
                <a:spcPts val="480"/>
              </a:spcBef>
              <a:spcAft>
                <a:spcPts val="0"/>
              </a:spcAft>
              <a:buSzPts val="2400"/>
              <a:buChar char="–"/>
              <a:defRPr/>
            </a:lvl2pPr>
            <a:lvl3pPr indent="-381000" lvl="2" marL="1371600" rtl="0" algn="l">
              <a:lnSpc>
                <a:spcPct val="100000"/>
              </a:lnSpc>
              <a:spcBef>
                <a:spcPts val="480"/>
              </a:spcBef>
              <a:spcAft>
                <a:spcPts val="0"/>
              </a:spcAft>
              <a:buSzPts val="2400"/>
              <a:buChar char="•"/>
              <a:defRPr/>
            </a:lvl3pPr>
            <a:lvl4pPr indent="-381000" lvl="3" marL="1828800" rtl="0" algn="l">
              <a:lnSpc>
                <a:spcPct val="100000"/>
              </a:lnSpc>
              <a:spcBef>
                <a:spcPts val="480"/>
              </a:spcBef>
              <a:spcAft>
                <a:spcPts val="0"/>
              </a:spcAft>
              <a:buSzPts val="2400"/>
              <a:buChar char="–"/>
              <a:defRPr/>
            </a:lvl4pPr>
            <a:lvl5pPr indent="-381000" lvl="4" marL="2286000" rtl="0" algn="l">
              <a:lnSpc>
                <a:spcPct val="100000"/>
              </a:lnSpc>
              <a:spcBef>
                <a:spcPts val="480"/>
              </a:spcBef>
              <a:spcAft>
                <a:spcPts val="0"/>
              </a:spcAft>
              <a:buSzPts val="2400"/>
              <a:buChar char="»"/>
              <a:defRPr/>
            </a:lvl5pPr>
            <a:lvl6pPr indent="-381000" lvl="5" marL="2743200" rtl="0" algn="l">
              <a:lnSpc>
                <a:spcPct val="100000"/>
              </a:lnSpc>
              <a:spcBef>
                <a:spcPts val="480"/>
              </a:spcBef>
              <a:spcAft>
                <a:spcPts val="0"/>
              </a:spcAft>
              <a:buSzPts val="2400"/>
              <a:buChar char="»"/>
              <a:defRPr/>
            </a:lvl6pPr>
            <a:lvl7pPr indent="-381000" lvl="6" marL="3200400" rtl="0" algn="l">
              <a:lnSpc>
                <a:spcPct val="100000"/>
              </a:lnSpc>
              <a:spcBef>
                <a:spcPts val="480"/>
              </a:spcBef>
              <a:spcAft>
                <a:spcPts val="0"/>
              </a:spcAft>
              <a:buSzPts val="2400"/>
              <a:buChar char="»"/>
              <a:defRPr/>
            </a:lvl7pPr>
            <a:lvl8pPr indent="-381000" lvl="7" marL="3657600" rtl="0" algn="l">
              <a:lnSpc>
                <a:spcPct val="100000"/>
              </a:lnSpc>
              <a:spcBef>
                <a:spcPts val="480"/>
              </a:spcBef>
              <a:spcAft>
                <a:spcPts val="0"/>
              </a:spcAft>
              <a:buSzPts val="2400"/>
              <a:buChar char="»"/>
              <a:defRPr/>
            </a:lvl8pPr>
            <a:lvl9pPr indent="-381000" lvl="8" marL="4114800" rtl="0" algn="l">
              <a:lnSpc>
                <a:spcPct val="100000"/>
              </a:lnSpc>
              <a:spcBef>
                <a:spcPts val="480"/>
              </a:spcBef>
              <a:spcAft>
                <a:spcPts val="0"/>
              </a:spcAft>
              <a:buSzPts val="2400"/>
              <a:buChar char="»"/>
              <a:defRPr/>
            </a:lvl9pPr>
          </a:lstStyle>
          <a:p/>
        </p:txBody>
      </p:sp>
      <p:sp>
        <p:nvSpPr>
          <p:cNvPr id="61" name="Google Shape;61;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showMasterSp="0" type="tbl">
  <p:cSld name="TABLE">
    <p:spTree>
      <p:nvGrpSpPr>
        <p:cNvPr id="62" name="Shape 62"/>
        <p:cNvGrpSpPr/>
        <p:nvPr/>
      </p:nvGrpSpPr>
      <p:grpSpPr>
        <a:xfrm>
          <a:off x="0" y="0"/>
          <a:ext cx="0" cy="0"/>
          <a:chOff x="0" y="0"/>
          <a:chExt cx="0" cy="0"/>
        </a:xfrm>
      </p:grpSpPr>
      <p:sp>
        <p:nvSpPr>
          <p:cNvPr id="63" name="Google Shape;63;p1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 name="Google Shape;6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5" name="Shape 65"/>
        <p:cNvGrpSpPr/>
        <p:nvPr/>
      </p:nvGrpSpPr>
      <p:grpSpPr>
        <a:xfrm>
          <a:off x="0" y="0"/>
          <a:ext cx="0" cy="0"/>
          <a:chOff x="0" y="0"/>
          <a:chExt cx="0" cy="0"/>
        </a:xfrm>
      </p:grpSpPr>
      <p:sp>
        <p:nvSpPr>
          <p:cNvPr id="66" name="Google Shape;66;p17"/>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b="1" sz="4000" cap="none"/>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 name="Google Shape;67;p17"/>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00"/>
              </a:spcBef>
              <a:spcAft>
                <a:spcPts val="0"/>
              </a:spcAft>
              <a:buClr>
                <a:srgbClr val="0000FF"/>
              </a:buClr>
              <a:buSzPts val="2000"/>
              <a:buFont typeface="Arial"/>
              <a:buNone/>
              <a:defRPr sz="2000"/>
            </a:lvl1pPr>
            <a:lvl2pPr indent="-228600" lvl="1" marL="914400" rtl="0" algn="l">
              <a:lnSpc>
                <a:spcPct val="100000"/>
              </a:lnSpc>
              <a:spcBef>
                <a:spcPts val="360"/>
              </a:spcBef>
              <a:spcAft>
                <a:spcPts val="0"/>
              </a:spcAft>
              <a:buClr>
                <a:srgbClr val="0000FF"/>
              </a:buClr>
              <a:buSzPts val="1800"/>
              <a:buFont typeface="Arial"/>
              <a:buNone/>
              <a:defRPr sz="1800"/>
            </a:lvl2pPr>
            <a:lvl3pPr indent="-228600" lvl="2" marL="1371600" rtl="0" algn="l">
              <a:lnSpc>
                <a:spcPct val="100000"/>
              </a:lnSpc>
              <a:spcBef>
                <a:spcPts val="320"/>
              </a:spcBef>
              <a:spcAft>
                <a:spcPts val="0"/>
              </a:spcAft>
              <a:buClr>
                <a:srgbClr val="0000FF"/>
              </a:buClr>
              <a:buSzPts val="1600"/>
              <a:buFont typeface="Arial"/>
              <a:buNone/>
              <a:defRPr sz="1600"/>
            </a:lvl3pPr>
            <a:lvl4pPr indent="-228600" lvl="3" marL="1828800" rtl="0" algn="l">
              <a:lnSpc>
                <a:spcPct val="100000"/>
              </a:lnSpc>
              <a:spcBef>
                <a:spcPts val="280"/>
              </a:spcBef>
              <a:spcAft>
                <a:spcPts val="0"/>
              </a:spcAft>
              <a:buClr>
                <a:srgbClr val="0000FF"/>
              </a:buClr>
              <a:buSzPts val="1400"/>
              <a:buFont typeface="Arial"/>
              <a:buNone/>
              <a:defRPr sz="1400"/>
            </a:lvl4pPr>
            <a:lvl5pPr indent="-228600" lvl="4" marL="2286000" rtl="0" algn="l">
              <a:lnSpc>
                <a:spcPct val="100000"/>
              </a:lnSpc>
              <a:spcBef>
                <a:spcPts val="280"/>
              </a:spcBef>
              <a:spcAft>
                <a:spcPts val="0"/>
              </a:spcAft>
              <a:buClr>
                <a:srgbClr val="0000FF"/>
              </a:buClr>
              <a:buSzPts val="1400"/>
              <a:buFont typeface="Arial"/>
              <a:buNone/>
              <a:defRPr sz="1400"/>
            </a:lvl5pPr>
            <a:lvl6pPr indent="-228600" lvl="5" marL="2743200" rtl="0" algn="l">
              <a:lnSpc>
                <a:spcPct val="100000"/>
              </a:lnSpc>
              <a:spcBef>
                <a:spcPts val="280"/>
              </a:spcBef>
              <a:spcAft>
                <a:spcPts val="0"/>
              </a:spcAft>
              <a:buClr>
                <a:srgbClr val="0000FF"/>
              </a:buClr>
              <a:buSzPts val="1400"/>
              <a:buFont typeface="Arial"/>
              <a:buNone/>
              <a:defRPr sz="1400"/>
            </a:lvl6pPr>
            <a:lvl7pPr indent="-228600" lvl="6" marL="3200400" rtl="0" algn="l">
              <a:lnSpc>
                <a:spcPct val="100000"/>
              </a:lnSpc>
              <a:spcBef>
                <a:spcPts val="280"/>
              </a:spcBef>
              <a:spcAft>
                <a:spcPts val="0"/>
              </a:spcAft>
              <a:buClr>
                <a:srgbClr val="0000FF"/>
              </a:buClr>
              <a:buSzPts val="1400"/>
              <a:buFont typeface="Arial"/>
              <a:buNone/>
              <a:defRPr sz="1400"/>
            </a:lvl7pPr>
            <a:lvl8pPr indent="-228600" lvl="7" marL="3657600" rtl="0" algn="l">
              <a:lnSpc>
                <a:spcPct val="100000"/>
              </a:lnSpc>
              <a:spcBef>
                <a:spcPts val="280"/>
              </a:spcBef>
              <a:spcAft>
                <a:spcPts val="0"/>
              </a:spcAft>
              <a:buClr>
                <a:srgbClr val="0000FF"/>
              </a:buClr>
              <a:buSzPts val="1400"/>
              <a:buFont typeface="Arial"/>
              <a:buNone/>
              <a:defRPr sz="1400"/>
            </a:lvl8pPr>
            <a:lvl9pPr indent="-228600" lvl="8" marL="4114800" rtl="0" algn="l">
              <a:lnSpc>
                <a:spcPct val="100000"/>
              </a:lnSpc>
              <a:spcBef>
                <a:spcPts val="280"/>
              </a:spcBef>
              <a:spcAft>
                <a:spcPts val="0"/>
              </a:spcAft>
              <a:buClr>
                <a:srgbClr val="0000FF"/>
              </a:buClr>
              <a:buSzPts val="1400"/>
              <a:buFont typeface="Arial"/>
              <a:buNone/>
              <a:defRPr sz="1400"/>
            </a:lvl9pPr>
          </a:lstStyle>
          <a:p/>
        </p:txBody>
      </p:sp>
      <p:sp>
        <p:nvSpPr>
          <p:cNvPr id="68" name="Google Shape;6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69" name="Shape 69"/>
        <p:cNvGrpSpPr/>
        <p:nvPr/>
      </p:nvGrpSpPr>
      <p:grpSpPr>
        <a:xfrm>
          <a:off x="0" y="0"/>
          <a:ext cx="0" cy="0"/>
          <a:chOff x="0" y="0"/>
          <a:chExt cx="0" cy="0"/>
        </a:xfrm>
      </p:grpSpPr>
      <p:sp>
        <p:nvSpPr>
          <p:cNvPr id="70" name="Google Shape;70;p1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 name="Google Shape;71;p18"/>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80"/>
              </a:spcBef>
              <a:spcAft>
                <a:spcPts val="0"/>
              </a:spcAft>
              <a:buClr>
                <a:srgbClr val="0000FF"/>
              </a:buClr>
              <a:buSzPts val="2400"/>
              <a:buFont typeface="Arial"/>
              <a:buNone/>
              <a:defRPr b="1" sz="2400"/>
            </a:lvl1pPr>
            <a:lvl2pPr indent="-228600" lvl="1" marL="914400" rtl="0" algn="l">
              <a:lnSpc>
                <a:spcPct val="100000"/>
              </a:lnSpc>
              <a:spcBef>
                <a:spcPts val="400"/>
              </a:spcBef>
              <a:spcAft>
                <a:spcPts val="0"/>
              </a:spcAft>
              <a:buClr>
                <a:srgbClr val="0000FF"/>
              </a:buClr>
              <a:buSzPts val="2000"/>
              <a:buFont typeface="Arial"/>
              <a:buNone/>
              <a:defRPr b="1" sz="2000"/>
            </a:lvl2pPr>
            <a:lvl3pPr indent="-228600" lvl="2" marL="1371600" rtl="0" algn="l">
              <a:lnSpc>
                <a:spcPct val="100000"/>
              </a:lnSpc>
              <a:spcBef>
                <a:spcPts val="360"/>
              </a:spcBef>
              <a:spcAft>
                <a:spcPts val="0"/>
              </a:spcAft>
              <a:buClr>
                <a:srgbClr val="0000FF"/>
              </a:buClr>
              <a:buSzPts val="1800"/>
              <a:buFont typeface="Arial"/>
              <a:buNone/>
              <a:defRPr b="1" sz="1800"/>
            </a:lvl3pPr>
            <a:lvl4pPr indent="-228600" lvl="3" marL="1828800" rtl="0" algn="l">
              <a:lnSpc>
                <a:spcPct val="100000"/>
              </a:lnSpc>
              <a:spcBef>
                <a:spcPts val="320"/>
              </a:spcBef>
              <a:spcAft>
                <a:spcPts val="0"/>
              </a:spcAft>
              <a:buClr>
                <a:srgbClr val="0000FF"/>
              </a:buClr>
              <a:buSzPts val="1600"/>
              <a:buFont typeface="Arial"/>
              <a:buNone/>
              <a:defRPr b="1" sz="1600"/>
            </a:lvl4pPr>
            <a:lvl5pPr indent="-228600" lvl="4" marL="2286000" rtl="0" algn="l">
              <a:lnSpc>
                <a:spcPct val="100000"/>
              </a:lnSpc>
              <a:spcBef>
                <a:spcPts val="320"/>
              </a:spcBef>
              <a:spcAft>
                <a:spcPts val="0"/>
              </a:spcAft>
              <a:buClr>
                <a:srgbClr val="0000FF"/>
              </a:buClr>
              <a:buSzPts val="1600"/>
              <a:buFont typeface="Arial"/>
              <a:buNone/>
              <a:defRPr b="1" sz="1600"/>
            </a:lvl5pPr>
            <a:lvl6pPr indent="-228600" lvl="5" marL="2743200" rtl="0" algn="l">
              <a:lnSpc>
                <a:spcPct val="100000"/>
              </a:lnSpc>
              <a:spcBef>
                <a:spcPts val="320"/>
              </a:spcBef>
              <a:spcAft>
                <a:spcPts val="0"/>
              </a:spcAft>
              <a:buClr>
                <a:srgbClr val="0000FF"/>
              </a:buClr>
              <a:buSzPts val="1600"/>
              <a:buFont typeface="Arial"/>
              <a:buNone/>
              <a:defRPr b="1" sz="1600"/>
            </a:lvl6pPr>
            <a:lvl7pPr indent="-228600" lvl="6" marL="3200400" rtl="0" algn="l">
              <a:lnSpc>
                <a:spcPct val="100000"/>
              </a:lnSpc>
              <a:spcBef>
                <a:spcPts val="320"/>
              </a:spcBef>
              <a:spcAft>
                <a:spcPts val="0"/>
              </a:spcAft>
              <a:buClr>
                <a:srgbClr val="0000FF"/>
              </a:buClr>
              <a:buSzPts val="1600"/>
              <a:buFont typeface="Arial"/>
              <a:buNone/>
              <a:defRPr b="1" sz="1600"/>
            </a:lvl7pPr>
            <a:lvl8pPr indent="-228600" lvl="7" marL="3657600" rtl="0" algn="l">
              <a:lnSpc>
                <a:spcPct val="100000"/>
              </a:lnSpc>
              <a:spcBef>
                <a:spcPts val="320"/>
              </a:spcBef>
              <a:spcAft>
                <a:spcPts val="0"/>
              </a:spcAft>
              <a:buClr>
                <a:srgbClr val="0000FF"/>
              </a:buClr>
              <a:buSzPts val="1600"/>
              <a:buFont typeface="Arial"/>
              <a:buNone/>
              <a:defRPr b="1" sz="1600"/>
            </a:lvl8pPr>
            <a:lvl9pPr indent="-228600" lvl="8" marL="4114800" rtl="0" algn="l">
              <a:lnSpc>
                <a:spcPct val="100000"/>
              </a:lnSpc>
              <a:spcBef>
                <a:spcPts val="320"/>
              </a:spcBef>
              <a:spcAft>
                <a:spcPts val="0"/>
              </a:spcAft>
              <a:buClr>
                <a:srgbClr val="0000FF"/>
              </a:buClr>
              <a:buSzPts val="1600"/>
              <a:buFont typeface="Arial"/>
              <a:buNone/>
              <a:defRPr b="1" sz="1600"/>
            </a:lvl9pPr>
          </a:lstStyle>
          <a:p/>
        </p:txBody>
      </p:sp>
      <p:sp>
        <p:nvSpPr>
          <p:cNvPr id="72" name="Google Shape;72;p18"/>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rtl="0" algn="l">
              <a:lnSpc>
                <a:spcPct val="100000"/>
              </a:lnSpc>
              <a:spcBef>
                <a:spcPts val="480"/>
              </a:spcBef>
              <a:spcAft>
                <a:spcPts val="0"/>
              </a:spcAft>
              <a:buClr>
                <a:srgbClr val="0000FF"/>
              </a:buClr>
              <a:buSzPts val="2400"/>
              <a:buFont typeface="Arial"/>
              <a:buChar char="•"/>
              <a:defRPr sz="2400"/>
            </a:lvl1pPr>
            <a:lvl2pPr indent="-355600" lvl="1" marL="914400" rtl="0" algn="l">
              <a:lnSpc>
                <a:spcPct val="100000"/>
              </a:lnSpc>
              <a:spcBef>
                <a:spcPts val="400"/>
              </a:spcBef>
              <a:spcAft>
                <a:spcPts val="0"/>
              </a:spcAft>
              <a:buClr>
                <a:srgbClr val="0000FF"/>
              </a:buClr>
              <a:buSzPts val="2000"/>
              <a:buFont typeface="Arial"/>
              <a:buChar char="–"/>
              <a:defRPr sz="2000"/>
            </a:lvl2pPr>
            <a:lvl3pPr indent="-342900" lvl="2" marL="1371600" rtl="0" algn="l">
              <a:lnSpc>
                <a:spcPct val="100000"/>
              </a:lnSpc>
              <a:spcBef>
                <a:spcPts val="360"/>
              </a:spcBef>
              <a:spcAft>
                <a:spcPts val="0"/>
              </a:spcAft>
              <a:buClr>
                <a:srgbClr val="0000FF"/>
              </a:buClr>
              <a:buSzPts val="1800"/>
              <a:buFont typeface="Arial"/>
              <a:buChar char="•"/>
              <a:defRPr sz="1800"/>
            </a:lvl3pPr>
            <a:lvl4pPr indent="-330200" lvl="3" marL="1828800" rtl="0" algn="l">
              <a:lnSpc>
                <a:spcPct val="100000"/>
              </a:lnSpc>
              <a:spcBef>
                <a:spcPts val="320"/>
              </a:spcBef>
              <a:spcAft>
                <a:spcPts val="0"/>
              </a:spcAft>
              <a:buClr>
                <a:srgbClr val="0000FF"/>
              </a:buClr>
              <a:buSzPts val="1600"/>
              <a:buFont typeface="Arial"/>
              <a:buChar char="–"/>
              <a:defRPr sz="1600"/>
            </a:lvl4pPr>
            <a:lvl5pPr indent="-330200" lvl="4" marL="2286000" rtl="0" algn="l">
              <a:lnSpc>
                <a:spcPct val="100000"/>
              </a:lnSpc>
              <a:spcBef>
                <a:spcPts val="320"/>
              </a:spcBef>
              <a:spcAft>
                <a:spcPts val="0"/>
              </a:spcAft>
              <a:buClr>
                <a:srgbClr val="0000FF"/>
              </a:buClr>
              <a:buSzPts val="1600"/>
              <a:buFont typeface="Arial"/>
              <a:buChar char="»"/>
              <a:defRPr sz="1600"/>
            </a:lvl5pPr>
            <a:lvl6pPr indent="-330200" lvl="5" marL="2743200" rtl="0" algn="l">
              <a:lnSpc>
                <a:spcPct val="100000"/>
              </a:lnSpc>
              <a:spcBef>
                <a:spcPts val="320"/>
              </a:spcBef>
              <a:spcAft>
                <a:spcPts val="0"/>
              </a:spcAft>
              <a:buClr>
                <a:srgbClr val="0000FF"/>
              </a:buClr>
              <a:buSzPts val="1600"/>
              <a:buFont typeface="Arial"/>
              <a:buChar char="»"/>
              <a:defRPr sz="1600"/>
            </a:lvl6pPr>
            <a:lvl7pPr indent="-330200" lvl="6" marL="3200400" rtl="0" algn="l">
              <a:lnSpc>
                <a:spcPct val="100000"/>
              </a:lnSpc>
              <a:spcBef>
                <a:spcPts val="320"/>
              </a:spcBef>
              <a:spcAft>
                <a:spcPts val="0"/>
              </a:spcAft>
              <a:buClr>
                <a:srgbClr val="0000FF"/>
              </a:buClr>
              <a:buSzPts val="1600"/>
              <a:buFont typeface="Arial"/>
              <a:buChar char="»"/>
              <a:defRPr sz="1600"/>
            </a:lvl7pPr>
            <a:lvl8pPr indent="-330200" lvl="7" marL="3657600" rtl="0" algn="l">
              <a:lnSpc>
                <a:spcPct val="100000"/>
              </a:lnSpc>
              <a:spcBef>
                <a:spcPts val="320"/>
              </a:spcBef>
              <a:spcAft>
                <a:spcPts val="0"/>
              </a:spcAft>
              <a:buClr>
                <a:srgbClr val="0000FF"/>
              </a:buClr>
              <a:buSzPts val="1600"/>
              <a:buFont typeface="Arial"/>
              <a:buChar char="»"/>
              <a:defRPr sz="1600"/>
            </a:lvl8pPr>
            <a:lvl9pPr indent="-330200" lvl="8" marL="4114800" rtl="0" algn="l">
              <a:lnSpc>
                <a:spcPct val="100000"/>
              </a:lnSpc>
              <a:spcBef>
                <a:spcPts val="320"/>
              </a:spcBef>
              <a:spcAft>
                <a:spcPts val="0"/>
              </a:spcAft>
              <a:buClr>
                <a:srgbClr val="0000FF"/>
              </a:buClr>
              <a:buSzPts val="1600"/>
              <a:buFont typeface="Arial"/>
              <a:buChar char="»"/>
              <a:defRPr sz="1600"/>
            </a:lvl9pPr>
          </a:lstStyle>
          <a:p/>
        </p:txBody>
      </p:sp>
      <p:sp>
        <p:nvSpPr>
          <p:cNvPr id="73" name="Google Shape;73;p18"/>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80"/>
              </a:spcBef>
              <a:spcAft>
                <a:spcPts val="0"/>
              </a:spcAft>
              <a:buClr>
                <a:srgbClr val="0000FF"/>
              </a:buClr>
              <a:buSzPts val="2400"/>
              <a:buFont typeface="Arial"/>
              <a:buNone/>
              <a:defRPr b="1" sz="2400"/>
            </a:lvl1pPr>
            <a:lvl2pPr indent="-228600" lvl="1" marL="914400" rtl="0" algn="l">
              <a:lnSpc>
                <a:spcPct val="100000"/>
              </a:lnSpc>
              <a:spcBef>
                <a:spcPts val="400"/>
              </a:spcBef>
              <a:spcAft>
                <a:spcPts val="0"/>
              </a:spcAft>
              <a:buClr>
                <a:srgbClr val="0000FF"/>
              </a:buClr>
              <a:buSzPts val="2000"/>
              <a:buFont typeface="Arial"/>
              <a:buNone/>
              <a:defRPr b="1" sz="2000"/>
            </a:lvl2pPr>
            <a:lvl3pPr indent="-228600" lvl="2" marL="1371600" rtl="0" algn="l">
              <a:lnSpc>
                <a:spcPct val="100000"/>
              </a:lnSpc>
              <a:spcBef>
                <a:spcPts val="360"/>
              </a:spcBef>
              <a:spcAft>
                <a:spcPts val="0"/>
              </a:spcAft>
              <a:buClr>
                <a:srgbClr val="0000FF"/>
              </a:buClr>
              <a:buSzPts val="1800"/>
              <a:buFont typeface="Arial"/>
              <a:buNone/>
              <a:defRPr b="1" sz="1800"/>
            </a:lvl3pPr>
            <a:lvl4pPr indent="-228600" lvl="3" marL="1828800" rtl="0" algn="l">
              <a:lnSpc>
                <a:spcPct val="100000"/>
              </a:lnSpc>
              <a:spcBef>
                <a:spcPts val="320"/>
              </a:spcBef>
              <a:spcAft>
                <a:spcPts val="0"/>
              </a:spcAft>
              <a:buClr>
                <a:srgbClr val="0000FF"/>
              </a:buClr>
              <a:buSzPts val="1600"/>
              <a:buFont typeface="Arial"/>
              <a:buNone/>
              <a:defRPr b="1" sz="1600"/>
            </a:lvl4pPr>
            <a:lvl5pPr indent="-228600" lvl="4" marL="2286000" rtl="0" algn="l">
              <a:lnSpc>
                <a:spcPct val="100000"/>
              </a:lnSpc>
              <a:spcBef>
                <a:spcPts val="320"/>
              </a:spcBef>
              <a:spcAft>
                <a:spcPts val="0"/>
              </a:spcAft>
              <a:buClr>
                <a:srgbClr val="0000FF"/>
              </a:buClr>
              <a:buSzPts val="1600"/>
              <a:buFont typeface="Arial"/>
              <a:buNone/>
              <a:defRPr b="1" sz="1600"/>
            </a:lvl5pPr>
            <a:lvl6pPr indent="-228600" lvl="5" marL="2743200" rtl="0" algn="l">
              <a:lnSpc>
                <a:spcPct val="100000"/>
              </a:lnSpc>
              <a:spcBef>
                <a:spcPts val="320"/>
              </a:spcBef>
              <a:spcAft>
                <a:spcPts val="0"/>
              </a:spcAft>
              <a:buClr>
                <a:srgbClr val="0000FF"/>
              </a:buClr>
              <a:buSzPts val="1600"/>
              <a:buFont typeface="Arial"/>
              <a:buNone/>
              <a:defRPr b="1" sz="1600"/>
            </a:lvl6pPr>
            <a:lvl7pPr indent="-228600" lvl="6" marL="3200400" rtl="0" algn="l">
              <a:lnSpc>
                <a:spcPct val="100000"/>
              </a:lnSpc>
              <a:spcBef>
                <a:spcPts val="320"/>
              </a:spcBef>
              <a:spcAft>
                <a:spcPts val="0"/>
              </a:spcAft>
              <a:buClr>
                <a:srgbClr val="0000FF"/>
              </a:buClr>
              <a:buSzPts val="1600"/>
              <a:buFont typeface="Arial"/>
              <a:buNone/>
              <a:defRPr b="1" sz="1600"/>
            </a:lvl7pPr>
            <a:lvl8pPr indent="-228600" lvl="7" marL="3657600" rtl="0" algn="l">
              <a:lnSpc>
                <a:spcPct val="100000"/>
              </a:lnSpc>
              <a:spcBef>
                <a:spcPts val="320"/>
              </a:spcBef>
              <a:spcAft>
                <a:spcPts val="0"/>
              </a:spcAft>
              <a:buClr>
                <a:srgbClr val="0000FF"/>
              </a:buClr>
              <a:buSzPts val="1600"/>
              <a:buFont typeface="Arial"/>
              <a:buNone/>
              <a:defRPr b="1" sz="1600"/>
            </a:lvl8pPr>
            <a:lvl9pPr indent="-228600" lvl="8" marL="4114800" rtl="0" algn="l">
              <a:lnSpc>
                <a:spcPct val="100000"/>
              </a:lnSpc>
              <a:spcBef>
                <a:spcPts val="320"/>
              </a:spcBef>
              <a:spcAft>
                <a:spcPts val="0"/>
              </a:spcAft>
              <a:buClr>
                <a:srgbClr val="0000FF"/>
              </a:buClr>
              <a:buSzPts val="1600"/>
              <a:buFont typeface="Arial"/>
              <a:buNone/>
              <a:defRPr b="1" sz="1600"/>
            </a:lvl9pPr>
          </a:lstStyle>
          <a:p/>
        </p:txBody>
      </p:sp>
      <p:sp>
        <p:nvSpPr>
          <p:cNvPr id="74" name="Google Shape;74;p18"/>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rtl="0" algn="l">
              <a:lnSpc>
                <a:spcPct val="100000"/>
              </a:lnSpc>
              <a:spcBef>
                <a:spcPts val="480"/>
              </a:spcBef>
              <a:spcAft>
                <a:spcPts val="0"/>
              </a:spcAft>
              <a:buClr>
                <a:srgbClr val="0000FF"/>
              </a:buClr>
              <a:buSzPts val="2400"/>
              <a:buFont typeface="Arial"/>
              <a:buChar char="•"/>
              <a:defRPr sz="2400"/>
            </a:lvl1pPr>
            <a:lvl2pPr indent="-355600" lvl="1" marL="914400" rtl="0" algn="l">
              <a:lnSpc>
                <a:spcPct val="100000"/>
              </a:lnSpc>
              <a:spcBef>
                <a:spcPts val="400"/>
              </a:spcBef>
              <a:spcAft>
                <a:spcPts val="0"/>
              </a:spcAft>
              <a:buClr>
                <a:srgbClr val="0000FF"/>
              </a:buClr>
              <a:buSzPts val="2000"/>
              <a:buFont typeface="Arial"/>
              <a:buChar char="–"/>
              <a:defRPr sz="2000"/>
            </a:lvl2pPr>
            <a:lvl3pPr indent="-342900" lvl="2" marL="1371600" rtl="0" algn="l">
              <a:lnSpc>
                <a:spcPct val="100000"/>
              </a:lnSpc>
              <a:spcBef>
                <a:spcPts val="360"/>
              </a:spcBef>
              <a:spcAft>
                <a:spcPts val="0"/>
              </a:spcAft>
              <a:buClr>
                <a:srgbClr val="0000FF"/>
              </a:buClr>
              <a:buSzPts val="1800"/>
              <a:buFont typeface="Arial"/>
              <a:buChar char="•"/>
              <a:defRPr sz="1800"/>
            </a:lvl3pPr>
            <a:lvl4pPr indent="-330200" lvl="3" marL="1828800" rtl="0" algn="l">
              <a:lnSpc>
                <a:spcPct val="100000"/>
              </a:lnSpc>
              <a:spcBef>
                <a:spcPts val="320"/>
              </a:spcBef>
              <a:spcAft>
                <a:spcPts val="0"/>
              </a:spcAft>
              <a:buClr>
                <a:srgbClr val="0000FF"/>
              </a:buClr>
              <a:buSzPts val="1600"/>
              <a:buFont typeface="Arial"/>
              <a:buChar char="–"/>
              <a:defRPr sz="1600"/>
            </a:lvl4pPr>
            <a:lvl5pPr indent="-330200" lvl="4" marL="2286000" rtl="0" algn="l">
              <a:lnSpc>
                <a:spcPct val="100000"/>
              </a:lnSpc>
              <a:spcBef>
                <a:spcPts val="320"/>
              </a:spcBef>
              <a:spcAft>
                <a:spcPts val="0"/>
              </a:spcAft>
              <a:buClr>
                <a:srgbClr val="0000FF"/>
              </a:buClr>
              <a:buSzPts val="1600"/>
              <a:buFont typeface="Arial"/>
              <a:buChar char="»"/>
              <a:defRPr sz="1600"/>
            </a:lvl5pPr>
            <a:lvl6pPr indent="-330200" lvl="5" marL="2743200" rtl="0" algn="l">
              <a:lnSpc>
                <a:spcPct val="100000"/>
              </a:lnSpc>
              <a:spcBef>
                <a:spcPts val="320"/>
              </a:spcBef>
              <a:spcAft>
                <a:spcPts val="0"/>
              </a:spcAft>
              <a:buClr>
                <a:srgbClr val="0000FF"/>
              </a:buClr>
              <a:buSzPts val="1600"/>
              <a:buFont typeface="Arial"/>
              <a:buChar char="»"/>
              <a:defRPr sz="1600"/>
            </a:lvl6pPr>
            <a:lvl7pPr indent="-330200" lvl="6" marL="3200400" rtl="0" algn="l">
              <a:lnSpc>
                <a:spcPct val="100000"/>
              </a:lnSpc>
              <a:spcBef>
                <a:spcPts val="320"/>
              </a:spcBef>
              <a:spcAft>
                <a:spcPts val="0"/>
              </a:spcAft>
              <a:buClr>
                <a:srgbClr val="0000FF"/>
              </a:buClr>
              <a:buSzPts val="1600"/>
              <a:buFont typeface="Arial"/>
              <a:buChar char="»"/>
              <a:defRPr sz="1600"/>
            </a:lvl7pPr>
            <a:lvl8pPr indent="-330200" lvl="7" marL="3657600" rtl="0" algn="l">
              <a:lnSpc>
                <a:spcPct val="100000"/>
              </a:lnSpc>
              <a:spcBef>
                <a:spcPts val="320"/>
              </a:spcBef>
              <a:spcAft>
                <a:spcPts val="0"/>
              </a:spcAft>
              <a:buClr>
                <a:srgbClr val="0000FF"/>
              </a:buClr>
              <a:buSzPts val="1600"/>
              <a:buFont typeface="Arial"/>
              <a:buChar char="»"/>
              <a:defRPr sz="1600"/>
            </a:lvl8pPr>
            <a:lvl9pPr indent="-330200" lvl="8" marL="4114800" rtl="0" algn="l">
              <a:lnSpc>
                <a:spcPct val="100000"/>
              </a:lnSpc>
              <a:spcBef>
                <a:spcPts val="320"/>
              </a:spcBef>
              <a:spcAft>
                <a:spcPts val="0"/>
              </a:spcAft>
              <a:buClr>
                <a:srgbClr val="0000FF"/>
              </a:buClr>
              <a:buSzPts val="1600"/>
              <a:buFont typeface="Arial"/>
              <a:buChar char="»"/>
              <a:defRPr sz="1600"/>
            </a:lvl9pPr>
          </a:lstStyle>
          <a:p/>
        </p:txBody>
      </p:sp>
      <p:sp>
        <p:nvSpPr>
          <p:cNvPr id="75" name="Google Shape;75;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6" name="Shape 76"/>
        <p:cNvGrpSpPr/>
        <p:nvPr/>
      </p:nvGrpSpPr>
      <p:grpSpPr>
        <a:xfrm>
          <a:off x="0" y="0"/>
          <a:ext cx="0" cy="0"/>
          <a:chOff x="0" y="0"/>
          <a:chExt cx="0" cy="0"/>
        </a:xfrm>
      </p:grpSpPr>
      <p:sp>
        <p:nvSpPr>
          <p:cNvPr id="77" name="Google Shape;77;p19"/>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b="1" sz="2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 name="Google Shape;78;p19"/>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rtl="0" algn="l">
              <a:lnSpc>
                <a:spcPct val="100000"/>
              </a:lnSpc>
              <a:spcBef>
                <a:spcPts val="640"/>
              </a:spcBef>
              <a:spcAft>
                <a:spcPts val="0"/>
              </a:spcAft>
              <a:buClr>
                <a:srgbClr val="0000FF"/>
              </a:buClr>
              <a:buSzPts val="3200"/>
              <a:buFont typeface="Arial"/>
              <a:buChar char="•"/>
              <a:defRPr sz="3200"/>
            </a:lvl1pPr>
            <a:lvl2pPr indent="-406400" lvl="1" marL="914400" rtl="0" algn="l">
              <a:lnSpc>
                <a:spcPct val="100000"/>
              </a:lnSpc>
              <a:spcBef>
                <a:spcPts val="560"/>
              </a:spcBef>
              <a:spcAft>
                <a:spcPts val="0"/>
              </a:spcAft>
              <a:buClr>
                <a:srgbClr val="0000FF"/>
              </a:buClr>
              <a:buSzPts val="2800"/>
              <a:buFont typeface="Arial"/>
              <a:buChar char="–"/>
              <a:defRPr sz="2800"/>
            </a:lvl2pPr>
            <a:lvl3pPr indent="-381000" lvl="2" marL="1371600" rtl="0" algn="l">
              <a:lnSpc>
                <a:spcPct val="100000"/>
              </a:lnSpc>
              <a:spcBef>
                <a:spcPts val="480"/>
              </a:spcBef>
              <a:spcAft>
                <a:spcPts val="0"/>
              </a:spcAft>
              <a:buClr>
                <a:srgbClr val="0000FF"/>
              </a:buClr>
              <a:buSzPts val="2400"/>
              <a:buFont typeface="Arial"/>
              <a:buChar char="•"/>
              <a:defRPr sz="2400"/>
            </a:lvl3pPr>
            <a:lvl4pPr indent="-355600" lvl="3" marL="1828800" rtl="0" algn="l">
              <a:lnSpc>
                <a:spcPct val="100000"/>
              </a:lnSpc>
              <a:spcBef>
                <a:spcPts val="400"/>
              </a:spcBef>
              <a:spcAft>
                <a:spcPts val="0"/>
              </a:spcAft>
              <a:buClr>
                <a:srgbClr val="0000FF"/>
              </a:buClr>
              <a:buSzPts val="2000"/>
              <a:buFont typeface="Arial"/>
              <a:buChar char="–"/>
              <a:defRPr sz="2000"/>
            </a:lvl4pPr>
            <a:lvl5pPr indent="-355600" lvl="4" marL="2286000" rtl="0" algn="l">
              <a:lnSpc>
                <a:spcPct val="100000"/>
              </a:lnSpc>
              <a:spcBef>
                <a:spcPts val="400"/>
              </a:spcBef>
              <a:spcAft>
                <a:spcPts val="0"/>
              </a:spcAft>
              <a:buClr>
                <a:srgbClr val="0000FF"/>
              </a:buClr>
              <a:buSzPts val="2000"/>
              <a:buFont typeface="Arial"/>
              <a:buChar char="»"/>
              <a:defRPr sz="2000"/>
            </a:lvl5pPr>
            <a:lvl6pPr indent="-355600" lvl="5" marL="2743200" rtl="0" algn="l">
              <a:lnSpc>
                <a:spcPct val="100000"/>
              </a:lnSpc>
              <a:spcBef>
                <a:spcPts val="400"/>
              </a:spcBef>
              <a:spcAft>
                <a:spcPts val="0"/>
              </a:spcAft>
              <a:buClr>
                <a:srgbClr val="0000FF"/>
              </a:buClr>
              <a:buSzPts val="2000"/>
              <a:buFont typeface="Arial"/>
              <a:buChar char="»"/>
              <a:defRPr sz="2000"/>
            </a:lvl6pPr>
            <a:lvl7pPr indent="-355600" lvl="6" marL="3200400" rtl="0" algn="l">
              <a:lnSpc>
                <a:spcPct val="100000"/>
              </a:lnSpc>
              <a:spcBef>
                <a:spcPts val="400"/>
              </a:spcBef>
              <a:spcAft>
                <a:spcPts val="0"/>
              </a:spcAft>
              <a:buClr>
                <a:srgbClr val="0000FF"/>
              </a:buClr>
              <a:buSzPts val="2000"/>
              <a:buFont typeface="Arial"/>
              <a:buChar char="»"/>
              <a:defRPr sz="2000"/>
            </a:lvl7pPr>
            <a:lvl8pPr indent="-355600" lvl="7" marL="3657600" rtl="0" algn="l">
              <a:lnSpc>
                <a:spcPct val="100000"/>
              </a:lnSpc>
              <a:spcBef>
                <a:spcPts val="400"/>
              </a:spcBef>
              <a:spcAft>
                <a:spcPts val="0"/>
              </a:spcAft>
              <a:buClr>
                <a:srgbClr val="0000FF"/>
              </a:buClr>
              <a:buSzPts val="2000"/>
              <a:buFont typeface="Arial"/>
              <a:buChar char="»"/>
              <a:defRPr sz="2000"/>
            </a:lvl8pPr>
            <a:lvl9pPr indent="-355600" lvl="8" marL="4114800" rtl="0" algn="l">
              <a:lnSpc>
                <a:spcPct val="100000"/>
              </a:lnSpc>
              <a:spcBef>
                <a:spcPts val="400"/>
              </a:spcBef>
              <a:spcAft>
                <a:spcPts val="0"/>
              </a:spcAft>
              <a:buClr>
                <a:srgbClr val="0000FF"/>
              </a:buClr>
              <a:buSzPts val="2000"/>
              <a:buFont typeface="Arial"/>
              <a:buChar char="»"/>
              <a:defRPr sz="2000"/>
            </a:lvl9pPr>
          </a:lstStyle>
          <a:p/>
        </p:txBody>
      </p:sp>
      <p:sp>
        <p:nvSpPr>
          <p:cNvPr id="79" name="Google Shape;79;p19"/>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280"/>
              </a:spcBef>
              <a:spcAft>
                <a:spcPts val="0"/>
              </a:spcAft>
              <a:buClr>
                <a:srgbClr val="0000FF"/>
              </a:buClr>
              <a:buSzPts val="1400"/>
              <a:buFont typeface="Arial"/>
              <a:buNone/>
              <a:defRPr sz="1400"/>
            </a:lvl1pPr>
            <a:lvl2pPr indent="-228600" lvl="1" marL="914400" rtl="0" algn="l">
              <a:lnSpc>
                <a:spcPct val="100000"/>
              </a:lnSpc>
              <a:spcBef>
                <a:spcPts val="240"/>
              </a:spcBef>
              <a:spcAft>
                <a:spcPts val="0"/>
              </a:spcAft>
              <a:buClr>
                <a:srgbClr val="0000FF"/>
              </a:buClr>
              <a:buSzPts val="1200"/>
              <a:buFont typeface="Arial"/>
              <a:buNone/>
              <a:defRPr sz="1200"/>
            </a:lvl2pPr>
            <a:lvl3pPr indent="-228600" lvl="2" marL="1371600" rtl="0" algn="l">
              <a:lnSpc>
                <a:spcPct val="100000"/>
              </a:lnSpc>
              <a:spcBef>
                <a:spcPts val="200"/>
              </a:spcBef>
              <a:spcAft>
                <a:spcPts val="0"/>
              </a:spcAft>
              <a:buClr>
                <a:srgbClr val="0000FF"/>
              </a:buClr>
              <a:buSzPts val="1000"/>
              <a:buFont typeface="Arial"/>
              <a:buNone/>
              <a:defRPr sz="1000"/>
            </a:lvl3pPr>
            <a:lvl4pPr indent="-228600" lvl="3" marL="1828800" rtl="0" algn="l">
              <a:lnSpc>
                <a:spcPct val="100000"/>
              </a:lnSpc>
              <a:spcBef>
                <a:spcPts val="180"/>
              </a:spcBef>
              <a:spcAft>
                <a:spcPts val="0"/>
              </a:spcAft>
              <a:buClr>
                <a:srgbClr val="0000FF"/>
              </a:buClr>
              <a:buSzPts val="900"/>
              <a:buFont typeface="Arial"/>
              <a:buNone/>
              <a:defRPr sz="900"/>
            </a:lvl4pPr>
            <a:lvl5pPr indent="-228600" lvl="4" marL="2286000" rtl="0" algn="l">
              <a:lnSpc>
                <a:spcPct val="100000"/>
              </a:lnSpc>
              <a:spcBef>
                <a:spcPts val="180"/>
              </a:spcBef>
              <a:spcAft>
                <a:spcPts val="0"/>
              </a:spcAft>
              <a:buClr>
                <a:srgbClr val="0000FF"/>
              </a:buClr>
              <a:buSzPts val="900"/>
              <a:buFont typeface="Arial"/>
              <a:buNone/>
              <a:defRPr sz="900"/>
            </a:lvl5pPr>
            <a:lvl6pPr indent="-228600" lvl="5" marL="2743200" rtl="0" algn="l">
              <a:lnSpc>
                <a:spcPct val="100000"/>
              </a:lnSpc>
              <a:spcBef>
                <a:spcPts val="180"/>
              </a:spcBef>
              <a:spcAft>
                <a:spcPts val="0"/>
              </a:spcAft>
              <a:buClr>
                <a:srgbClr val="0000FF"/>
              </a:buClr>
              <a:buSzPts val="900"/>
              <a:buFont typeface="Arial"/>
              <a:buNone/>
              <a:defRPr sz="900"/>
            </a:lvl6pPr>
            <a:lvl7pPr indent="-228600" lvl="6" marL="3200400" rtl="0" algn="l">
              <a:lnSpc>
                <a:spcPct val="100000"/>
              </a:lnSpc>
              <a:spcBef>
                <a:spcPts val="180"/>
              </a:spcBef>
              <a:spcAft>
                <a:spcPts val="0"/>
              </a:spcAft>
              <a:buClr>
                <a:srgbClr val="0000FF"/>
              </a:buClr>
              <a:buSzPts val="900"/>
              <a:buFont typeface="Arial"/>
              <a:buNone/>
              <a:defRPr sz="900"/>
            </a:lvl7pPr>
            <a:lvl8pPr indent="-228600" lvl="7" marL="3657600" rtl="0" algn="l">
              <a:lnSpc>
                <a:spcPct val="100000"/>
              </a:lnSpc>
              <a:spcBef>
                <a:spcPts val="180"/>
              </a:spcBef>
              <a:spcAft>
                <a:spcPts val="0"/>
              </a:spcAft>
              <a:buClr>
                <a:srgbClr val="0000FF"/>
              </a:buClr>
              <a:buSzPts val="900"/>
              <a:buFont typeface="Arial"/>
              <a:buNone/>
              <a:defRPr sz="900"/>
            </a:lvl8pPr>
            <a:lvl9pPr indent="-228600" lvl="8" marL="4114800" rtl="0" algn="l">
              <a:lnSpc>
                <a:spcPct val="100000"/>
              </a:lnSpc>
              <a:spcBef>
                <a:spcPts val="180"/>
              </a:spcBef>
              <a:spcAft>
                <a:spcPts val="0"/>
              </a:spcAft>
              <a:buClr>
                <a:srgbClr val="0000FF"/>
              </a:buClr>
              <a:buSzPts val="900"/>
              <a:buFont typeface="Arial"/>
              <a:buNone/>
              <a:defRPr sz="900"/>
            </a:lvl9pPr>
          </a:lstStyle>
          <a:p/>
        </p:txBody>
      </p:sp>
      <p:sp>
        <p:nvSpPr>
          <p:cNvPr id="80" name="Google Shape;80;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1" name="Shape 81"/>
        <p:cNvGrpSpPr/>
        <p:nvPr/>
      </p:nvGrpSpPr>
      <p:grpSpPr>
        <a:xfrm>
          <a:off x="0" y="0"/>
          <a:ext cx="0" cy="0"/>
          <a:chOff x="0" y="0"/>
          <a:chExt cx="0" cy="0"/>
        </a:xfrm>
      </p:grpSpPr>
      <p:sp>
        <p:nvSpPr>
          <p:cNvPr id="82" name="Google Shape;82;p2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b="1" sz="2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20"/>
          <p:cNvSpPr/>
          <p:nvPr>
            <p:ph idx="2" type="pic"/>
          </p:nvPr>
        </p:nvSpPr>
        <p:spPr>
          <a:xfrm>
            <a:off x="1792288" y="459581"/>
            <a:ext cx="5486400" cy="3086100"/>
          </a:xfrm>
          <a:prstGeom prst="rect">
            <a:avLst/>
          </a:prstGeom>
          <a:noFill/>
          <a:ln>
            <a:noFill/>
          </a:ln>
        </p:spPr>
      </p:sp>
      <p:sp>
        <p:nvSpPr>
          <p:cNvPr id="84" name="Google Shape;84;p20"/>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280"/>
              </a:spcBef>
              <a:spcAft>
                <a:spcPts val="0"/>
              </a:spcAft>
              <a:buClr>
                <a:srgbClr val="0000FF"/>
              </a:buClr>
              <a:buSzPts val="1400"/>
              <a:buFont typeface="Arial"/>
              <a:buNone/>
              <a:defRPr sz="1400"/>
            </a:lvl1pPr>
            <a:lvl2pPr indent="-228600" lvl="1" marL="914400" rtl="0" algn="l">
              <a:lnSpc>
                <a:spcPct val="100000"/>
              </a:lnSpc>
              <a:spcBef>
                <a:spcPts val="240"/>
              </a:spcBef>
              <a:spcAft>
                <a:spcPts val="0"/>
              </a:spcAft>
              <a:buClr>
                <a:srgbClr val="0000FF"/>
              </a:buClr>
              <a:buSzPts val="1200"/>
              <a:buFont typeface="Arial"/>
              <a:buNone/>
              <a:defRPr sz="1200"/>
            </a:lvl2pPr>
            <a:lvl3pPr indent="-228600" lvl="2" marL="1371600" rtl="0" algn="l">
              <a:lnSpc>
                <a:spcPct val="100000"/>
              </a:lnSpc>
              <a:spcBef>
                <a:spcPts val="200"/>
              </a:spcBef>
              <a:spcAft>
                <a:spcPts val="0"/>
              </a:spcAft>
              <a:buClr>
                <a:srgbClr val="0000FF"/>
              </a:buClr>
              <a:buSzPts val="1000"/>
              <a:buFont typeface="Arial"/>
              <a:buNone/>
              <a:defRPr sz="1000"/>
            </a:lvl3pPr>
            <a:lvl4pPr indent="-228600" lvl="3" marL="1828800" rtl="0" algn="l">
              <a:lnSpc>
                <a:spcPct val="100000"/>
              </a:lnSpc>
              <a:spcBef>
                <a:spcPts val="180"/>
              </a:spcBef>
              <a:spcAft>
                <a:spcPts val="0"/>
              </a:spcAft>
              <a:buClr>
                <a:srgbClr val="0000FF"/>
              </a:buClr>
              <a:buSzPts val="900"/>
              <a:buFont typeface="Arial"/>
              <a:buNone/>
              <a:defRPr sz="900"/>
            </a:lvl4pPr>
            <a:lvl5pPr indent="-228600" lvl="4" marL="2286000" rtl="0" algn="l">
              <a:lnSpc>
                <a:spcPct val="100000"/>
              </a:lnSpc>
              <a:spcBef>
                <a:spcPts val="180"/>
              </a:spcBef>
              <a:spcAft>
                <a:spcPts val="0"/>
              </a:spcAft>
              <a:buClr>
                <a:srgbClr val="0000FF"/>
              </a:buClr>
              <a:buSzPts val="900"/>
              <a:buFont typeface="Arial"/>
              <a:buNone/>
              <a:defRPr sz="900"/>
            </a:lvl5pPr>
            <a:lvl6pPr indent="-228600" lvl="5" marL="2743200" rtl="0" algn="l">
              <a:lnSpc>
                <a:spcPct val="100000"/>
              </a:lnSpc>
              <a:spcBef>
                <a:spcPts val="180"/>
              </a:spcBef>
              <a:spcAft>
                <a:spcPts val="0"/>
              </a:spcAft>
              <a:buClr>
                <a:srgbClr val="0000FF"/>
              </a:buClr>
              <a:buSzPts val="900"/>
              <a:buFont typeface="Arial"/>
              <a:buNone/>
              <a:defRPr sz="900"/>
            </a:lvl6pPr>
            <a:lvl7pPr indent="-228600" lvl="6" marL="3200400" rtl="0" algn="l">
              <a:lnSpc>
                <a:spcPct val="100000"/>
              </a:lnSpc>
              <a:spcBef>
                <a:spcPts val="180"/>
              </a:spcBef>
              <a:spcAft>
                <a:spcPts val="0"/>
              </a:spcAft>
              <a:buClr>
                <a:srgbClr val="0000FF"/>
              </a:buClr>
              <a:buSzPts val="900"/>
              <a:buFont typeface="Arial"/>
              <a:buNone/>
              <a:defRPr sz="900"/>
            </a:lvl7pPr>
            <a:lvl8pPr indent="-228600" lvl="7" marL="3657600" rtl="0" algn="l">
              <a:lnSpc>
                <a:spcPct val="100000"/>
              </a:lnSpc>
              <a:spcBef>
                <a:spcPts val="180"/>
              </a:spcBef>
              <a:spcAft>
                <a:spcPts val="0"/>
              </a:spcAft>
              <a:buClr>
                <a:srgbClr val="0000FF"/>
              </a:buClr>
              <a:buSzPts val="900"/>
              <a:buFont typeface="Arial"/>
              <a:buNone/>
              <a:defRPr sz="900"/>
            </a:lvl8pPr>
            <a:lvl9pPr indent="-228600" lvl="8" marL="4114800" rtl="0" algn="l">
              <a:lnSpc>
                <a:spcPct val="100000"/>
              </a:lnSpc>
              <a:spcBef>
                <a:spcPts val="180"/>
              </a:spcBef>
              <a:spcAft>
                <a:spcPts val="0"/>
              </a:spcAft>
              <a:buClr>
                <a:srgbClr val="0000FF"/>
              </a:buClr>
              <a:buSzPts val="900"/>
              <a:buFont typeface="Arial"/>
              <a:buNone/>
              <a:defRPr sz="900"/>
            </a:lvl9pPr>
          </a:lstStyle>
          <a:p/>
        </p:txBody>
      </p:sp>
      <p:sp>
        <p:nvSpPr>
          <p:cNvPr id="85" name="Google Shape;85;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86" name="Shape 86"/>
        <p:cNvGrpSpPr/>
        <p:nvPr/>
      </p:nvGrpSpPr>
      <p:grpSpPr>
        <a:xfrm>
          <a:off x="0" y="0"/>
          <a:ext cx="0" cy="0"/>
          <a:chOff x="0" y="0"/>
          <a:chExt cx="0" cy="0"/>
        </a:xfrm>
      </p:grpSpPr>
      <p:sp>
        <p:nvSpPr>
          <p:cNvPr id="87" name="Google Shape;87;p2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 name="Google Shape;88;p21"/>
          <p:cNvSpPr txBox="1"/>
          <p:nvPr>
            <p:ph idx="1" type="body"/>
          </p:nvPr>
        </p:nvSpPr>
        <p:spPr>
          <a:xfrm rot="5400000">
            <a:off x="2874749" y="-1217400"/>
            <a:ext cx="3394500" cy="82296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rgbClr val="0000FF"/>
              </a:buClr>
              <a:buSzPts val="1800"/>
              <a:buChar char="•"/>
              <a:defRPr/>
            </a:lvl1pPr>
            <a:lvl2pPr indent="-342900" lvl="1" marL="914400" rtl="0" algn="l">
              <a:lnSpc>
                <a:spcPct val="100000"/>
              </a:lnSpc>
              <a:spcBef>
                <a:spcPts val="360"/>
              </a:spcBef>
              <a:spcAft>
                <a:spcPts val="0"/>
              </a:spcAft>
              <a:buClr>
                <a:srgbClr val="0000FF"/>
              </a:buClr>
              <a:buSzPts val="1800"/>
              <a:buChar char="–"/>
              <a:defRPr/>
            </a:lvl2pPr>
            <a:lvl3pPr indent="-342900" lvl="2" marL="1371600" rtl="0" algn="l">
              <a:lnSpc>
                <a:spcPct val="100000"/>
              </a:lnSpc>
              <a:spcBef>
                <a:spcPts val="360"/>
              </a:spcBef>
              <a:spcAft>
                <a:spcPts val="0"/>
              </a:spcAft>
              <a:buClr>
                <a:srgbClr val="0000FF"/>
              </a:buClr>
              <a:buSzPts val="1800"/>
              <a:buChar char="•"/>
              <a:defRPr/>
            </a:lvl3pPr>
            <a:lvl4pPr indent="-342900" lvl="3" marL="1828800" rtl="0" algn="l">
              <a:lnSpc>
                <a:spcPct val="100000"/>
              </a:lnSpc>
              <a:spcBef>
                <a:spcPts val="360"/>
              </a:spcBef>
              <a:spcAft>
                <a:spcPts val="0"/>
              </a:spcAft>
              <a:buClr>
                <a:srgbClr val="0000FF"/>
              </a:buClr>
              <a:buSzPts val="1800"/>
              <a:buChar char="–"/>
              <a:defRPr/>
            </a:lvl4pPr>
            <a:lvl5pPr indent="-342900" lvl="4" marL="2286000" rtl="0" algn="l">
              <a:lnSpc>
                <a:spcPct val="100000"/>
              </a:lnSpc>
              <a:spcBef>
                <a:spcPts val="360"/>
              </a:spcBef>
              <a:spcAft>
                <a:spcPts val="0"/>
              </a:spcAft>
              <a:buClr>
                <a:srgbClr val="0000FF"/>
              </a:buClr>
              <a:buSzPts val="1800"/>
              <a:buChar char="»"/>
              <a:defRPr/>
            </a:lvl5pPr>
            <a:lvl6pPr indent="-342900" lvl="5" marL="2743200" rtl="0" algn="l">
              <a:lnSpc>
                <a:spcPct val="100000"/>
              </a:lnSpc>
              <a:spcBef>
                <a:spcPts val="360"/>
              </a:spcBef>
              <a:spcAft>
                <a:spcPts val="0"/>
              </a:spcAft>
              <a:buClr>
                <a:srgbClr val="0000FF"/>
              </a:buClr>
              <a:buSzPts val="1800"/>
              <a:buChar char="»"/>
              <a:defRPr/>
            </a:lvl6pPr>
            <a:lvl7pPr indent="-342900" lvl="6" marL="3200400" rtl="0" algn="l">
              <a:lnSpc>
                <a:spcPct val="100000"/>
              </a:lnSpc>
              <a:spcBef>
                <a:spcPts val="360"/>
              </a:spcBef>
              <a:spcAft>
                <a:spcPts val="0"/>
              </a:spcAft>
              <a:buClr>
                <a:srgbClr val="0000FF"/>
              </a:buClr>
              <a:buSzPts val="1800"/>
              <a:buChar char="»"/>
              <a:defRPr/>
            </a:lvl7pPr>
            <a:lvl8pPr indent="-342900" lvl="7" marL="3657600" rtl="0" algn="l">
              <a:lnSpc>
                <a:spcPct val="100000"/>
              </a:lnSpc>
              <a:spcBef>
                <a:spcPts val="360"/>
              </a:spcBef>
              <a:spcAft>
                <a:spcPts val="0"/>
              </a:spcAft>
              <a:buClr>
                <a:srgbClr val="0000FF"/>
              </a:buClr>
              <a:buSzPts val="1800"/>
              <a:buChar char="»"/>
              <a:defRPr/>
            </a:lvl8pPr>
            <a:lvl9pPr indent="-342900" lvl="8" marL="4114800" rtl="0" algn="l">
              <a:lnSpc>
                <a:spcPct val="100000"/>
              </a:lnSpc>
              <a:spcBef>
                <a:spcPts val="360"/>
              </a:spcBef>
              <a:spcAft>
                <a:spcPts val="0"/>
              </a:spcAft>
              <a:buClr>
                <a:srgbClr val="0000FF"/>
              </a:buClr>
              <a:buSzPts val="1800"/>
              <a:buChar char="»"/>
              <a:defRPr/>
            </a:lvl9pPr>
          </a:lstStyle>
          <a:p/>
        </p:txBody>
      </p:sp>
      <p:sp>
        <p:nvSpPr>
          <p:cNvPr id="89" name="Google Shape;89;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0" name="Shape 90"/>
        <p:cNvGrpSpPr/>
        <p:nvPr/>
      </p:nvGrpSpPr>
      <p:grpSpPr>
        <a:xfrm>
          <a:off x="0" y="0"/>
          <a:ext cx="0" cy="0"/>
          <a:chOff x="0" y="0"/>
          <a:chExt cx="0" cy="0"/>
        </a:xfrm>
      </p:grpSpPr>
      <p:sp>
        <p:nvSpPr>
          <p:cNvPr id="91" name="Google Shape;91;p22"/>
          <p:cNvSpPr txBox="1"/>
          <p:nvPr>
            <p:ph type="title"/>
          </p:nvPr>
        </p:nvSpPr>
        <p:spPr>
          <a:xfrm rot="5400000">
            <a:off x="5463749" y="1371628"/>
            <a:ext cx="4388700" cy="20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22"/>
          <p:cNvSpPr txBox="1"/>
          <p:nvPr>
            <p:ph idx="1" type="body"/>
          </p:nvPr>
        </p:nvSpPr>
        <p:spPr>
          <a:xfrm rot="5400000">
            <a:off x="1272750" y="-609571"/>
            <a:ext cx="4388700" cy="60198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rgbClr val="0000FF"/>
              </a:buClr>
              <a:buSzPts val="1800"/>
              <a:buChar char="•"/>
              <a:defRPr/>
            </a:lvl1pPr>
            <a:lvl2pPr indent="-342900" lvl="1" marL="914400" rtl="0" algn="l">
              <a:lnSpc>
                <a:spcPct val="100000"/>
              </a:lnSpc>
              <a:spcBef>
                <a:spcPts val="360"/>
              </a:spcBef>
              <a:spcAft>
                <a:spcPts val="0"/>
              </a:spcAft>
              <a:buClr>
                <a:srgbClr val="0000FF"/>
              </a:buClr>
              <a:buSzPts val="1800"/>
              <a:buChar char="–"/>
              <a:defRPr/>
            </a:lvl2pPr>
            <a:lvl3pPr indent="-342900" lvl="2" marL="1371600" rtl="0" algn="l">
              <a:lnSpc>
                <a:spcPct val="100000"/>
              </a:lnSpc>
              <a:spcBef>
                <a:spcPts val="360"/>
              </a:spcBef>
              <a:spcAft>
                <a:spcPts val="0"/>
              </a:spcAft>
              <a:buClr>
                <a:srgbClr val="0000FF"/>
              </a:buClr>
              <a:buSzPts val="1800"/>
              <a:buChar char="•"/>
              <a:defRPr/>
            </a:lvl3pPr>
            <a:lvl4pPr indent="-342900" lvl="3" marL="1828800" rtl="0" algn="l">
              <a:lnSpc>
                <a:spcPct val="100000"/>
              </a:lnSpc>
              <a:spcBef>
                <a:spcPts val="360"/>
              </a:spcBef>
              <a:spcAft>
                <a:spcPts val="0"/>
              </a:spcAft>
              <a:buClr>
                <a:srgbClr val="0000FF"/>
              </a:buClr>
              <a:buSzPts val="1800"/>
              <a:buChar char="–"/>
              <a:defRPr/>
            </a:lvl4pPr>
            <a:lvl5pPr indent="-342900" lvl="4" marL="2286000" rtl="0" algn="l">
              <a:lnSpc>
                <a:spcPct val="100000"/>
              </a:lnSpc>
              <a:spcBef>
                <a:spcPts val="360"/>
              </a:spcBef>
              <a:spcAft>
                <a:spcPts val="0"/>
              </a:spcAft>
              <a:buClr>
                <a:srgbClr val="0000FF"/>
              </a:buClr>
              <a:buSzPts val="1800"/>
              <a:buChar char="»"/>
              <a:defRPr/>
            </a:lvl5pPr>
            <a:lvl6pPr indent="-342900" lvl="5" marL="2743200" rtl="0" algn="l">
              <a:lnSpc>
                <a:spcPct val="100000"/>
              </a:lnSpc>
              <a:spcBef>
                <a:spcPts val="360"/>
              </a:spcBef>
              <a:spcAft>
                <a:spcPts val="0"/>
              </a:spcAft>
              <a:buClr>
                <a:srgbClr val="0000FF"/>
              </a:buClr>
              <a:buSzPts val="1800"/>
              <a:buChar char="»"/>
              <a:defRPr/>
            </a:lvl6pPr>
            <a:lvl7pPr indent="-342900" lvl="6" marL="3200400" rtl="0" algn="l">
              <a:lnSpc>
                <a:spcPct val="100000"/>
              </a:lnSpc>
              <a:spcBef>
                <a:spcPts val="360"/>
              </a:spcBef>
              <a:spcAft>
                <a:spcPts val="0"/>
              </a:spcAft>
              <a:buClr>
                <a:srgbClr val="0000FF"/>
              </a:buClr>
              <a:buSzPts val="1800"/>
              <a:buChar char="»"/>
              <a:defRPr/>
            </a:lvl7pPr>
            <a:lvl8pPr indent="-342900" lvl="7" marL="3657600" rtl="0" algn="l">
              <a:lnSpc>
                <a:spcPct val="100000"/>
              </a:lnSpc>
              <a:spcBef>
                <a:spcPts val="360"/>
              </a:spcBef>
              <a:spcAft>
                <a:spcPts val="0"/>
              </a:spcAft>
              <a:buClr>
                <a:srgbClr val="0000FF"/>
              </a:buClr>
              <a:buSzPts val="1800"/>
              <a:buChar char="»"/>
              <a:defRPr/>
            </a:lvl8pPr>
            <a:lvl9pPr indent="-342900" lvl="8" marL="4114800" rtl="0" algn="l">
              <a:lnSpc>
                <a:spcPct val="100000"/>
              </a:lnSpc>
              <a:spcBef>
                <a:spcPts val="360"/>
              </a:spcBef>
              <a:spcAft>
                <a:spcPts val="0"/>
              </a:spcAft>
              <a:buClr>
                <a:srgbClr val="0000FF"/>
              </a:buClr>
              <a:buSzPts val="1800"/>
              <a:buChar char="»"/>
              <a:defRPr/>
            </a:lvl9pPr>
          </a:lstStyle>
          <a:p/>
        </p:txBody>
      </p:sp>
      <p:sp>
        <p:nvSpPr>
          <p:cNvPr id="93" name="Google Shape;93;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showMasterSp="0" type="txAndObj">
  <p:cSld name="TEXT_AND_OBJECT">
    <p:spTree>
      <p:nvGrpSpPr>
        <p:cNvPr id="94" name="Shape 94"/>
        <p:cNvGrpSpPr/>
        <p:nvPr/>
      </p:nvGrpSpPr>
      <p:grpSpPr>
        <a:xfrm>
          <a:off x="0" y="0"/>
          <a:ext cx="0" cy="0"/>
          <a:chOff x="0" y="0"/>
          <a:chExt cx="0" cy="0"/>
        </a:xfrm>
      </p:grpSpPr>
      <p:sp>
        <p:nvSpPr>
          <p:cNvPr id="95" name="Google Shape;95;p2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 name="Google Shape;96;p23"/>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rgbClr val="0000FF"/>
              </a:buClr>
              <a:buSzPts val="1800"/>
              <a:buChar char="•"/>
              <a:defRPr/>
            </a:lvl1pPr>
            <a:lvl2pPr indent="-342900" lvl="1" marL="914400" rtl="0" algn="l">
              <a:lnSpc>
                <a:spcPct val="100000"/>
              </a:lnSpc>
              <a:spcBef>
                <a:spcPts val="360"/>
              </a:spcBef>
              <a:spcAft>
                <a:spcPts val="0"/>
              </a:spcAft>
              <a:buClr>
                <a:srgbClr val="0000FF"/>
              </a:buClr>
              <a:buSzPts val="1800"/>
              <a:buChar char="–"/>
              <a:defRPr/>
            </a:lvl2pPr>
            <a:lvl3pPr indent="-342900" lvl="2" marL="1371600" rtl="0" algn="l">
              <a:lnSpc>
                <a:spcPct val="100000"/>
              </a:lnSpc>
              <a:spcBef>
                <a:spcPts val="360"/>
              </a:spcBef>
              <a:spcAft>
                <a:spcPts val="0"/>
              </a:spcAft>
              <a:buClr>
                <a:srgbClr val="0000FF"/>
              </a:buClr>
              <a:buSzPts val="1800"/>
              <a:buChar char="•"/>
              <a:defRPr/>
            </a:lvl3pPr>
            <a:lvl4pPr indent="-342900" lvl="3" marL="1828800" rtl="0" algn="l">
              <a:lnSpc>
                <a:spcPct val="100000"/>
              </a:lnSpc>
              <a:spcBef>
                <a:spcPts val="360"/>
              </a:spcBef>
              <a:spcAft>
                <a:spcPts val="0"/>
              </a:spcAft>
              <a:buClr>
                <a:srgbClr val="0000FF"/>
              </a:buClr>
              <a:buSzPts val="1800"/>
              <a:buChar char="–"/>
              <a:defRPr/>
            </a:lvl4pPr>
            <a:lvl5pPr indent="-342900" lvl="4" marL="2286000" rtl="0" algn="l">
              <a:lnSpc>
                <a:spcPct val="100000"/>
              </a:lnSpc>
              <a:spcBef>
                <a:spcPts val="360"/>
              </a:spcBef>
              <a:spcAft>
                <a:spcPts val="0"/>
              </a:spcAft>
              <a:buClr>
                <a:srgbClr val="0000FF"/>
              </a:buClr>
              <a:buSzPts val="1800"/>
              <a:buChar char="»"/>
              <a:defRPr/>
            </a:lvl5pPr>
            <a:lvl6pPr indent="-342900" lvl="5" marL="2743200" rtl="0" algn="l">
              <a:lnSpc>
                <a:spcPct val="100000"/>
              </a:lnSpc>
              <a:spcBef>
                <a:spcPts val="360"/>
              </a:spcBef>
              <a:spcAft>
                <a:spcPts val="0"/>
              </a:spcAft>
              <a:buClr>
                <a:srgbClr val="0000FF"/>
              </a:buClr>
              <a:buSzPts val="1800"/>
              <a:buChar char="»"/>
              <a:defRPr/>
            </a:lvl6pPr>
            <a:lvl7pPr indent="-342900" lvl="6" marL="3200400" rtl="0" algn="l">
              <a:lnSpc>
                <a:spcPct val="100000"/>
              </a:lnSpc>
              <a:spcBef>
                <a:spcPts val="360"/>
              </a:spcBef>
              <a:spcAft>
                <a:spcPts val="0"/>
              </a:spcAft>
              <a:buClr>
                <a:srgbClr val="0000FF"/>
              </a:buClr>
              <a:buSzPts val="1800"/>
              <a:buChar char="»"/>
              <a:defRPr/>
            </a:lvl7pPr>
            <a:lvl8pPr indent="-342900" lvl="7" marL="3657600" rtl="0" algn="l">
              <a:lnSpc>
                <a:spcPct val="100000"/>
              </a:lnSpc>
              <a:spcBef>
                <a:spcPts val="360"/>
              </a:spcBef>
              <a:spcAft>
                <a:spcPts val="0"/>
              </a:spcAft>
              <a:buClr>
                <a:srgbClr val="0000FF"/>
              </a:buClr>
              <a:buSzPts val="1800"/>
              <a:buChar char="»"/>
              <a:defRPr/>
            </a:lvl8pPr>
            <a:lvl9pPr indent="-342900" lvl="8" marL="4114800" rtl="0" algn="l">
              <a:lnSpc>
                <a:spcPct val="100000"/>
              </a:lnSpc>
              <a:spcBef>
                <a:spcPts val="360"/>
              </a:spcBef>
              <a:spcAft>
                <a:spcPts val="0"/>
              </a:spcAft>
              <a:buClr>
                <a:srgbClr val="0000FF"/>
              </a:buClr>
              <a:buSzPts val="1800"/>
              <a:buChar char="»"/>
              <a:defRPr/>
            </a:lvl9pPr>
          </a:lstStyle>
          <a:p/>
        </p:txBody>
      </p:sp>
      <p:sp>
        <p:nvSpPr>
          <p:cNvPr id="97" name="Google Shape;97;p23"/>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rgbClr val="0000FF"/>
              </a:buClr>
              <a:buSzPts val="1800"/>
              <a:buChar char="•"/>
              <a:defRPr/>
            </a:lvl1pPr>
            <a:lvl2pPr indent="-342900" lvl="1" marL="914400" rtl="0" algn="l">
              <a:lnSpc>
                <a:spcPct val="100000"/>
              </a:lnSpc>
              <a:spcBef>
                <a:spcPts val="360"/>
              </a:spcBef>
              <a:spcAft>
                <a:spcPts val="0"/>
              </a:spcAft>
              <a:buClr>
                <a:srgbClr val="0000FF"/>
              </a:buClr>
              <a:buSzPts val="1800"/>
              <a:buChar char="–"/>
              <a:defRPr/>
            </a:lvl2pPr>
            <a:lvl3pPr indent="-342900" lvl="2" marL="1371600" rtl="0" algn="l">
              <a:lnSpc>
                <a:spcPct val="100000"/>
              </a:lnSpc>
              <a:spcBef>
                <a:spcPts val="360"/>
              </a:spcBef>
              <a:spcAft>
                <a:spcPts val="0"/>
              </a:spcAft>
              <a:buClr>
                <a:srgbClr val="0000FF"/>
              </a:buClr>
              <a:buSzPts val="1800"/>
              <a:buChar char="•"/>
              <a:defRPr/>
            </a:lvl3pPr>
            <a:lvl4pPr indent="-342900" lvl="3" marL="1828800" rtl="0" algn="l">
              <a:lnSpc>
                <a:spcPct val="100000"/>
              </a:lnSpc>
              <a:spcBef>
                <a:spcPts val="360"/>
              </a:spcBef>
              <a:spcAft>
                <a:spcPts val="0"/>
              </a:spcAft>
              <a:buClr>
                <a:srgbClr val="0000FF"/>
              </a:buClr>
              <a:buSzPts val="1800"/>
              <a:buChar char="–"/>
              <a:defRPr/>
            </a:lvl4pPr>
            <a:lvl5pPr indent="-342900" lvl="4" marL="2286000" rtl="0" algn="l">
              <a:lnSpc>
                <a:spcPct val="100000"/>
              </a:lnSpc>
              <a:spcBef>
                <a:spcPts val="360"/>
              </a:spcBef>
              <a:spcAft>
                <a:spcPts val="0"/>
              </a:spcAft>
              <a:buClr>
                <a:srgbClr val="0000FF"/>
              </a:buClr>
              <a:buSzPts val="1800"/>
              <a:buChar char="»"/>
              <a:defRPr/>
            </a:lvl5pPr>
            <a:lvl6pPr indent="-342900" lvl="5" marL="2743200" rtl="0" algn="l">
              <a:lnSpc>
                <a:spcPct val="100000"/>
              </a:lnSpc>
              <a:spcBef>
                <a:spcPts val="360"/>
              </a:spcBef>
              <a:spcAft>
                <a:spcPts val="0"/>
              </a:spcAft>
              <a:buClr>
                <a:srgbClr val="0000FF"/>
              </a:buClr>
              <a:buSzPts val="1800"/>
              <a:buChar char="»"/>
              <a:defRPr/>
            </a:lvl6pPr>
            <a:lvl7pPr indent="-342900" lvl="6" marL="3200400" rtl="0" algn="l">
              <a:lnSpc>
                <a:spcPct val="100000"/>
              </a:lnSpc>
              <a:spcBef>
                <a:spcPts val="360"/>
              </a:spcBef>
              <a:spcAft>
                <a:spcPts val="0"/>
              </a:spcAft>
              <a:buClr>
                <a:srgbClr val="0000FF"/>
              </a:buClr>
              <a:buSzPts val="1800"/>
              <a:buChar char="»"/>
              <a:defRPr/>
            </a:lvl7pPr>
            <a:lvl8pPr indent="-342900" lvl="7" marL="3657600" rtl="0" algn="l">
              <a:lnSpc>
                <a:spcPct val="100000"/>
              </a:lnSpc>
              <a:spcBef>
                <a:spcPts val="360"/>
              </a:spcBef>
              <a:spcAft>
                <a:spcPts val="0"/>
              </a:spcAft>
              <a:buClr>
                <a:srgbClr val="0000FF"/>
              </a:buClr>
              <a:buSzPts val="1800"/>
              <a:buChar char="»"/>
              <a:defRPr/>
            </a:lvl8pPr>
            <a:lvl9pPr indent="-342900" lvl="8" marL="4114800" rtl="0" algn="l">
              <a:lnSpc>
                <a:spcPct val="100000"/>
              </a:lnSpc>
              <a:spcBef>
                <a:spcPts val="360"/>
              </a:spcBef>
              <a:spcAft>
                <a:spcPts val="0"/>
              </a:spcAft>
              <a:buClr>
                <a:srgbClr val="0000FF"/>
              </a:buClr>
              <a:buSzPts val="1800"/>
              <a:buChar char="»"/>
              <a:defRPr/>
            </a:lvl9pPr>
          </a:lstStyle>
          <a:p/>
        </p:txBody>
      </p:sp>
      <p:sp>
        <p:nvSpPr>
          <p:cNvPr id="98" name="Google Shape;98;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 name="Shape 99"/>
        <p:cNvGrpSpPr/>
        <p:nvPr/>
      </p:nvGrpSpPr>
      <p:grpSpPr>
        <a:xfrm>
          <a:off x="0" y="0"/>
          <a:ext cx="0" cy="0"/>
          <a:chOff x="0" y="0"/>
          <a:chExt cx="0" cy="0"/>
        </a:xfrm>
      </p:grpSpPr>
      <p:sp>
        <p:nvSpPr>
          <p:cNvPr id="100" name="Google Shape;100;p24"/>
          <p:cNvSpPr txBox="1"/>
          <p:nvPr>
            <p:ph type="title"/>
          </p:nvPr>
        </p:nvSpPr>
        <p:spPr>
          <a:xfrm>
            <a:off x="311700" y="445025"/>
            <a:ext cx="8520600" cy="623400"/>
          </a:xfrm>
          <a:prstGeom prst="rect">
            <a:avLst/>
          </a:prstGeom>
        </p:spPr>
        <p:txBody>
          <a:bodyPr anchorCtr="0" anchor="ctr" bIns="45700" lIns="91425" spcFirstLastPara="1" rIns="91425" wrap="square" tIns="4570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 name="Google Shape;101;p24"/>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lvl1pPr indent="-381000" lvl="0" marL="457200" rtl="0">
              <a:spcBef>
                <a:spcPts val="480"/>
              </a:spcBef>
              <a:spcAft>
                <a:spcPts val="0"/>
              </a:spcAft>
              <a:buClr>
                <a:srgbClr val="000000"/>
              </a:buClr>
              <a:buSzPts val="2400"/>
              <a:buChar char="•"/>
              <a:defRPr>
                <a:solidFill>
                  <a:srgbClr val="000000"/>
                </a:solidFill>
              </a:defRPr>
            </a:lvl1pPr>
            <a:lvl2pPr indent="-381000" lvl="1" marL="914400" rtl="0">
              <a:spcBef>
                <a:spcPts val="480"/>
              </a:spcBef>
              <a:spcAft>
                <a:spcPts val="0"/>
              </a:spcAft>
              <a:buClr>
                <a:srgbClr val="000000"/>
              </a:buClr>
              <a:buSzPts val="2400"/>
              <a:buChar char="–"/>
              <a:defRPr>
                <a:solidFill>
                  <a:srgbClr val="000000"/>
                </a:solidFill>
              </a:defRPr>
            </a:lvl2pPr>
            <a:lvl3pPr indent="-381000" lvl="2" marL="1371600" rtl="0">
              <a:spcBef>
                <a:spcPts val="480"/>
              </a:spcBef>
              <a:spcAft>
                <a:spcPts val="0"/>
              </a:spcAft>
              <a:buClr>
                <a:srgbClr val="000000"/>
              </a:buClr>
              <a:buSzPts val="2400"/>
              <a:buChar char="•"/>
              <a:defRPr>
                <a:solidFill>
                  <a:srgbClr val="000000"/>
                </a:solidFill>
              </a:defRPr>
            </a:lvl3pPr>
            <a:lvl4pPr indent="-381000" lvl="3" marL="1828800" rtl="0">
              <a:spcBef>
                <a:spcPts val="480"/>
              </a:spcBef>
              <a:spcAft>
                <a:spcPts val="0"/>
              </a:spcAft>
              <a:buClr>
                <a:srgbClr val="000000"/>
              </a:buClr>
              <a:buSzPts val="2400"/>
              <a:buChar char="–"/>
              <a:defRPr>
                <a:solidFill>
                  <a:srgbClr val="000000"/>
                </a:solidFill>
              </a:defRPr>
            </a:lvl4pPr>
            <a:lvl5pPr indent="-381000" lvl="4" marL="2286000" rtl="0">
              <a:spcBef>
                <a:spcPts val="480"/>
              </a:spcBef>
              <a:spcAft>
                <a:spcPts val="0"/>
              </a:spcAft>
              <a:buClr>
                <a:srgbClr val="000000"/>
              </a:buClr>
              <a:buSzPts val="2400"/>
              <a:buChar char="»"/>
              <a:defRPr>
                <a:solidFill>
                  <a:srgbClr val="000000"/>
                </a:solidFill>
              </a:defRPr>
            </a:lvl5pPr>
            <a:lvl6pPr indent="-381000" lvl="5" marL="2743200" rtl="0">
              <a:spcBef>
                <a:spcPts val="480"/>
              </a:spcBef>
              <a:spcAft>
                <a:spcPts val="0"/>
              </a:spcAft>
              <a:buClr>
                <a:srgbClr val="000000"/>
              </a:buClr>
              <a:buSzPts val="2400"/>
              <a:buChar char="»"/>
              <a:defRPr>
                <a:solidFill>
                  <a:srgbClr val="000000"/>
                </a:solidFill>
              </a:defRPr>
            </a:lvl6pPr>
            <a:lvl7pPr indent="-381000" lvl="6" marL="3200400" rtl="0">
              <a:spcBef>
                <a:spcPts val="480"/>
              </a:spcBef>
              <a:spcAft>
                <a:spcPts val="0"/>
              </a:spcAft>
              <a:buClr>
                <a:srgbClr val="000000"/>
              </a:buClr>
              <a:buSzPts val="2400"/>
              <a:buChar char="»"/>
              <a:defRPr>
                <a:solidFill>
                  <a:srgbClr val="000000"/>
                </a:solidFill>
              </a:defRPr>
            </a:lvl7pPr>
            <a:lvl8pPr indent="-381000" lvl="7" marL="3657600" rtl="0">
              <a:spcBef>
                <a:spcPts val="480"/>
              </a:spcBef>
              <a:spcAft>
                <a:spcPts val="0"/>
              </a:spcAft>
              <a:buClr>
                <a:srgbClr val="000000"/>
              </a:buClr>
              <a:buSzPts val="2400"/>
              <a:buChar char="»"/>
              <a:defRPr>
                <a:solidFill>
                  <a:srgbClr val="000000"/>
                </a:solidFill>
              </a:defRPr>
            </a:lvl8pPr>
            <a:lvl9pPr indent="-381000" lvl="8" marL="4114800" rtl="0">
              <a:spcBef>
                <a:spcPts val="480"/>
              </a:spcBef>
              <a:spcAft>
                <a:spcPts val="0"/>
              </a:spcAft>
              <a:buClr>
                <a:srgbClr val="000000"/>
              </a:buClr>
              <a:buSzPts val="2400"/>
              <a:buChar char="»"/>
              <a:defRPr>
                <a:solidFill>
                  <a:srgbClr val="000000"/>
                </a:solidFill>
              </a:defRPr>
            </a:lvl9pPr>
          </a:lstStyle>
          <a:p/>
        </p:txBody>
      </p:sp>
      <p:sp>
        <p:nvSpPr>
          <p:cNvPr id="102" name="Google Shape;102;p24"/>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09" name="Shape 109"/>
        <p:cNvGrpSpPr/>
        <p:nvPr/>
      </p:nvGrpSpPr>
      <p:grpSpPr>
        <a:xfrm>
          <a:off x="0" y="0"/>
          <a:ext cx="0" cy="0"/>
          <a:chOff x="0" y="0"/>
          <a:chExt cx="0" cy="0"/>
        </a:xfrm>
      </p:grpSpPr>
      <p:sp>
        <p:nvSpPr>
          <p:cNvPr id="110" name="Google Shape;110;p2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 name="Google Shape;111;p27"/>
          <p:cNvSpPr txBox="1"/>
          <p:nvPr>
            <p:ph idx="1" type="subTitle"/>
          </p:nvPr>
        </p:nvSpPr>
        <p:spPr>
          <a:xfrm>
            <a:off x="1371600" y="2914650"/>
            <a:ext cx="6400800" cy="13143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480"/>
              </a:spcBef>
              <a:spcAft>
                <a:spcPts val="0"/>
              </a:spcAft>
              <a:buClr>
                <a:srgbClr val="0000FF"/>
              </a:buClr>
              <a:buSzPts val="2400"/>
              <a:buFont typeface="Arial"/>
              <a:buNone/>
              <a:defRPr/>
            </a:lvl1pPr>
            <a:lvl2pPr lvl="1" rtl="0" algn="ctr">
              <a:lnSpc>
                <a:spcPct val="100000"/>
              </a:lnSpc>
              <a:spcBef>
                <a:spcPts val="480"/>
              </a:spcBef>
              <a:spcAft>
                <a:spcPts val="0"/>
              </a:spcAft>
              <a:buClr>
                <a:srgbClr val="0000FF"/>
              </a:buClr>
              <a:buSzPts val="2400"/>
              <a:buFont typeface="Arial"/>
              <a:buNone/>
              <a:defRPr/>
            </a:lvl2pPr>
            <a:lvl3pPr lvl="2" rtl="0" algn="ctr">
              <a:lnSpc>
                <a:spcPct val="100000"/>
              </a:lnSpc>
              <a:spcBef>
                <a:spcPts val="480"/>
              </a:spcBef>
              <a:spcAft>
                <a:spcPts val="0"/>
              </a:spcAft>
              <a:buClr>
                <a:srgbClr val="0000FF"/>
              </a:buClr>
              <a:buSzPts val="2400"/>
              <a:buFont typeface="Arial"/>
              <a:buNone/>
              <a:defRPr/>
            </a:lvl3pPr>
            <a:lvl4pPr lvl="3" rtl="0" algn="ctr">
              <a:lnSpc>
                <a:spcPct val="100000"/>
              </a:lnSpc>
              <a:spcBef>
                <a:spcPts val="480"/>
              </a:spcBef>
              <a:spcAft>
                <a:spcPts val="0"/>
              </a:spcAft>
              <a:buClr>
                <a:srgbClr val="0000FF"/>
              </a:buClr>
              <a:buSzPts val="2400"/>
              <a:buFont typeface="Arial"/>
              <a:buNone/>
              <a:defRPr/>
            </a:lvl4pPr>
            <a:lvl5pPr lvl="4" rtl="0" algn="ctr">
              <a:lnSpc>
                <a:spcPct val="100000"/>
              </a:lnSpc>
              <a:spcBef>
                <a:spcPts val="480"/>
              </a:spcBef>
              <a:spcAft>
                <a:spcPts val="0"/>
              </a:spcAft>
              <a:buClr>
                <a:srgbClr val="0000FF"/>
              </a:buClr>
              <a:buSzPts val="2400"/>
              <a:buFont typeface="Arial"/>
              <a:buNone/>
              <a:defRPr/>
            </a:lvl5pPr>
            <a:lvl6pPr lvl="5" rtl="0" algn="ctr">
              <a:lnSpc>
                <a:spcPct val="100000"/>
              </a:lnSpc>
              <a:spcBef>
                <a:spcPts val="480"/>
              </a:spcBef>
              <a:spcAft>
                <a:spcPts val="0"/>
              </a:spcAft>
              <a:buClr>
                <a:srgbClr val="0000FF"/>
              </a:buClr>
              <a:buSzPts val="2400"/>
              <a:buFont typeface="Arial"/>
              <a:buNone/>
              <a:defRPr/>
            </a:lvl6pPr>
            <a:lvl7pPr lvl="6" rtl="0" algn="ctr">
              <a:lnSpc>
                <a:spcPct val="100000"/>
              </a:lnSpc>
              <a:spcBef>
                <a:spcPts val="480"/>
              </a:spcBef>
              <a:spcAft>
                <a:spcPts val="0"/>
              </a:spcAft>
              <a:buClr>
                <a:srgbClr val="0000FF"/>
              </a:buClr>
              <a:buSzPts val="2400"/>
              <a:buFont typeface="Arial"/>
              <a:buNone/>
              <a:defRPr/>
            </a:lvl7pPr>
            <a:lvl8pPr lvl="7" rtl="0" algn="ctr">
              <a:lnSpc>
                <a:spcPct val="100000"/>
              </a:lnSpc>
              <a:spcBef>
                <a:spcPts val="480"/>
              </a:spcBef>
              <a:spcAft>
                <a:spcPts val="0"/>
              </a:spcAft>
              <a:buClr>
                <a:srgbClr val="0000FF"/>
              </a:buClr>
              <a:buSzPts val="2400"/>
              <a:buFont typeface="Arial"/>
              <a:buNone/>
              <a:defRPr/>
            </a:lvl8pPr>
            <a:lvl9pPr lvl="8" rtl="0" algn="ctr">
              <a:lnSpc>
                <a:spcPct val="100000"/>
              </a:lnSpc>
              <a:spcBef>
                <a:spcPts val="480"/>
              </a:spcBef>
              <a:spcAft>
                <a:spcPts val="0"/>
              </a:spcAft>
              <a:buClr>
                <a:srgbClr val="0000FF"/>
              </a:buClr>
              <a:buSzPts val="2400"/>
              <a:buFont typeface="Arial"/>
              <a:buNone/>
              <a:defRPr/>
            </a:lvl9pPr>
          </a:lstStyle>
          <a:p/>
        </p:txBody>
      </p:sp>
      <p:sp>
        <p:nvSpPr>
          <p:cNvPr id="112" name="Google Shape;112;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113" name="Shape 113"/>
        <p:cNvGrpSpPr/>
        <p:nvPr/>
      </p:nvGrpSpPr>
      <p:grpSpPr>
        <a:xfrm>
          <a:off x="0" y="0"/>
          <a:ext cx="0" cy="0"/>
          <a:chOff x="0" y="0"/>
          <a:chExt cx="0" cy="0"/>
        </a:xfrm>
      </p:grpSpPr>
      <p:sp>
        <p:nvSpPr>
          <p:cNvPr id="114" name="Google Shape;114;p2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2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81000" lvl="0" marL="457200" rtl="0" algn="l">
              <a:lnSpc>
                <a:spcPct val="100000"/>
              </a:lnSpc>
              <a:spcBef>
                <a:spcPts val="480"/>
              </a:spcBef>
              <a:spcAft>
                <a:spcPts val="0"/>
              </a:spcAft>
              <a:buSzPts val="2400"/>
              <a:buChar char="•"/>
              <a:defRPr/>
            </a:lvl1pPr>
            <a:lvl2pPr indent="-381000" lvl="1" marL="914400" rtl="0" algn="l">
              <a:lnSpc>
                <a:spcPct val="100000"/>
              </a:lnSpc>
              <a:spcBef>
                <a:spcPts val="480"/>
              </a:spcBef>
              <a:spcAft>
                <a:spcPts val="0"/>
              </a:spcAft>
              <a:buSzPts val="2400"/>
              <a:buChar char="–"/>
              <a:defRPr/>
            </a:lvl2pPr>
            <a:lvl3pPr indent="-381000" lvl="2" marL="1371600" rtl="0" algn="l">
              <a:lnSpc>
                <a:spcPct val="100000"/>
              </a:lnSpc>
              <a:spcBef>
                <a:spcPts val="480"/>
              </a:spcBef>
              <a:spcAft>
                <a:spcPts val="0"/>
              </a:spcAft>
              <a:buSzPts val="2400"/>
              <a:buChar char="•"/>
              <a:defRPr/>
            </a:lvl3pPr>
            <a:lvl4pPr indent="-381000" lvl="3" marL="1828800" rtl="0" algn="l">
              <a:lnSpc>
                <a:spcPct val="100000"/>
              </a:lnSpc>
              <a:spcBef>
                <a:spcPts val="480"/>
              </a:spcBef>
              <a:spcAft>
                <a:spcPts val="0"/>
              </a:spcAft>
              <a:buSzPts val="2400"/>
              <a:buChar char="–"/>
              <a:defRPr/>
            </a:lvl4pPr>
            <a:lvl5pPr indent="-381000" lvl="4" marL="2286000" rtl="0" algn="l">
              <a:lnSpc>
                <a:spcPct val="100000"/>
              </a:lnSpc>
              <a:spcBef>
                <a:spcPts val="480"/>
              </a:spcBef>
              <a:spcAft>
                <a:spcPts val="0"/>
              </a:spcAft>
              <a:buSzPts val="2400"/>
              <a:buChar char="»"/>
              <a:defRPr/>
            </a:lvl5pPr>
            <a:lvl6pPr indent="-381000" lvl="5" marL="2743200" rtl="0" algn="l">
              <a:lnSpc>
                <a:spcPct val="100000"/>
              </a:lnSpc>
              <a:spcBef>
                <a:spcPts val="480"/>
              </a:spcBef>
              <a:spcAft>
                <a:spcPts val="0"/>
              </a:spcAft>
              <a:buSzPts val="2400"/>
              <a:buChar char="»"/>
              <a:defRPr/>
            </a:lvl6pPr>
            <a:lvl7pPr indent="-381000" lvl="6" marL="3200400" rtl="0" algn="l">
              <a:lnSpc>
                <a:spcPct val="100000"/>
              </a:lnSpc>
              <a:spcBef>
                <a:spcPts val="480"/>
              </a:spcBef>
              <a:spcAft>
                <a:spcPts val="0"/>
              </a:spcAft>
              <a:buSzPts val="2400"/>
              <a:buChar char="»"/>
              <a:defRPr/>
            </a:lvl7pPr>
            <a:lvl8pPr indent="-381000" lvl="7" marL="3657600" rtl="0" algn="l">
              <a:lnSpc>
                <a:spcPct val="100000"/>
              </a:lnSpc>
              <a:spcBef>
                <a:spcPts val="480"/>
              </a:spcBef>
              <a:spcAft>
                <a:spcPts val="0"/>
              </a:spcAft>
              <a:buSzPts val="2400"/>
              <a:buChar char="»"/>
              <a:defRPr/>
            </a:lvl8pPr>
            <a:lvl9pPr indent="-381000" lvl="8" marL="4114800" rtl="0" algn="l">
              <a:lnSpc>
                <a:spcPct val="100000"/>
              </a:lnSpc>
              <a:spcBef>
                <a:spcPts val="480"/>
              </a:spcBef>
              <a:spcAft>
                <a:spcPts val="0"/>
              </a:spcAft>
              <a:buSzPts val="2400"/>
              <a:buChar char="»"/>
              <a:defRPr/>
            </a:lvl9pPr>
          </a:lstStyle>
          <a:p/>
        </p:txBody>
      </p:sp>
      <p:sp>
        <p:nvSpPr>
          <p:cNvPr id="116" name="Google Shape;116;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showMasterSp="0" type="tbl">
  <p:cSld name="TABLE">
    <p:spTree>
      <p:nvGrpSpPr>
        <p:cNvPr id="117" name="Shape 117"/>
        <p:cNvGrpSpPr/>
        <p:nvPr/>
      </p:nvGrpSpPr>
      <p:grpSpPr>
        <a:xfrm>
          <a:off x="0" y="0"/>
          <a:ext cx="0" cy="0"/>
          <a:chOff x="0" y="0"/>
          <a:chExt cx="0" cy="0"/>
        </a:xfrm>
      </p:grpSpPr>
      <p:sp>
        <p:nvSpPr>
          <p:cNvPr id="118" name="Google Shape;118;p2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20" name="Shape 120"/>
        <p:cNvGrpSpPr/>
        <p:nvPr/>
      </p:nvGrpSpPr>
      <p:grpSpPr>
        <a:xfrm>
          <a:off x="0" y="0"/>
          <a:ext cx="0" cy="0"/>
          <a:chOff x="0" y="0"/>
          <a:chExt cx="0" cy="0"/>
        </a:xfrm>
      </p:grpSpPr>
      <p:sp>
        <p:nvSpPr>
          <p:cNvPr id="121" name="Google Shape;121;p30"/>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b="1" sz="4000" cap="none"/>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30"/>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00"/>
              </a:spcBef>
              <a:spcAft>
                <a:spcPts val="0"/>
              </a:spcAft>
              <a:buClr>
                <a:srgbClr val="0000FF"/>
              </a:buClr>
              <a:buSzPts val="2000"/>
              <a:buFont typeface="Arial"/>
              <a:buNone/>
              <a:defRPr sz="2000"/>
            </a:lvl1pPr>
            <a:lvl2pPr indent="-228600" lvl="1" marL="914400" rtl="0" algn="l">
              <a:lnSpc>
                <a:spcPct val="100000"/>
              </a:lnSpc>
              <a:spcBef>
                <a:spcPts val="360"/>
              </a:spcBef>
              <a:spcAft>
                <a:spcPts val="0"/>
              </a:spcAft>
              <a:buClr>
                <a:srgbClr val="0000FF"/>
              </a:buClr>
              <a:buSzPts val="1800"/>
              <a:buFont typeface="Arial"/>
              <a:buNone/>
              <a:defRPr sz="1800"/>
            </a:lvl2pPr>
            <a:lvl3pPr indent="-228600" lvl="2" marL="1371600" rtl="0" algn="l">
              <a:lnSpc>
                <a:spcPct val="100000"/>
              </a:lnSpc>
              <a:spcBef>
                <a:spcPts val="320"/>
              </a:spcBef>
              <a:spcAft>
                <a:spcPts val="0"/>
              </a:spcAft>
              <a:buClr>
                <a:srgbClr val="0000FF"/>
              </a:buClr>
              <a:buSzPts val="1600"/>
              <a:buFont typeface="Arial"/>
              <a:buNone/>
              <a:defRPr sz="1600"/>
            </a:lvl3pPr>
            <a:lvl4pPr indent="-228600" lvl="3" marL="1828800" rtl="0" algn="l">
              <a:lnSpc>
                <a:spcPct val="100000"/>
              </a:lnSpc>
              <a:spcBef>
                <a:spcPts val="280"/>
              </a:spcBef>
              <a:spcAft>
                <a:spcPts val="0"/>
              </a:spcAft>
              <a:buClr>
                <a:srgbClr val="0000FF"/>
              </a:buClr>
              <a:buSzPts val="1400"/>
              <a:buFont typeface="Arial"/>
              <a:buNone/>
              <a:defRPr sz="1400"/>
            </a:lvl4pPr>
            <a:lvl5pPr indent="-228600" lvl="4" marL="2286000" rtl="0" algn="l">
              <a:lnSpc>
                <a:spcPct val="100000"/>
              </a:lnSpc>
              <a:spcBef>
                <a:spcPts val="280"/>
              </a:spcBef>
              <a:spcAft>
                <a:spcPts val="0"/>
              </a:spcAft>
              <a:buClr>
                <a:srgbClr val="0000FF"/>
              </a:buClr>
              <a:buSzPts val="1400"/>
              <a:buFont typeface="Arial"/>
              <a:buNone/>
              <a:defRPr sz="1400"/>
            </a:lvl5pPr>
            <a:lvl6pPr indent="-228600" lvl="5" marL="2743200" rtl="0" algn="l">
              <a:lnSpc>
                <a:spcPct val="100000"/>
              </a:lnSpc>
              <a:spcBef>
                <a:spcPts val="280"/>
              </a:spcBef>
              <a:spcAft>
                <a:spcPts val="0"/>
              </a:spcAft>
              <a:buClr>
                <a:srgbClr val="0000FF"/>
              </a:buClr>
              <a:buSzPts val="1400"/>
              <a:buFont typeface="Arial"/>
              <a:buNone/>
              <a:defRPr sz="1400"/>
            </a:lvl6pPr>
            <a:lvl7pPr indent="-228600" lvl="6" marL="3200400" rtl="0" algn="l">
              <a:lnSpc>
                <a:spcPct val="100000"/>
              </a:lnSpc>
              <a:spcBef>
                <a:spcPts val="280"/>
              </a:spcBef>
              <a:spcAft>
                <a:spcPts val="0"/>
              </a:spcAft>
              <a:buClr>
                <a:srgbClr val="0000FF"/>
              </a:buClr>
              <a:buSzPts val="1400"/>
              <a:buFont typeface="Arial"/>
              <a:buNone/>
              <a:defRPr sz="1400"/>
            </a:lvl7pPr>
            <a:lvl8pPr indent="-228600" lvl="7" marL="3657600" rtl="0" algn="l">
              <a:lnSpc>
                <a:spcPct val="100000"/>
              </a:lnSpc>
              <a:spcBef>
                <a:spcPts val="280"/>
              </a:spcBef>
              <a:spcAft>
                <a:spcPts val="0"/>
              </a:spcAft>
              <a:buClr>
                <a:srgbClr val="0000FF"/>
              </a:buClr>
              <a:buSzPts val="1400"/>
              <a:buFont typeface="Arial"/>
              <a:buNone/>
              <a:defRPr sz="1400"/>
            </a:lvl8pPr>
            <a:lvl9pPr indent="-228600" lvl="8" marL="4114800" rtl="0" algn="l">
              <a:lnSpc>
                <a:spcPct val="100000"/>
              </a:lnSpc>
              <a:spcBef>
                <a:spcPts val="280"/>
              </a:spcBef>
              <a:spcAft>
                <a:spcPts val="0"/>
              </a:spcAft>
              <a:buClr>
                <a:srgbClr val="0000FF"/>
              </a:buClr>
              <a:buSzPts val="1400"/>
              <a:buFont typeface="Arial"/>
              <a:buNone/>
              <a:defRPr sz="1400"/>
            </a:lvl9pPr>
          </a:lstStyle>
          <a:p/>
        </p:txBody>
      </p:sp>
      <p:sp>
        <p:nvSpPr>
          <p:cNvPr id="123" name="Google Shape;123;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124" name="Shape 124"/>
        <p:cNvGrpSpPr/>
        <p:nvPr/>
      </p:nvGrpSpPr>
      <p:grpSpPr>
        <a:xfrm>
          <a:off x="0" y="0"/>
          <a:ext cx="0" cy="0"/>
          <a:chOff x="0" y="0"/>
          <a:chExt cx="0" cy="0"/>
        </a:xfrm>
      </p:grpSpPr>
      <p:sp>
        <p:nvSpPr>
          <p:cNvPr id="125" name="Google Shape;125;p3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 name="Google Shape;126;p31"/>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80"/>
              </a:spcBef>
              <a:spcAft>
                <a:spcPts val="0"/>
              </a:spcAft>
              <a:buClr>
                <a:srgbClr val="0000FF"/>
              </a:buClr>
              <a:buSzPts val="2400"/>
              <a:buFont typeface="Arial"/>
              <a:buNone/>
              <a:defRPr b="1" sz="2400"/>
            </a:lvl1pPr>
            <a:lvl2pPr indent="-228600" lvl="1" marL="914400" rtl="0" algn="l">
              <a:lnSpc>
                <a:spcPct val="100000"/>
              </a:lnSpc>
              <a:spcBef>
                <a:spcPts val="400"/>
              </a:spcBef>
              <a:spcAft>
                <a:spcPts val="0"/>
              </a:spcAft>
              <a:buClr>
                <a:srgbClr val="0000FF"/>
              </a:buClr>
              <a:buSzPts val="2000"/>
              <a:buFont typeface="Arial"/>
              <a:buNone/>
              <a:defRPr b="1" sz="2000"/>
            </a:lvl2pPr>
            <a:lvl3pPr indent="-228600" lvl="2" marL="1371600" rtl="0" algn="l">
              <a:lnSpc>
                <a:spcPct val="100000"/>
              </a:lnSpc>
              <a:spcBef>
                <a:spcPts val="360"/>
              </a:spcBef>
              <a:spcAft>
                <a:spcPts val="0"/>
              </a:spcAft>
              <a:buClr>
                <a:srgbClr val="0000FF"/>
              </a:buClr>
              <a:buSzPts val="1800"/>
              <a:buFont typeface="Arial"/>
              <a:buNone/>
              <a:defRPr b="1" sz="1800"/>
            </a:lvl3pPr>
            <a:lvl4pPr indent="-228600" lvl="3" marL="1828800" rtl="0" algn="l">
              <a:lnSpc>
                <a:spcPct val="100000"/>
              </a:lnSpc>
              <a:spcBef>
                <a:spcPts val="320"/>
              </a:spcBef>
              <a:spcAft>
                <a:spcPts val="0"/>
              </a:spcAft>
              <a:buClr>
                <a:srgbClr val="0000FF"/>
              </a:buClr>
              <a:buSzPts val="1600"/>
              <a:buFont typeface="Arial"/>
              <a:buNone/>
              <a:defRPr b="1" sz="1600"/>
            </a:lvl4pPr>
            <a:lvl5pPr indent="-228600" lvl="4" marL="2286000" rtl="0" algn="l">
              <a:lnSpc>
                <a:spcPct val="100000"/>
              </a:lnSpc>
              <a:spcBef>
                <a:spcPts val="320"/>
              </a:spcBef>
              <a:spcAft>
                <a:spcPts val="0"/>
              </a:spcAft>
              <a:buClr>
                <a:srgbClr val="0000FF"/>
              </a:buClr>
              <a:buSzPts val="1600"/>
              <a:buFont typeface="Arial"/>
              <a:buNone/>
              <a:defRPr b="1" sz="1600"/>
            </a:lvl5pPr>
            <a:lvl6pPr indent="-228600" lvl="5" marL="2743200" rtl="0" algn="l">
              <a:lnSpc>
                <a:spcPct val="100000"/>
              </a:lnSpc>
              <a:spcBef>
                <a:spcPts val="320"/>
              </a:spcBef>
              <a:spcAft>
                <a:spcPts val="0"/>
              </a:spcAft>
              <a:buClr>
                <a:srgbClr val="0000FF"/>
              </a:buClr>
              <a:buSzPts val="1600"/>
              <a:buFont typeface="Arial"/>
              <a:buNone/>
              <a:defRPr b="1" sz="1600"/>
            </a:lvl6pPr>
            <a:lvl7pPr indent="-228600" lvl="6" marL="3200400" rtl="0" algn="l">
              <a:lnSpc>
                <a:spcPct val="100000"/>
              </a:lnSpc>
              <a:spcBef>
                <a:spcPts val="320"/>
              </a:spcBef>
              <a:spcAft>
                <a:spcPts val="0"/>
              </a:spcAft>
              <a:buClr>
                <a:srgbClr val="0000FF"/>
              </a:buClr>
              <a:buSzPts val="1600"/>
              <a:buFont typeface="Arial"/>
              <a:buNone/>
              <a:defRPr b="1" sz="1600"/>
            </a:lvl7pPr>
            <a:lvl8pPr indent="-228600" lvl="7" marL="3657600" rtl="0" algn="l">
              <a:lnSpc>
                <a:spcPct val="100000"/>
              </a:lnSpc>
              <a:spcBef>
                <a:spcPts val="320"/>
              </a:spcBef>
              <a:spcAft>
                <a:spcPts val="0"/>
              </a:spcAft>
              <a:buClr>
                <a:srgbClr val="0000FF"/>
              </a:buClr>
              <a:buSzPts val="1600"/>
              <a:buFont typeface="Arial"/>
              <a:buNone/>
              <a:defRPr b="1" sz="1600"/>
            </a:lvl8pPr>
            <a:lvl9pPr indent="-228600" lvl="8" marL="4114800" rtl="0" algn="l">
              <a:lnSpc>
                <a:spcPct val="100000"/>
              </a:lnSpc>
              <a:spcBef>
                <a:spcPts val="320"/>
              </a:spcBef>
              <a:spcAft>
                <a:spcPts val="0"/>
              </a:spcAft>
              <a:buClr>
                <a:srgbClr val="0000FF"/>
              </a:buClr>
              <a:buSzPts val="1600"/>
              <a:buFont typeface="Arial"/>
              <a:buNone/>
              <a:defRPr b="1" sz="1600"/>
            </a:lvl9pPr>
          </a:lstStyle>
          <a:p/>
        </p:txBody>
      </p:sp>
      <p:sp>
        <p:nvSpPr>
          <p:cNvPr id="127" name="Google Shape;127;p31"/>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rtl="0" algn="l">
              <a:lnSpc>
                <a:spcPct val="100000"/>
              </a:lnSpc>
              <a:spcBef>
                <a:spcPts val="480"/>
              </a:spcBef>
              <a:spcAft>
                <a:spcPts val="0"/>
              </a:spcAft>
              <a:buClr>
                <a:srgbClr val="0000FF"/>
              </a:buClr>
              <a:buSzPts val="2400"/>
              <a:buFont typeface="Arial"/>
              <a:buChar char="•"/>
              <a:defRPr sz="2400"/>
            </a:lvl1pPr>
            <a:lvl2pPr indent="-355600" lvl="1" marL="914400" rtl="0" algn="l">
              <a:lnSpc>
                <a:spcPct val="100000"/>
              </a:lnSpc>
              <a:spcBef>
                <a:spcPts val="400"/>
              </a:spcBef>
              <a:spcAft>
                <a:spcPts val="0"/>
              </a:spcAft>
              <a:buClr>
                <a:srgbClr val="0000FF"/>
              </a:buClr>
              <a:buSzPts val="2000"/>
              <a:buFont typeface="Arial"/>
              <a:buChar char="–"/>
              <a:defRPr sz="2000"/>
            </a:lvl2pPr>
            <a:lvl3pPr indent="-342900" lvl="2" marL="1371600" rtl="0" algn="l">
              <a:lnSpc>
                <a:spcPct val="100000"/>
              </a:lnSpc>
              <a:spcBef>
                <a:spcPts val="360"/>
              </a:spcBef>
              <a:spcAft>
                <a:spcPts val="0"/>
              </a:spcAft>
              <a:buClr>
                <a:srgbClr val="0000FF"/>
              </a:buClr>
              <a:buSzPts val="1800"/>
              <a:buFont typeface="Arial"/>
              <a:buChar char="•"/>
              <a:defRPr sz="1800"/>
            </a:lvl3pPr>
            <a:lvl4pPr indent="-330200" lvl="3" marL="1828800" rtl="0" algn="l">
              <a:lnSpc>
                <a:spcPct val="100000"/>
              </a:lnSpc>
              <a:spcBef>
                <a:spcPts val="320"/>
              </a:spcBef>
              <a:spcAft>
                <a:spcPts val="0"/>
              </a:spcAft>
              <a:buClr>
                <a:srgbClr val="0000FF"/>
              </a:buClr>
              <a:buSzPts val="1600"/>
              <a:buFont typeface="Arial"/>
              <a:buChar char="–"/>
              <a:defRPr sz="1600"/>
            </a:lvl4pPr>
            <a:lvl5pPr indent="-330200" lvl="4" marL="2286000" rtl="0" algn="l">
              <a:lnSpc>
                <a:spcPct val="100000"/>
              </a:lnSpc>
              <a:spcBef>
                <a:spcPts val="320"/>
              </a:spcBef>
              <a:spcAft>
                <a:spcPts val="0"/>
              </a:spcAft>
              <a:buClr>
                <a:srgbClr val="0000FF"/>
              </a:buClr>
              <a:buSzPts val="1600"/>
              <a:buFont typeface="Arial"/>
              <a:buChar char="»"/>
              <a:defRPr sz="1600"/>
            </a:lvl5pPr>
            <a:lvl6pPr indent="-330200" lvl="5" marL="2743200" rtl="0" algn="l">
              <a:lnSpc>
                <a:spcPct val="100000"/>
              </a:lnSpc>
              <a:spcBef>
                <a:spcPts val="320"/>
              </a:spcBef>
              <a:spcAft>
                <a:spcPts val="0"/>
              </a:spcAft>
              <a:buClr>
                <a:srgbClr val="0000FF"/>
              </a:buClr>
              <a:buSzPts val="1600"/>
              <a:buFont typeface="Arial"/>
              <a:buChar char="»"/>
              <a:defRPr sz="1600"/>
            </a:lvl6pPr>
            <a:lvl7pPr indent="-330200" lvl="6" marL="3200400" rtl="0" algn="l">
              <a:lnSpc>
                <a:spcPct val="100000"/>
              </a:lnSpc>
              <a:spcBef>
                <a:spcPts val="320"/>
              </a:spcBef>
              <a:spcAft>
                <a:spcPts val="0"/>
              </a:spcAft>
              <a:buClr>
                <a:srgbClr val="0000FF"/>
              </a:buClr>
              <a:buSzPts val="1600"/>
              <a:buFont typeface="Arial"/>
              <a:buChar char="»"/>
              <a:defRPr sz="1600"/>
            </a:lvl7pPr>
            <a:lvl8pPr indent="-330200" lvl="7" marL="3657600" rtl="0" algn="l">
              <a:lnSpc>
                <a:spcPct val="100000"/>
              </a:lnSpc>
              <a:spcBef>
                <a:spcPts val="320"/>
              </a:spcBef>
              <a:spcAft>
                <a:spcPts val="0"/>
              </a:spcAft>
              <a:buClr>
                <a:srgbClr val="0000FF"/>
              </a:buClr>
              <a:buSzPts val="1600"/>
              <a:buFont typeface="Arial"/>
              <a:buChar char="»"/>
              <a:defRPr sz="1600"/>
            </a:lvl8pPr>
            <a:lvl9pPr indent="-330200" lvl="8" marL="4114800" rtl="0" algn="l">
              <a:lnSpc>
                <a:spcPct val="100000"/>
              </a:lnSpc>
              <a:spcBef>
                <a:spcPts val="320"/>
              </a:spcBef>
              <a:spcAft>
                <a:spcPts val="0"/>
              </a:spcAft>
              <a:buClr>
                <a:srgbClr val="0000FF"/>
              </a:buClr>
              <a:buSzPts val="1600"/>
              <a:buFont typeface="Arial"/>
              <a:buChar char="»"/>
              <a:defRPr sz="1600"/>
            </a:lvl9pPr>
          </a:lstStyle>
          <a:p/>
        </p:txBody>
      </p:sp>
      <p:sp>
        <p:nvSpPr>
          <p:cNvPr id="128" name="Google Shape;128;p31"/>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80"/>
              </a:spcBef>
              <a:spcAft>
                <a:spcPts val="0"/>
              </a:spcAft>
              <a:buClr>
                <a:srgbClr val="0000FF"/>
              </a:buClr>
              <a:buSzPts val="2400"/>
              <a:buFont typeface="Arial"/>
              <a:buNone/>
              <a:defRPr b="1" sz="2400"/>
            </a:lvl1pPr>
            <a:lvl2pPr indent="-228600" lvl="1" marL="914400" rtl="0" algn="l">
              <a:lnSpc>
                <a:spcPct val="100000"/>
              </a:lnSpc>
              <a:spcBef>
                <a:spcPts val="400"/>
              </a:spcBef>
              <a:spcAft>
                <a:spcPts val="0"/>
              </a:spcAft>
              <a:buClr>
                <a:srgbClr val="0000FF"/>
              </a:buClr>
              <a:buSzPts val="2000"/>
              <a:buFont typeface="Arial"/>
              <a:buNone/>
              <a:defRPr b="1" sz="2000"/>
            </a:lvl2pPr>
            <a:lvl3pPr indent="-228600" lvl="2" marL="1371600" rtl="0" algn="l">
              <a:lnSpc>
                <a:spcPct val="100000"/>
              </a:lnSpc>
              <a:spcBef>
                <a:spcPts val="360"/>
              </a:spcBef>
              <a:spcAft>
                <a:spcPts val="0"/>
              </a:spcAft>
              <a:buClr>
                <a:srgbClr val="0000FF"/>
              </a:buClr>
              <a:buSzPts val="1800"/>
              <a:buFont typeface="Arial"/>
              <a:buNone/>
              <a:defRPr b="1" sz="1800"/>
            </a:lvl3pPr>
            <a:lvl4pPr indent="-228600" lvl="3" marL="1828800" rtl="0" algn="l">
              <a:lnSpc>
                <a:spcPct val="100000"/>
              </a:lnSpc>
              <a:spcBef>
                <a:spcPts val="320"/>
              </a:spcBef>
              <a:spcAft>
                <a:spcPts val="0"/>
              </a:spcAft>
              <a:buClr>
                <a:srgbClr val="0000FF"/>
              </a:buClr>
              <a:buSzPts val="1600"/>
              <a:buFont typeface="Arial"/>
              <a:buNone/>
              <a:defRPr b="1" sz="1600"/>
            </a:lvl4pPr>
            <a:lvl5pPr indent="-228600" lvl="4" marL="2286000" rtl="0" algn="l">
              <a:lnSpc>
                <a:spcPct val="100000"/>
              </a:lnSpc>
              <a:spcBef>
                <a:spcPts val="320"/>
              </a:spcBef>
              <a:spcAft>
                <a:spcPts val="0"/>
              </a:spcAft>
              <a:buClr>
                <a:srgbClr val="0000FF"/>
              </a:buClr>
              <a:buSzPts val="1600"/>
              <a:buFont typeface="Arial"/>
              <a:buNone/>
              <a:defRPr b="1" sz="1600"/>
            </a:lvl5pPr>
            <a:lvl6pPr indent="-228600" lvl="5" marL="2743200" rtl="0" algn="l">
              <a:lnSpc>
                <a:spcPct val="100000"/>
              </a:lnSpc>
              <a:spcBef>
                <a:spcPts val="320"/>
              </a:spcBef>
              <a:spcAft>
                <a:spcPts val="0"/>
              </a:spcAft>
              <a:buClr>
                <a:srgbClr val="0000FF"/>
              </a:buClr>
              <a:buSzPts val="1600"/>
              <a:buFont typeface="Arial"/>
              <a:buNone/>
              <a:defRPr b="1" sz="1600"/>
            </a:lvl6pPr>
            <a:lvl7pPr indent="-228600" lvl="6" marL="3200400" rtl="0" algn="l">
              <a:lnSpc>
                <a:spcPct val="100000"/>
              </a:lnSpc>
              <a:spcBef>
                <a:spcPts val="320"/>
              </a:spcBef>
              <a:spcAft>
                <a:spcPts val="0"/>
              </a:spcAft>
              <a:buClr>
                <a:srgbClr val="0000FF"/>
              </a:buClr>
              <a:buSzPts val="1600"/>
              <a:buFont typeface="Arial"/>
              <a:buNone/>
              <a:defRPr b="1" sz="1600"/>
            </a:lvl7pPr>
            <a:lvl8pPr indent="-228600" lvl="7" marL="3657600" rtl="0" algn="l">
              <a:lnSpc>
                <a:spcPct val="100000"/>
              </a:lnSpc>
              <a:spcBef>
                <a:spcPts val="320"/>
              </a:spcBef>
              <a:spcAft>
                <a:spcPts val="0"/>
              </a:spcAft>
              <a:buClr>
                <a:srgbClr val="0000FF"/>
              </a:buClr>
              <a:buSzPts val="1600"/>
              <a:buFont typeface="Arial"/>
              <a:buNone/>
              <a:defRPr b="1" sz="1600"/>
            </a:lvl8pPr>
            <a:lvl9pPr indent="-228600" lvl="8" marL="4114800" rtl="0" algn="l">
              <a:lnSpc>
                <a:spcPct val="100000"/>
              </a:lnSpc>
              <a:spcBef>
                <a:spcPts val="320"/>
              </a:spcBef>
              <a:spcAft>
                <a:spcPts val="0"/>
              </a:spcAft>
              <a:buClr>
                <a:srgbClr val="0000FF"/>
              </a:buClr>
              <a:buSzPts val="1600"/>
              <a:buFont typeface="Arial"/>
              <a:buNone/>
              <a:defRPr b="1" sz="1600"/>
            </a:lvl9pPr>
          </a:lstStyle>
          <a:p/>
        </p:txBody>
      </p:sp>
      <p:sp>
        <p:nvSpPr>
          <p:cNvPr id="129" name="Google Shape;129;p31"/>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rtl="0" algn="l">
              <a:lnSpc>
                <a:spcPct val="100000"/>
              </a:lnSpc>
              <a:spcBef>
                <a:spcPts val="480"/>
              </a:spcBef>
              <a:spcAft>
                <a:spcPts val="0"/>
              </a:spcAft>
              <a:buClr>
                <a:srgbClr val="0000FF"/>
              </a:buClr>
              <a:buSzPts val="2400"/>
              <a:buFont typeface="Arial"/>
              <a:buChar char="•"/>
              <a:defRPr sz="2400"/>
            </a:lvl1pPr>
            <a:lvl2pPr indent="-355600" lvl="1" marL="914400" rtl="0" algn="l">
              <a:lnSpc>
                <a:spcPct val="100000"/>
              </a:lnSpc>
              <a:spcBef>
                <a:spcPts val="400"/>
              </a:spcBef>
              <a:spcAft>
                <a:spcPts val="0"/>
              </a:spcAft>
              <a:buClr>
                <a:srgbClr val="0000FF"/>
              </a:buClr>
              <a:buSzPts val="2000"/>
              <a:buFont typeface="Arial"/>
              <a:buChar char="–"/>
              <a:defRPr sz="2000"/>
            </a:lvl2pPr>
            <a:lvl3pPr indent="-342900" lvl="2" marL="1371600" rtl="0" algn="l">
              <a:lnSpc>
                <a:spcPct val="100000"/>
              </a:lnSpc>
              <a:spcBef>
                <a:spcPts val="360"/>
              </a:spcBef>
              <a:spcAft>
                <a:spcPts val="0"/>
              </a:spcAft>
              <a:buClr>
                <a:srgbClr val="0000FF"/>
              </a:buClr>
              <a:buSzPts val="1800"/>
              <a:buFont typeface="Arial"/>
              <a:buChar char="•"/>
              <a:defRPr sz="1800"/>
            </a:lvl3pPr>
            <a:lvl4pPr indent="-330200" lvl="3" marL="1828800" rtl="0" algn="l">
              <a:lnSpc>
                <a:spcPct val="100000"/>
              </a:lnSpc>
              <a:spcBef>
                <a:spcPts val="320"/>
              </a:spcBef>
              <a:spcAft>
                <a:spcPts val="0"/>
              </a:spcAft>
              <a:buClr>
                <a:srgbClr val="0000FF"/>
              </a:buClr>
              <a:buSzPts val="1600"/>
              <a:buFont typeface="Arial"/>
              <a:buChar char="–"/>
              <a:defRPr sz="1600"/>
            </a:lvl4pPr>
            <a:lvl5pPr indent="-330200" lvl="4" marL="2286000" rtl="0" algn="l">
              <a:lnSpc>
                <a:spcPct val="100000"/>
              </a:lnSpc>
              <a:spcBef>
                <a:spcPts val="320"/>
              </a:spcBef>
              <a:spcAft>
                <a:spcPts val="0"/>
              </a:spcAft>
              <a:buClr>
                <a:srgbClr val="0000FF"/>
              </a:buClr>
              <a:buSzPts val="1600"/>
              <a:buFont typeface="Arial"/>
              <a:buChar char="»"/>
              <a:defRPr sz="1600"/>
            </a:lvl5pPr>
            <a:lvl6pPr indent="-330200" lvl="5" marL="2743200" rtl="0" algn="l">
              <a:lnSpc>
                <a:spcPct val="100000"/>
              </a:lnSpc>
              <a:spcBef>
                <a:spcPts val="320"/>
              </a:spcBef>
              <a:spcAft>
                <a:spcPts val="0"/>
              </a:spcAft>
              <a:buClr>
                <a:srgbClr val="0000FF"/>
              </a:buClr>
              <a:buSzPts val="1600"/>
              <a:buFont typeface="Arial"/>
              <a:buChar char="»"/>
              <a:defRPr sz="1600"/>
            </a:lvl6pPr>
            <a:lvl7pPr indent="-330200" lvl="6" marL="3200400" rtl="0" algn="l">
              <a:lnSpc>
                <a:spcPct val="100000"/>
              </a:lnSpc>
              <a:spcBef>
                <a:spcPts val="320"/>
              </a:spcBef>
              <a:spcAft>
                <a:spcPts val="0"/>
              </a:spcAft>
              <a:buClr>
                <a:srgbClr val="0000FF"/>
              </a:buClr>
              <a:buSzPts val="1600"/>
              <a:buFont typeface="Arial"/>
              <a:buChar char="»"/>
              <a:defRPr sz="1600"/>
            </a:lvl7pPr>
            <a:lvl8pPr indent="-330200" lvl="7" marL="3657600" rtl="0" algn="l">
              <a:lnSpc>
                <a:spcPct val="100000"/>
              </a:lnSpc>
              <a:spcBef>
                <a:spcPts val="320"/>
              </a:spcBef>
              <a:spcAft>
                <a:spcPts val="0"/>
              </a:spcAft>
              <a:buClr>
                <a:srgbClr val="0000FF"/>
              </a:buClr>
              <a:buSzPts val="1600"/>
              <a:buFont typeface="Arial"/>
              <a:buChar char="»"/>
              <a:defRPr sz="1600"/>
            </a:lvl8pPr>
            <a:lvl9pPr indent="-330200" lvl="8" marL="4114800" rtl="0" algn="l">
              <a:lnSpc>
                <a:spcPct val="100000"/>
              </a:lnSpc>
              <a:spcBef>
                <a:spcPts val="320"/>
              </a:spcBef>
              <a:spcAft>
                <a:spcPts val="0"/>
              </a:spcAft>
              <a:buClr>
                <a:srgbClr val="0000FF"/>
              </a:buClr>
              <a:buSzPts val="1600"/>
              <a:buFont typeface="Arial"/>
              <a:buChar char="»"/>
              <a:defRPr sz="1600"/>
            </a:lvl9pPr>
          </a:lstStyle>
          <a:p/>
        </p:txBody>
      </p:sp>
      <p:sp>
        <p:nvSpPr>
          <p:cNvPr id="130" name="Google Shape;130;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31" name="Shape 131"/>
        <p:cNvGrpSpPr/>
        <p:nvPr/>
      </p:nvGrpSpPr>
      <p:grpSpPr>
        <a:xfrm>
          <a:off x="0" y="0"/>
          <a:ext cx="0" cy="0"/>
          <a:chOff x="0" y="0"/>
          <a:chExt cx="0" cy="0"/>
        </a:xfrm>
      </p:grpSpPr>
      <p:sp>
        <p:nvSpPr>
          <p:cNvPr id="132" name="Google Shape;132;p32"/>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b="1" sz="2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32"/>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rtl="0" algn="l">
              <a:lnSpc>
                <a:spcPct val="100000"/>
              </a:lnSpc>
              <a:spcBef>
                <a:spcPts val="640"/>
              </a:spcBef>
              <a:spcAft>
                <a:spcPts val="0"/>
              </a:spcAft>
              <a:buClr>
                <a:srgbClr val="0000FF"/>
              </a:buClr>
              <a:buSzPts val="3200"/>
              <a:buFont typeface="Arial"/>
              <a:buChar char="•"/>
              <a:defRPr sz="3200"/>
            </a:lvl1pPr>
            <a:lvl2pPr indent="-406400" lvl="1" marL="914400" rtl="0" algn="l">
              <a:lnSpc>
                <a:spcPct val="100000"/>
              </a:lnSpc>
              <a:spcBef>
                <a:spcPts val="560"/>
              </a:spcBef>
              <a:spcAft>
                <a:spcPts val="0"/>
              </a:spcAft>
              <a:buClr>
                <a:srgbClr val="0000FF"/>
              </a:buClr>
              <a:buSzPts val="2800"/>
              <a:buFont typeface="Arial"/>
              <a:buChar char="–"/>
              <a:defRPr sz="2800"/>
            </a:lvl2pPr>
            <a:lvl3pPr indent="-381000" lvl="2" marL="1371600" rtl="0" algn="l">
              <a:lnSpc>
                <a:spcPct val="100000"/>
              </a:lnSpc>
              <a:spcBef>
                <a:spcPts val="480"/>
              </a:spcBef>
              <a:spcAft>
                <a:spcPts val="0"/>
              </a:spcAft>
              <a:buClr>
                <a:srgbClr val="0000FF"/>
              </a:buClr>
              <a:buSzPts val="2400"/>
              <a:buFont typeface="Arial"/>
              <a:buChar char="•"/>
              <a:defRPr sz="2400"/>
            </a:lvl3pPr>
            <a:lvl4pPr indent="-355600" lvl="3" marL="1828800" rtl="0" algn="l">
              <a:lnSpc>
                <a:spcPct val="100000"/>
              </a:lnSpc>
              <a:spcBef>
                <a:spcPts val="400"/>
              </a:spcBef>
              <a:spcAft>
                <a:spcPts val="0"/>
              </a:spcAft>
              <a:buClr>
                <a:srgbClr val="0000FF"/>
              </a:buClr>
              <a:buSzPts val="2000"/>
              <a:buFont typeface="Arial"/>
              <a:buChar char="–"/>
              <a:defRPr sz="2000"/>
            </a:lvl4pPr>
            <a:lvl5pPr indent="-355600" lvl="4" marL="2286000" rtl="0" algn="l">
              <a:lnSpc>
                <a:spcPct val="100000"/>
              </a:lnSpc>
              <a:spcBef>
                <a:spcPts val="400"/>
              </a:spcBef>
              <a:spcAft>
                <a:spcPts val="0"/>
              </a:spcAft>
              <a:buClr>
                <a:srgbClr val="0000FF"/>
              </a:buClr>
              <a:buSzPts val="2000"/>
              <a:buFont typeface="Arial"/>
              <a:buChar char="»"/>
              <a:defRPr sz="2000"/>
            </a:lvl5pPr>
            <a:lvl6pPr indent="-355600" lvl="5" marL="2743200" rtl="0" algn="l">
              <a:lnSpc>
                <a:spcPct val="100000"/>
              </a:lnSpc>
              <a:spcBef>
                <a:spcPts val="400"/>
              </a:spcBef>
              <a:spcAft>
                <a:spcPts val="0"/>
              </a:spcAft>
              <a:buClr>
                <a:srgbClr val="0000FF"/>
              </a:buClr>
              <a:buSzPts val="2000"/>
              <a:buFont typeface="Arial"/>
              <a:buChar char="»"/>
              <a:defRPr sz="2000"/>
            </a:lvl6pPr>
            <a:lvl7pPr indent="-355600" lvl="6" marL="3200400" rtl="0" algn="l">
              <a:lnSpc>
                <a:spcPct val="100000"/>
              </a:lnSpc>
              <a:spcBef>
                <a:spcPts val="400"/>
              </a:spcBef>
              <a:spcAft>
                <a:spcPts val="0"/>
              </a:spcAft>
              <a:buClr>
                <a:srgbClr val="0000FF"/>
              </a:buClr>
              <a:buSzPts val="2000"/>
              <a:buFont typeface="Arial"/>
              <a:buChar char="»"/>
              <a:defRPr sz="2000"/>
            </a:lvl7pPr>
            <a:lvl8pPr indent="-355600" lvl="7" marL="3657600" rtl="0" algn="l">
              <a:lnSpc>
                <a:spcPct val="100000"/>
              </a:lnSpc>
              <a:spcBef>
                <a:spcPts val="400"/>
              </a:spcBef>
              <a:spcAft>
                <a:spcPts val="0"/>
              </a:spcAft>
              <a:buClr>
                <a:srgbClr val="0000FF"/>
              </a:buClr>
              <a:buSzPts val="2000"/>
              <a:buFont typeface="Arial"/>
              <a:buChar char="»"/>
              <a:defRPr sz="2000"/>
            </a:lvl8pPr>
            <a:lvl9pPr indent="-355600" lvl="8" marL="4114800" rtl="0" algn="l">
              <a:lnSpc>
                <a:spcPct val="100000"/>
              </a:lnSpc>
              <a:spcBef>
                <a:spcPts val="400"/>
              </a:spcBef>
              <a:spcAft>
                <a:spcPts val="0"/>
              </a:spcAft>
              <a:buClr>
                <a:srgbClr val="0000FF"/>
              </a:buClr>
              <a:buSzPts val="2000"/>
              <a:buFont typeface="Arial"/>
              <a:buChar char="»"/>
              <a:defRPr sz="2000"/>
            </a:lvl9pPr>
          </a:lstStyle>
          <a:p/>
        </p:txBody>
      </p:sp>
      <p:sp>
        <p:nvSpPr>
          <p:cNvPr id="134" name="Google Shape;134;p32"/>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280"/>
              </a:spcBef>
              <a:spcAft>
                <a:spcPts val="0"/>
              </a:spcAft>
              <a:buClr>
                <a:srgbClr val="0000FF"/>
              </a:buClr>
              <a:buSzPts val="1400"/>
              <a:buFont typeface="Arial"/>
              <a:buNone/>
              <a:defRPr sz="1400"/>
            </a:lvl1pPr>
            <a:lvl2pPr indent="-228600" lvl="1" marL="914400" rtl="0" algn="l">
              <a:lnSpc>
                <a:spcPct val="100000"/>
              </a:lnSpc>
              <a:spcBef>
                <a:spcPts val="240"/>
              </a:spcBef>
              <a:spcAft>
                <a:spcPts val="0"/>
              </a:spcAft>
              <a:buClr>
                <a:srgbClr val="0000FF"/>
              </a:buClr>
              <a:buSzPts val="1200"/>
              <a:buFont typeface="Arial"/>
              <a:buNone/>
              <a:defRPr sz="1200"/>
            </a:lvl2pPr>
            <a:lvl3pPr indent="-228600" lvl="2" marL="1371600" rtl="0" algn="l">
              <a:lnSpc>
                <a:spcPct val="100000"/>
              </a:lnSpc>
              <a:spcBef>
                <a:spcPts val="200"/>
              </a:spcBef>
              <a:spcAft>
                <a:spcPts val="0"/>
              </a:spcAft>
              <a:buClr>
                <a:srgbClr val="0000FF"/>
              </a:buClr>
              <a:buSzPts val="1000"/>
              <a:buFont typeface="Arial"/>
              <a:buNone/>
              <a:defRPr sz="1000"/>
            </a:lvl3pPr>
            <a:lvl4pPr indent="-228600" lvl="3" marL="1828800" rtl="0" algn="l">
              <a:lnSpc>
                <a:spcPct val="100000"/>
              </a:lnSpc>
              <a:spcBef>
                <a:spcPts val="180"/>
              </a:spcBef>
              <a:spcAft>
                <a:spcPts val="0"/>
              </a:spcAft>
              <a:buClr>
                <a:srgbClr val="0000FF"/>
              </a:buClr>
              <a:buSzPts val="900"/>
              <a:buFont typeface="Arial"/>
              <a:buNone/>
              <a:defRPr sz="900"/>
            </a:lvl4pPr>
            <a:lvl5pPr indent="-228600" lvl="4" marL="2286000" rtl="0" algn="l">
              <a:lnSpc>
                <a:spcPct val="100000"/>
              </a:lnSpc>
              <a:spcBef>
                <a:spcPts val="180"/>
              </a:spcBef>
              <a:spcAft>
                <a:spcPts val="0"/>
              </a:spcAft>
              <a:buClr>
                <a:srgbClr val="0000FF"/>
              </a:buClr>
              <a:buSzPts val="900"/>
              <a:buFont typeface="Arial"/>
              <a:buNone/>
              <a:defRPr sz="900"/>
            </a:lvl5pPr>
            <a:lvl6pPr indent="-228600" lvl="5" marL="2743200" rtl="0" algn="l">
              <a:lnSpc>
                <a:spcPct val="100000"/>
              </a:lnSpc>
              <a:spcBef>
                <a:spcPts val="180"/>
              </a:spcBef>
              <a:spcAft>
                <a:spcPts val="0"/>
              </a:spcAft>
              <a:buClr>
                <a:srgbClr val="0000FF"/>
              </a:buClr>
              <a:buSzPts val="900"/>
              <a:buFont typeface="Arial"/>
              <a:buNone/>
              <a:defRPr sz="900"/>
            </a:lvl6pPr>
            <a:lvl7pPr indent="-228600" lvl="6" marL="3200400" rtl="0" algn="l">
              <a:lnSpc>
                <a:spcPct val="100000"/>
              </a:lnSpc>
              <a:spcBef>
                <a:spcPts val="180"/>
              </a:spcBef>
              <a:spcAft>
                <a:spcPts val="0"/>
              </a:spcAft>
              <a:buClr>
                <a:srgbClr val="0000FF"/>
              </a:buClr>
              <a:buSzPts val="900"/>
              <a:buFont typeface="Arial"/>
              <a:buNone/>
              <a:defRPr sz="900"/>
            </a:lvl7pPr>
            <a:lvl8pPr indent="-228600" lvl="7" marL="3657600" rtl="0" algn="l">
              <a:lnSpc>
                <a:spcPct val="100000"/>
              </a:lnSpc>
              <a:spcBef>
                <a:spcPts val="180"/>
              </a:spcBef>
              <a:spcAft>
                <a:spcPts val="0"/>
              </a:spcAft>
              <a:buClr>
                <a:srgbClr val="0000FF"/>
              </a:buClr>
              <a:buSzPts val="900"/>
              <a:buFont typeface="Arial"/>
              <a:buNone/>
              <a:defRPr sz="900"/>
            </a:lvl8pPr>
            <a:lvl9pPr indent="-228600" lvl="8" marL="4114800" rtl="0" algn="l">
              <a:lnSpc>
                <a:spcPct val="100000"/>
              </a:lnSpc>
              <a:spcBef>
                <a:spcPts val="180"/>
              </a:spcBef>
              <a:spcAft>
                <a:spcPts val="0"/>
              </a:spcAft>
              <a:buClr>
                <a:srgbClr val="0000FF"/>
              </a:buClr>
              <a:buSzPts val="900"/>
              <a:buFont typeface="Arial"/>
              <a:buNone/>
              <a:defRPr sz="900"/>
            </a:lvl9pPr>
          </a:lstStyle>
          <a:p/>
        </p:txBody>
      </p:sp>
      <p:sp>
        <p:nvSpPr>
          <p:cNvPr id="135" name="Google Shape;135;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36" name="Shape 136"/>
        <p:cNvGrpSpPr/>
        <p:nvPr/>
      </p:nvGrpSpPr>
      <p:grpSpPr>
        <a:xfrm>
          <a:off x="0" y="0"/>
          <a:ext cx="0" cy="0"/>
          <a:chOff x="0" y="0"/>
          <a:chExt cx="0" cy="0"/>
        </a:xfrm>
      </p:grpSpPr>
      <p:sp>
        <p:nvSpPr>
          <p:cNvPr id="137" name="Google Shape;137;p3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b="1" sz="2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33"/>
          <p:cNvSpPr/>
          <p:nvPr>
            <p:ph idx="2" type="pic"/>
          </p:nvPr>
        </p:nvSpPr>
        <p:spPr>
          <a:xfrm>
            <a:off x="1792288" y="459581"/>
            <a:ext cx="5486400" cy="3086100"/>
          </a:xfrm>
          <a:prstGeom prst="rect">
            <a:avLst/>
          </a:prstGeom>
          <a:noFill/>
          <a:ln>
            <a:noFill/>
          </a:ln>
        </p:spPr>
      </p:sp>
      <p:sp>
        <p:nvSpPr>
          <p:cNvPr id="139" name="Google Shape;139;p33"/>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280"/>
              </a:spcBef>
              <a:spcAft>
                <a:spcPts val="0"/>
              </a:spcAft>
              <a:buClr>
                <a:srgbClr val="0000FF"/>
              </a:buClr>
              <a:buSzPts val="1400"/>
              <a:buFont typeface="Arial"/>
              <a:buNone/>
              <a:defRPr sz="1400"/>
            </a:lvl1pPr>
            <a:lvl2pPr indent="-228600" lvl="1" marL="914400" rtl="0" algn="l">
              <a:lnSpc>
                <a:spcPct val="100000"/>
              </a:lnSpc>
              <a:spcBef>
                <a:spcPts val="240"/>
              </a:spcBef>
              <a:spcAft>
                <a:spcPts val="0"/>
              </a:spcAft>
              <a:buClr>
                <a:srgbClr val="0000FF"/>
              </a:buClr>
              <a:buSzPts val="1200"/>
              <a:buFont typeface="Arial"/>
              <a:buNone/>
              <a:defRPr sz="1200"/>
            </a:lvl2pPr>
            <a:lvl3pPr indent="-228600" lvl="2" marL="1371600" rtl="0" algn="l">
              <a:lnSpc>
                <a:spcPct val="100000"/>
              </a:lnSpc>
              <a:spcBef>
                <a:spcPts val="200"/>
              </a:spcBef>
              <a:spcAft>
                <a:spcPts val="0"/>
              </a:spcAft>
              <a:buClr>
                <a:srgbClr val="0000FF"/>
              </a:buClr>
              <a:buSzPts val="1000"/>
              <a:buFont typeface="Arial"/>
              <a:buNone/>
              <a:defRPr sz="1000"/>
            </a:lvl3pPr>
            <a:lvl4pPr indent="-228600" lvl="3" marL="1828800" rtl="0" algn="l">
              <a:lnSpc>
                <a:spcPct val="100000"/>
              </a:lnSpc>
              <a:spcBef>
                <a:spcPts val="180"/>
              </a:spcBef>
              <a:spcAft>
                <a:spcPts val="0"/>
              </a:spcAft>
              <a:buClr>
                <a:srgbClr val="0000FF"/>
              </a:buClr>
              <a:buSzPts val="900"/>
              <a:buFont typeface="Arial"/>
              <a:buNone/>
              <a:defRPr sz="900"/>
            </a:lvl4pPr>
            <a:lvl5pPr indent="-228600" lvl="4" marL="2286000" rtl="0" algn="l">
              <a:lnSpc>
                <a:spcPct val="100000"/>
              </a:lnSpc>
              <a:spcBef>
                <a:spcPts val="180"/>
              </a:spcBef>
              <a:spcAft>
                <a:spcPts val="0"/>
              </a:spcAft>
              <a:buClr>
                <a:srgbClr val="0000FF"/>
              </a:buClr>
              <a:buSzPts val="900"/>
              <a:buFont typeface="Arial"/>
              <a:buNone/>
              <a:defRPr sz="900"/>
            </a:lvl5pPr>
            <a:lvl6pPr indent="-228600" lvl="5" marL="2743200" rtl="0" algn="l">
              <a:lnSpc>
                <a:spcPct val="100000"/>
              </a:lnSpc>
              <a:spcBef>
                <a:spcPts val="180"/>
              </a:spcBef>
              <a:spcAft>
                <a:spcPts val="0"/>
              </a:spcAft>
              <a:buClr>
                <a:srgbClr val="0000FF"/>
              </a:buClr>
              <a:buSzPts val="900"/>
              <a:buFont typeface="Arial"/>
              <a:buNone/>
              <a:defRPr sz="900"/>
            </a:lvl6pPr>
            <a:lvl7pPr indent="-228600" lvl="6" marL="3200400" rtl="0" algn="l">
              <a:lnSpc>
                <a:spcPct val="100000"/>
              </a:lnSpc>
              <a:spcBef>
                <a:spcPts val="180"/>
              </a:spcBef>
              <a:spcAft>
                <a:spcPts val="0"/>
              </a:spcAft>
              <a:buClr>
                <a:srgbClr val="0000FF"/>
              </a:buClr>
              <a:buSzPts val="900"/>
              <a:buFont typeface="Arial"/>
              <a:buNone/>
              <a:defRPr sz="900"/>
            </a:lvl7pPr>
            <a:lvl8pPr indent="-228600" lvl="7" marL="3657600" rtl="0" algn="l">
              <a:lnSpc>
                <a:spcPct val="100000"/>
              </a:lnSpc>
              <a:spcBef>
                <a:spcPts val="180"/>
              </a:spcBef>
              <a:spcAft>
                <a:spcPts val="0"/>
              </a:spcAft>
              <a:buClr>
                <a:srgbClr val="0000FF"/>
              </a:buClr>
              <a:buSzPts val="900"/>
              <a:buFont typeface="Arial"/>
              <a:buNone/>
              <a:defRPr sz="900"/>
            </a:lvl8pPr>
            <a:lvl9pPr indent="-228600" lvl="8" marL="4114800" rtl="0" algn="l">
              <a:lnSpc>
                <a:spcPct val="100000"/>
              </a:lnSpc>
              <a:spcBef>
                <a:spcPts val="180"/>
              </a:spcBef>
              <a:spcAft>
                <a:spcPts val="0"/>
              </a:spcAft>
              <a:buClr>
                <a:srgbClr val="0000FF"/>
              </a:buClr>
              <a:buSzPts val="900"/>
              <a:buFont typeface="Arial"/>
              <a:buNone/>
              <a:defRPr sz="900"/>
            </a:lvl9pPr>
          </a:lstStyle>
          <a:p/>
        </p:txBody>
      </p:sp>
      <p:sp>
        <p:nvSpPr>
          <p:cNvPr id="140" name="Google Shape;140;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141" name="Shape 141"/>
        <p:cNvGrpSpPr/>
        <p:nvPr/>
      </p:nvGrpSpPr>
      <p:grpSpPr>
        <a:xfrm>
          <a:off x="0" y="0"/>
          <a:ext cx="0" cy="0"/>
          <a:chOff x="0" y="0"/>
          <a:chExt cx="0" cy="0"/>
        </a:xfrm>
      </p:grpSpPr>
      <p:sp>
        <p:nvSpPr>
          <p:cNvPr id="142" name="Google Shape;142;p3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34"/>
          <p:cNvSpPr txBox="1"/>
          <p:nvPr>
            <p:ph idx="1" type="body"/>
          </p:nvPr>
        </p:nvSpPr>
        <p:spPr>
          <a:xfrm rot="5400000">
            <a:off x="2874749" y="-1217400"/>
            <a:ext cx="3394500" cy="82296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rgbClr val="0000FF"/>
              </a:buClr>
              <a:buSzPts val="1800"/>
              <a:buChar char="•"/>
              <a:defRPr/>
            </a:lvl1pPr>
            <a:lvl2pPr indent="-342900" lvl="1" marL="914400" rtl="0" algn="l">
              <a:lnSpc>
                <a:spcPct val="100000"/>
              </a:lnSpc>
              <a:spcBef>
                <a:spcPts val="360"/>
              </a:spcBef>
              <a:spcAft>
                <a:spcPts val="0"/>
              </a:spcAft>
              <a:buClr>
                <a:srgbClr val="0000FF"/>
              </a:buClr>
              <a:buSzPts val="1800"/>
              <a:buChar char="–"/>
              <a:defRPr/>
            </a:lvl2pPr>
            <a:lvl3pPr indent="-342900" lvl="2" marL="1371600" rtl="0" algn="l">
              <a:lnSpc>
                <a:spcPct val="100000"/>
              </a:lnSpc>
              <a:spcBef>
                <a:spcPts val="360"/>
              </a:spcBef>
              <a:spcAft>
                <a:spcPts val="0"/>
              </a:spcAft>
              <a:buClr>
                <a:srgbClr val="0000FF"/>
              </a:buClr>
              <a:buSzPts val="1800"/>
              <a:buChar char="•"/>
              <a:defRPr/>
            </a:lvl3pPr>
            <a:lvl4pPr indent="-342900" lvl="3" marL="1828800" rtl="0" algn="l">
              <a:lnSpc>
                <a:spcPct val="100000"/>
              </a:lnSpc>
              <a:spcBef>
                <a:spcPts val="360"/>
              </a:spcBef>
              <a:spcAft>
                <a:spcPts val="0"/>
              </a:spcAft>
              <a:buClr>
                <a:srgbClr val="0000FF"/>
              </a:buClr>
              <a:buSzPts val="1800"/>
              <a:buChar char="–"/>
              <a:defRPr/>
            </a:lvl4pPr>
            <a:lvl5pPr indent="-342900" lvl="4" marL="2286000" rtl="0" algn="l">
              <a:lnSpc>
                <a:spcPct val="100000"/>
              </a:lnSpc>
              <a:spcBef>
                <a:spcPts val="360"/>
              </a:spcBef>
              <a:spcAft>
                <a:spcPts val="0"/>
              </a:spcAft>
              <a:buClr>
                <a:srgbClr val="0000FF"/>
              </a:buClr>
              <a:buSzPts val="1800"/>
              <a:buChar char="»"/>
              <a:defRPr/>
            </a:lvl5pPr>
            <a:lvl6pPr indent="-342900" lvl="5" marL="2743200" rtl="0" algn="l">
              <a:lnSpc>
                <a:spcPct val="100000"/>
              </a:lnSpc>
              <a:spcBef>
                <a:spcPts val="360"/>
              </a:spcBef>
              <a:spcAft>
                <a:spcPts val="0"/>
              </a:spcAft>
              <a:buClr>
                <a:srgbClr val="0000FF"/>
              </a:buClr>
              <a:buSzPts val="1800"/>
              <a:buChar char="»"/>
              <a:defRPr/>
            </a:lvl6pPr>
            <a:lvl7pPr indent="-342900" lvl="6" marL="3200400" rtl="0" algn="l">
              <a:lnSpc>
                <a:spcPct val="100000"/>
              </a:lnSpc>
              <a:spcBef>
                <a:spcPts val="360"/>
              </a:spcBef>
              <a:spcAft>
                <a:spcPts val="0"/>
              </a:spcAft>
              <a:buClr>
                <a:srgbClr val="0000FF"/>
              </a:buClr>
              <a:buSzPts val="1800"/>
              <a:buChar char="»"/>
              <a:defRPr/>
            </a:lvl7pPr>
            <a:lvl8pPr indent="-342900" lvl="7" marL="3657600" rtl="0" algn="l">
              <a:lnSpc>
                <a:spcPct val="100000"/>
              </a:lnSpc>
              <a:spcBef>
                <a:spcPts val="360"/>
              </a:spcBef>
              <a:spcAft>
                <a:spcPts val="0"/>
              </a:spcAft>
              <a:buClr>
                <a:srgbClr val="0000FF"/>
              </a:buClr>
              <a:buSzPts val="1800"/>
              <a:buChar char="»"/>
              <a:defRPr/>
            </a:lvl8pPr>
            <a:lvl9pPr indent="-342900" lvl="8" marL="4114800" rtl="0" algn="l">
              <a:lnSpc>
                <a:spcPct val="100000"/>
              </a:lnSpc>
              <a:spcBef>
                <a:spcPts val="360"/>
              </a:spcBef>
              <a:spcAft>
                <a:spcPts val="0"/>
              </a:spcAft>
              <a:buClr>
                <a:srgbClr val="0000FF"/>
              </a:buClr>
              <a:buSzPts val="1800"/>
              <a:buChar char="»"/>
              <a:defRPr/>
            </a:lvl9pPr>
          </a:lstStyle>
          <a:p/>
        </p:txBody>
      </p:sp>
      <p:sp>
        <p:nvSpPr>
          <p:cNvPr id="144" name="Google Shape;144;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45" name="Shape 145"/>
        <p:cNvGrpSpPr/>
        <p:nvPr/>
      </p:nvGrpSpPr>
      <p:grpSpPr>
        <a:xfrm>
          <a:off x="0" y="0"/>
          <a:ext cx="0" cy="0"/>
          <a:chOff x="0" y="0"/>
          <a:chExt cx="0" cy="0"/>
        </a:xfrm>
      </p:grpSpPr>
      <p:sp>
        <p:nvSpPr>
          <p:cNvPr id="146" name="Google Shape;146;p35"/>
          <p:cNvSpPr txBox="1"/>
          <p:nvPr>
            <p:ph type="title"/>
          </p:nvPr>
        </p:nvSpPr>
        <p:spPr>
          <a:xfrm rot="5400000">
            <a:off x="5463749" y="1371628"/>
            <a:ext cx="4388700" cy="20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35"/>
          <p:cNvSpPr txBox="1"/>
          <p:nvPr>
            <p:ph idx="1" type="body"/>
          </p:nvPr>
        </p:nvSpPr>
        <p:spPr>
          <a:xfrm rot="5400000">
            <a:off x="1272751" y="-609571"/>
            <a:ext cx="4388700" cy="60198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rgbClr val="0000FF"/>
              </a:buClr>
              <a:buSzPts val="1800"/>
              <a:buChar char="•"/>
              <a:defRPr/>
            </a:lvl1pPr>
            <a:lvl2pPr indent="-342900" lvl="1" marL="914400" rtl="0" algn="l">
              <a:lnSpc>
                <a:spcPct val="100000"/>
              </a:lnSpc>
              <a:spcBef>
                <a:spcPts val="360"/>
              </a:spcBef>
              <a:spcAft>
                <a:spcPts val="0"/>
              </a:spcAft>
              <a:buClr>
                <a:srgbClr val="0000FF"/>
              </a:buClr>
              <a:buSzPts val="1800"/>
              <a:buChar char="–"/>
              <a:defRPr/>
            </a:lvl2pPr>
            <a:lvl3pPr indent="-342900" lvl="2" marL="1371600" rtl="0" algn="l">
              <a:lnSpc>
                <a:spcPct val="100000"/>
              </a:lnSpc>
              <a:spcBef>
                <a:spcPts val="360"/>
              </a:spcBef>
              <a:spcAft>
                <a:spcPts val="0"/>
              </a:spcAft>
              <a:buClr>
                <a:srgbClr val="0000FF"/>
              </a:buClr>
              <a:buSzPts val="1800"/>
              <a:buChar char="•"/>
              <a:defRPr/>
            </a:lvl3pPr>
            <a:lvl4pPr indent="-342900" lvl="3" marL="1828800" rtl="0" algn="l">
              <a:lnSpc>
                <a:spcPct val="100000"/>
              </a:lnSpc>
              <a:spcBef>
                <a:spcPts val="360"/>
              </a:spcBef>
              <a:spcAft>
                <a:spcPts val="0"/>
              </a:spcAft>
              <a:buClr>
                <a:srgbClr val="0000FF"/>
              </a:buClr>
              <a:buSzPts val="1800"/>
              <a:buChar char="–"/>
              <a:defRPr/>
            </a:lvl4pPr>
            <a:lvl5pPr indent="-342900" lvl="4" marL="2286000" rtl="0" algn="l">
              <a:lnSpc>
                <a:spcPct val="100000"/>
              </a:lnSpc>
              <a:spcBef>
                <a:spcPts val="360"/>
              </a:spcBef>
              <a:spcAft>
                <a:spcPts val="0"/>
              </a:spcAft>
              <a:buClr>
                <a:srgbClr val="0000FF"/>
              </a:buClr>
              <a:buSzPts val="1800"/>
              <a:buChar char="»"/>
              <a:defRPr/>
            </a:lvl5pPr>
            <a:lvl6pPr indent="-342900" lvl="5" marL="2743200" rtl="0" algn="l">
              <a:lnSpc>
                <a:spcPct val="100000"/>
              </a:lnSpc>
              <a:spcBef>
                <a:spcPts val="360"/>
              </a:spcBef>
              <a:spcAft>
                <a:spcPts val="0"/>
              </a:spcAft>
              <a:buClr>
                <a:srgbClr val="0000FF"/>
              </a:buClr>
              <a:buSzPts val="1800"/>
              <a:buChar char="»"/>
              <a:defRPr/>
            </a:lvl6pPr>
            <a:lvl7pPr indent="-342900" lvl="6" marL="3200400" rtl="0" algn="l">
              <a:lnSpc>
                <a:spcPct val="100000"/>
              </a:lnSpc>
              <a:spcBef>
                <a:spcPts val="360"/>
              </a:spcBef>
              <a:spcAft>
                <a:spcPts val="0"/>
              </a:spcAft>
              <a:buClr>
                <a:srgbClr val="0000FF"/>
              </a:buClr>
              <a:buSzPts val="1800"/>
              <a:buChar char="»"/>
              <a:defRPr/>
            </a:lvl7pPr>
            <a:lvl8pPr indent="-342900" lvl="7" marL="3657600" rtl="0" algn="l">
              <a:lnSpc>
                <a:spcPct val="100000"/>
              </a:lnSpc>
              <a:spcBef>
                <a:spcPts val="360"/>
              </a:spcBef>
              <a:spcAft>
                <a:spcPts val="0"/>
              </a:spcAft>
              <a:buClr>
                <a:srgbClr val="0000FF"/>
              </a:buClr>
              <a:buSzPts val="1800"/>
              <a:buChar char="»"/>
              <a:defRPr/>
            </a:lvl8pPr>
            <a:lvl9pPr indent="-342900" lvl="8" marL="4114800" rtl="0" algn="l">
              <a:lnSpc>
                <a:spcPct val="100000"/>
              </a:lnSpc>
              <a:spcBef>
                <a:spcPts val="360"/>
              </a:spcBef>
              <a:spcAft>
                <a:spcPts val="0"/>
              </a:spcAft>
              <a:buClr>
                <a:srgbClr val="0000FF"/>
              </a:buClr>
              <a:buSzPts val="1800"/>
              <a:buChar char="»"/>
              <a:defRPr/>
            </a:lvl9pPr>
          </a:lstStyle>
          <a:p/>
        </p:txBody>
      </p:sp>
      <p:sp>
        <p:nvSpPr>
          <p:cNvPr id="148" name="Google Shape;148;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showMasterSp="0" type="txAndObj">
  <p:cSld name="TEXT_AND_OBJECT">
    <p:spTree>
      <p:nvGrpSpPr>
        <p:cNvPr id="149" name="Shape 149"/>
        <p:cNvGrpSpPr/>
        <p:nvPr/>
      </p:nvGrpSpPr>
      <p:grpSpPr>
        <a:xfrm>
          <a:off x="0" y="0"/>
          <a:ext cx="0" cy="0"/>
          <a:chOff x="0" y="0"/>
          <a:chExt cx="0" cy="0"/>
        </a:xfrm>
      </p:grpSpPr>
      <p:sp>
        <p:nvSpPr>
          <p:cNvPr id="150" name="Google Shape;150;p3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3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rgbClr val="0000FF"/>
              </a:buClr>
              <a:buSzPts val="1800"/>
              <a:buChar char="•"/>
              <a:defRPr/>
            </a:lvl1pPr>
            <a:lvl2pPr indent="-342900" lvl="1" marL="914400" rtl="0" algn="l">
              <a:lnSpc>
                <a:spcPct val="100000"/>
              </a:lnSpc>
              <a:spcBef>
                <a:spcPts val="360"/>
              </a:spcBef>
              <a:spcAft>
                <a:spcPts val="0"/>
              </a:spcAft>
              <a:buClr>
                <a:srgbClr val="0000FF"/>
              </a:buClr>
              <a:buSzPts val="1800"/>
              <a:buChar char="–"/>
              <a:defRPr/>
            </a:lvl2pPr>
            <a:lvl3pPr indent="-342900" lvl="2" marL="1371600" rtl="0" algn="l">
              <a:lnSpc>
                <a:spcPct val="100000"/>
              </a:lnSpc>
              <a:spcBef>
                <a:spcPts val="360"/>
              </a:spcBef>
              <a:spcAft>
                <a:spcPts val="0"/>
              </a:spcAft>
              <a:buClr>
                <a:srgbClr val="0000FF"/>
              </a:buClr>
              <a:buSzPts val="1800"/>
              <a:buChar char="•"/>
              <a:defRPr/>
            </a:lvl3pPr>
            <a:lvl4pPr indent="-342900" lvl="3" marL="1828800" rtl="0" algn="l">
              <a:lnSpc>
                <a:spcPct val="100000"/>
              </a:lnSpc>
              <a:spcBef>
                <a:spcPts val="360"/>
              </a:spcBef>
              <a:spcAft>
                <a:spcPts val="0"/>
              </a:spcAft>
              <a:buClr>
                <a:srgbClr val="0000FF"/>
              </a:buClr>
              <a:buSzPts val="1800"/>
              <a:buChar char="–"/>
              <a:defRPr/>
            </a:lvl4pPr>
            <a:lvl5pPr indent="-342900" lvl="4" marL="2286000" rtl="0" algn="l">
              <a:lnSpc>
                <a:spcPct val="100000"/>
              </a:lnSpc>
              <a:spcBef>
                <a:spcPts val="360"/>
              </a:spcBef>
              <a:spcAft>
                <a:spcPts val="0"/>
              </a:spcAft>
              <a:buClr>
                <a:srgbClr val="0000FF"/>
              </a:buClr>
              <a:buSzPts val="1800"/>
              <a:buChar char="»"/>
              <a:defRPr/>
            </a:lvl5pPr>
            <a:lvl6pPr indent="-342900" lvl="5" marL="2743200" rtl="0" algn="l">
              <a:lnSpc>
                <a:spcPct val="100000"/>
              </a:lnSpc>
              <a:spcBef>
                <a:spcPts val="360"/>
              </a:spcBef>
              <a:spcAft>
                <a:spcPts val="0"/>
              </a:spcAft>
              <a:buClr>
                <a:srgbClr val="0000FF"/>
              </a:buClr>
              <a:buSzPts val="1800"/>
              <a:buChar char="»"/>
              <a:defRPr/>
            </a:lvl6pPr>
            <a:lvl7pPr indent="-342900" lvl="6" marL="3200400" rtl="0" algn="l">
              <a:lnSpc>
                <a:spcPct val="100000"/>
              </a:lnSpc>
              <a:spcBef>
                <a:spcPts val="360"/>
              </a:spcBef>
              <a:spcAft>
                <a:spcPts val="0"/>
              </a:spcAft>
              <a:buClr>
                <a:srgbClr val="0000FF"/>
              </a:buClr>
              <a:buSzPts val="1800"/>
              <a:buChar char="»"/>
              <a:defRPr/>
            </a:lvl7pPr>
            <a:lvl8pPr indent="-342900" lvl="7" marL="3657600" rtl="0" algn="l">
              <a:lnSpc>
                <a:spcPct val="100000"/>
              </a:lnSpc>
              <a:spcBef>
                <a:spcPts val="360"/>
              </a:spcBef>
              <a:spcAft>
                <a:spcPts val="0"/>
              </a:spcAft>
              <a:buClr>
                <a:srgbClr val="0000FF"/>
              </a:buClr>
              <a:buSzPts val="1800"/>
              <a:buChar char="»"/>
              <a:defRPr/>
            </a:lvl8pPr>
            <a:lvl9pPr indent="-342900" lvl="8" marL="4114800" rtl="0" algn="l">
              <a:lnSpc>
                <a:spcPct val="100000"/>
              </a:lnSpc>
              <a:spcBef>
                <a:spcPts val="360"/>
              </a:spcBef>
              <a:spcAft>
                <a:spcPts val="0"/>
              </a:spcAft>
              <a:buClr>
                <a:srgbClr val="0000FF"/>
              </a:buClr>
              <a:buSzPts val="1800"/>
              <a:buChar char="»"/>
              <a:defRPr/>
            </a:lvl9pPr>
          </a:lstStyle>
          <a:p/>
        </p:txBody>
      </p:sp>
      <p:sp>
        <p:nvSpPr>
          <p:cNvPr id="152" name="Google Shape;152;p3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rgbClr val="0000FF"/>
              </a:buClr>
              <a:buSzPts val="1800"/>
              <a:buChar char="•"/>
              <a:defRPr/>
            </a:lvl1pPr>
            <a:lvl2pPr indent="-342900" lvl="1" marL="914400" rtl="0" algn="l">
              <a:lnSpc>
                <a:spcPct val="100000"/>
              </a:lnSpc>
              <a:spcBef>
                <a:spcPts val="360"/>
              </a:spcBef>
              <a:spcAft>
                <a:spcPts val="0"/>
              </a:spcAft>
              <a:buClr>
                <a:srgbClr val="0000FF"/>
              </a:buClr>
              <a:buSzPts val="1800"/>
              <a:buChar char="–"/>
              <a:defRPr/>
            </a:lvl2pPr>
            <a:lvl3pPr indent="-342900" lvl="2" marL="1371600" rtl="0" algn="l">
              <a:lnSpc>
                <a:spcPct val="100000"/>
              </a:lnSpc>
              <a:spcBef>
                <a:spcPts val="360"/>
              </a:spcBef>
              <a:spcAft>
                <a:spcPts val="0"/>
              </a:spcAft>
              <a:buClr>
                <a:srgbClr val="0000FF"/>
              </a:buClr>
              <a:buSzPts val="1800"/>
              <a:buChar char="•"/>
              <a:defRPr/>
            </a:lvl3pPr>
            <a:lvl4pPr indent="-342900" lvl="3" marL="1828800" rtl="0" algn="l">
              <a:lnSpc>
                <a:spcPct val="100000"/>
              </a:lnSpc>
              <a:spcBef>
                <a:spcPts val="360"/>
              </a:spcBef>
              <a:spcAft>
                <a:spcPts val="0"/>
              </a:spcAft>
              <a:buClr>
                <a:srgbClr val="0000FF"/>
              </a:buClr>
              <a:buSzPts val="1800"/>
              <a:buChar char="–"/>
              <a:defRPr/>
            </a:lvl4pPr>
            <a:lvl5pPr indent="-342900" lvl="4" marL="2286000" rtl="0" algn="l">
              <a:lnSpc>
                <a:spcPct val="100000"/>
              </a:lnSpc>
              <a:spcBef>
                <a:spcPts val="360"/>
              </a:spcBef>
              <a:spcAft>
                <a:spcPts val="0"/>
              </a:spcAft>
              <a:buClr>
                <a:srgbClr val="0000FF"/>
              </a:buClr>
              <a:buSzPts val="1800"/>
              <a:buChar char="»"/>
              <a:defRPr/>
            </a:lvl5pPr>
            <a:lvl6pPr indent="-342900" lvl="5" marL="2743200" rtl="0" algn="l">
              <a:lnSpc>
                <a:spcPct val="100000"/>
              </a:lnSpc>
              <a:spcBef>
                <a:spcPts val="360"/>
              </a:spcBef>
              <a:spcAft>
                <a:spcPts val="0"/>
              </a:spcAft>
              <a:buClr>
                <a:srgbClr val="0000FF"/>
              </a:buClr>
              <a:buSzPts val="1800"/>
              <a:buChar char="»"/>
              <a:defRPr/>
            </a:lvl6pPr>
            <a:lvl7pPr indent="-342900" lvl="6" marL="3200400" rtl="0" algn="l">
              <a:lnSpc>
                <a:spcPct val="100000"/>
              </a:lnSpc>
              <a:spcBef>
                <a:spcPts val="360"/>
              </a:spcBef>
              <a:spcAft>
                <a:spcPts val="0"/>
              </a:spcAft>
              <a:buClr>
                <a:srgbClr val="0000FF"/>
              </a:buClr>
              <a:buSzPts val="1800"/>
              <a:buChar char="»"/>
              <a:defRPr/>
            </a:lvl7pPr>
            <a:lvl8pPr indent="-342900" lvl="7" marL="3657600" rtl="0" algn="l">
              <a:lnSpc>
                <a:spcPct val="100000"/>
              </a:lnSpc>
              <a:spcBef>
                <a:spcPts val="360"/>
              </a:spcBef>
              <a:spcAft>
                <a:spcPts val="0"/>
              </a:spcAft>
              <a:buClr>
                <a:srgbClr val="0000FF"/>
              </a:buClr>
              <a:buSzPts val="1800"/>
              <a:buChar char="»"/>
              <a:defRPr/>
            </a:lvl8pPr>
            <a:lvl9pPr indent="-342900" lvl="8" marL="4114800" rtl="0" algn="l">
              <a:lnSpc>
                <a:spcPct val="100000"/>
              </a:lnSpc>
              <a:spcBef>
                <a:spcPts val="360"/>
              </a:spcBef>
              <a:spcAft>
                <a:spcPts val="0"/>
              </a:spcAft>
              <a:buClr>
                <a:srgbClr val="0000FF"/>
              </a:buClr>
              <a:buSzPts val="1800"/>
              <a:buChar char="»"/>
              <a:defRPr/>
            </a:lvl9pPr>
          </a:lstStyle>
          <a:p/>
        </p:txBody>
      </p:sp>
      <p:sp>
        <p:nvSpPr>
          <p:cNvPr id="153" name="Google Shape;15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1.xml"/><Relationship Id="rId10" Type="http://schemas.openxmlformats.org/officeDocument/2006/relationships/slideLayout" Target="../slideLayouts/slideLayout3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CC">
            <a:alpha val="0"/>
          </a:srgbClr>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000" u="none" cap="none" strike="noStrike">
                <a:solidFill>
                  <a:srgbClr val="0099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000" u="none" cap="none" strike="noStrike">
                <a:solidFill>
                  <a:srgbClr val="0099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000" u="none" cap="none" strike="noStrike">
                <a:solidFill>
                  <a:srgbClr val="0099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000" u="none" cap="none" strike="noStrike">
                <a:solidFill>
                  <a:srgbClr val="0099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000" u="none" cap="none" strike="noStrike">
                <a:solidFill>
                  <a:srgbClr val="0099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000" u="none" cap="none" strike="noStrike">
                <a:solidFill>
                  <a:srgbClr val="0099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000" u="none" cap="none" strike="noStrike">
                <a:solidFill>
                  <a:srgbClr val="0099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000" u="none" cap="none" strike="noStrike">
                <a:solidFill>
                  <a:srgbClr val="0099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000" u="none" cap="none" strike="noStrike">
                <a:solidFill>
                  <a:srgbClr val="009900"/>
                </a:solidFill>
                <a:latin typeface="Arial"/>
                <a:ea typeface="Arial"/>
                <a:cs typeface="Arial"/>
                <a:sym typeface="Arial"/>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480"/>
              </a:spcBef>
              <a:spcAft>
                <a:spcPts val="0"/>
              </a:spcAft>
              <a:buClr>
                <a:srgbClr val="0000FF"/>
              </a:buClr>
              <a:buSzPts val="2400"/>
              <a:buFont typeface="Arial"/>
              <a:buChar char="•"/>
              <a:defRPr b="0" i="0" sz="2400" u="none" cap="none" strike="noStrike">
                <a:solidFill>
                  <a:srgbClr val="0000FF"/>
                </a:solidFill>
                <a:latin typeface="Arial"/>
                <a:ea typeface="Arial"/>
                <a:cs typeface="Arial"/>
                <a:sym typeface="Arial"/>
              </a:defRPr>
            </a:lvl1pPr>
            <a:lvl2pPr indent="-381000" lvl="1" marL="914400" marR="0" rtl="0" algn="l">
              <a:lnSpc>
                <a:spcPct val="100000"/>
              </a:lnSpc>
              <a:spcBef>
                <a:spcPts val="480"/>
              </a:spcBef>
              <a:spcAft>
                <a:spcPts val="0"/>
              </a:spcAft>
              <a:buClr>
                <a:srgbClr val="0000FF"/>
              </a:buClr>
              <a:buSzPts val="2400"/>
              <a:buFont typeface="Arial"/>
              <a:buChar char="–"/>
              <a:defRPr b="0" i="0" sz="2400" u="none" cap="none" strike="noStrike">
                <a:solidFill>
                  <a:srgbClr val="0000FF"/>
                </a:solidFill>
                <a:latin typeface="Arial"/>
                <a:ea typeface="Arial"/>
                <a:cs typeface="Arial"/>
                <a:sym typeface="Arial"/>
              </a:defRPr>
            </a:lvl2pPr>
            <a:lvl3pPr indent="-381000" lvl="2" marL="1371600" marR="0" rtl="0" algn="l">
              <a:lnSpc>
                <a:spcPct val="100000"/>
              </a:lnSpc>
              <a:spcBef>
                <a:spcPts val="480"/>
              </a:spcBef>
              <a:spcAft>
                <a:spcPts val="0"/>
              </a:spcAft>
              <a:buClr>
                <a:srgbClr val="0000FF"/>
              </a:buClr>
              <a:buSzPts val="2400"/>
              <a:buFont typeface="Arial"/>
              <a:buChar char="•"/>
              <a:defRPr b="0" i="0" sz="2400" u="none" cap="none" strike="noStrike">
                <a:solidFill>
                  <a:srgbClr val="0000FF"/>
                </a:solidFill>
                <a:latin typeface="Arial"/>
                <a:ea typeface="Arial"/>
                <a:cs typeface="Arial"/>
                <a:sym typeface="Arial"/>
              </a:defRPr>
            </a:lvl3pPr>
            <a:lvl4pPr indent="-381000" lvl="3" marL="1828800" marR="0" rtl="0" algn="l">
              <a:lnSpc>
                <a:spcPct val="100000"/>
              </a:lnSpc>
              <a:spcBef>
                <a:spcPts val="480"/>
              </a:spcBef>
              <a:spcAft>
                <a:spcPts val="0"/>
              </a:spcAft>
              <a:buClr>
                <a:srgbClr val="0000FF"/>
              </a:buClr>
              <a:buSzPts val="2400"/>
              <a:buFont typeface="Arial"/>
              <a:buChar char="–"/>
              <a:defRPr b="0" i="0" sz="2400" u="none" cap="none" strike="noStrike">
                <a:solidFill>
                  <a:srgbClr val="0000FF"/>
                </a:solidFill>
                <a:latin typeface="Arial"/>
                <a:ea typeface="Arial"/>
                <a:cs typeface="Arial"/>
                <a:sym typeface="Arial"/>
              </a:defRPr>
            </a:lvl4pPr>
            <a:lvl5pPr indent="-381000" lvl="4" marL="2286000" marR="0" rtl="0" algn="l">
              <a:lnSpc>
                <a:spcPct val="100000"/>
              </a:lnSpc>
              <a:spcBef>
                <a:spcPts val="480"/>
              </a:spcBef>
              <a:spcAft>
                <a:spcPts val="0"/>
              </a:spcAft>
              <a:buClr>
                <a:srgbClr val="0000FF"/>
              </a:buClr>
              <a:buSzPts val="2400"/>
              <a:buFont typeface="Arial"/>
              <a:buChar char="»"/>
              <a:defRPr b="0" i="0" sz="2400" u="none" cap="none" strike="noStrike">
                <a:solidFill>
                  <a:srgbClr val="0000FF"/>
                </a:solidFill>
                <a:latin typeface="Arial"/>
                <a:ea typeface="Arial"/>
                <a:cs typeface="Arial"/>
                <a:sym typeface="Arial"/>
              </a:defRPr>
            </a:lvl5pPr>
            <a:lvl6pPr indent="-381000" lvl="5" marL="2743200" marR="0" rtl="0" algn="l">
              <a:lnSpc>
                <a:spcPct val="100000"/>
              </a:lnSpc>
              <a:spcBef>
                <a:spcPts val="480"/>
              </a:spcBef>
              <a:spcAft>
                <a:spcPts val="0"/>
              </a:spcAft>
              <a:buClr>
                <a:srgbClr val="0000FF"/>
              </a:buClr>
              <a:buSzPts val="2400"/>
              <a:buFont typeface="Arial"/>
              <a:buChar char="»"/>
              <a:defRPr b="0" i="0" sz="2400" u="none" cap="none" strike="noStrike">
                <a:solidFill>
                  <a:srgbClr val="0000FF"/>
                </a:solidFill>
                <a:latin typeface="Arial"/>
                <a:ea typeface="Arial"/>
                <a:cs typeface="Arial"/>
                <a:sym typeface="Arial"/>
              </a:defRPr>
            </a:lvl6pPr>
            <a:lvl7pPr indent="-381000" lvl="6" marL="3200400" marR="0" rtl="0" algn="l">
              <a:lnSpc>
                <a:spcPct val="100000"/>
              </a:lnSpc>
              <a:spcBef>
                <a:spcPts val="480"/>
              </a:spcBef>
              <a:spcAft>
                <a:spcPts val="0"/>
              </a:spcAft>
              <a:buClr>
                <a:srgbClr val="0000FF"/>
              </a:buClr>
              <a:buSzPts val="2400"/>
              <a:buFont typeface="Arial"/>
              <a:buChar char="»"/>
              <a:defRPr b="0" i="0" sz="2400" u="none" cap="none" strike="noStrike">
                <a:solidFill>
                  <a:srgbClr val="0000FF"/>
                </a:solidFill>
                <a:latin typeface="Arial"/>
                <a:ea typeface="Arial"/>
                <a:cs typeface="Arial"/>
                <a:sym typeface="Arial"/>
              </a:defRPr>
            </a:lvl7pPr>
            <a:lvl8pPr indent="-381000" lvl="7" marL="3657600" marR="0" rtl="0" algn="l">
              <a:lnSpc>
                <a:spcPct val="100000"/>
              </a:lnSpc>
              <a:spcBef>
                <a:spcPts val="480"/>
              </a:spcBef>
              <a:spcAft>
                <a:spcPts val="0"/>
              </a:spcAft>
              <a:buClr>
                <a:srgbClr val="0000FF"/>
              </a:buClr>
              <a:buSzPts val="2400"/>
              <a:buFont typeface="Arial"/>
              <a:buChar char="»"/>
              <a:defRPr b="0" i="0" sz="2400" u="none" cap="none" strike="noStrike">
                <a:solidFill>
                  <a:srgbClr val="0000FF"/>
                </a:solidFill>
                <a:latin typeface="Arial"/>
                <a:ea typeface="Arial"/>
                <a:cs typeface="Arial"/>
                <a:sym typeface="Arial"/>
              </a:defRPr>
            </a:lvl8pPr>
            <a:lvl9pPr indent="-381000" lvl="8" marL="4114800" marR="0" rtl="0" algn="l">
              <a:lnSpc>
                <a:spcPct val="100000"/>
              </a:lnSpc>
              <a:spcBef>
                <a:spcPts val="480"/>
              </a:spcBef>
              <a:spcAft>
                <a:spcPts val="0"/>
              </a:spcAft>
              <a:buClr>
                <a:srgbClr val="0000FF"/>
              </a:buClr>
              <a:buSzPts val="2400"/>
              <a:buFont typeface="Arial"/>
              <a:buChar char="»"/>
              <a:defRPr b="0" i="0" sz="2400" u="none" cap="none" strike="noStrike">
                <a:solidFill>
                  <a:srgbClr val="0000FF"/>
                </a:solidFill>
                <a:latin typeface="Arial"/>
                <a:ea typeface="Arial"/>
                <a:cs typeface="Arial"/>
                <a:sym typeface="Arial"/>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0000FF"/>
                </a:solidFill>
              </a:defRPr>
            </a:lvl1pPr>
            <a:lvl2pPr lvl="1" rtl="0" algn="r">
              <a:buNone/>
              <a:defRPr sz="1300">
                <a:solidFill>
                  <a:srgbClr val="0000FF"/>
                </a:solidFill>
              </a:defRPr>
            </a:lvl2pPr>
            <a:lvl3pPr lvl="2" rtl="0" algn="r">
              <a:buNone/>
              <a:defRPr sz="1300">
                <a:solidFill>
                  <a:srgbClr val="0000FF"/>
                </a:solidFill>
              </a:defRPr>
            </a:lvl3pPr>
            <a:lvl4pPr lvl="3" rtl="0" algn="r">
              <a:buNone/>
              <a:defRPr sz="1300">
                <a:solidFill>
                  <a:srgbClr val="0000FF"/>
                </a:solidFill>
              </a:defRPr>
            </a:lvl4pPr>
            <a:lvl5pPr lvl="4" rtl="0" algn="r">
              <a:buNone/>
              <a:defRPr sz="1300">
                <a:solidFill>
                  <a:srgbClr val="0000FF"/>
                </a:solidFill>
              </a:defRPr>
            </a:lvl5pPr>
            <a:lvl6pPr lvl="5" rtl="0" algn="r">
              <a:buNone/>
              <a:defRPr sz="1300">
                <a:solidFill>
                  <a:srgbClr val="0000FF"/>
                </a:solidFill>
              </a:defRPr>
            </a:lvl6pPr>
            <a:lvl7pPr lvl="6" rtl="0" algn="r">
              <a:buNone/>
              <a:defRPr sz="1300">
                <a:solidFill>
                  <a:srgbClr val="0000FF"/>
                </a:solidFill>
              </a:defRPr>
            </a:lvl7pPr>
            <a:lvl8pPr lvl="7" rtl="0" algn="r">
              <a:buNone/>
              <a:defRPr sz="1300">
                <a:solidFill>
                  <a:srgbClr val="0000FF"/>
                </a:solidFill>
              </a:defRPr>
            </a:lvl8pPr>
            <a:lvl9pPr lvl="8" rtl="0" algn="r">
              <a:buNone/>
              <a:defRPr sz="1300">
                <a:solidFill>
                  <a:srgbClr val="0000FF"/>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CC">
            <a:alpha val="0"/>
          </a:srgbClr>
        </a:solidFill>
      </p:bgPr>
    </p:bg>
    <p:spTree>
      <p:nvGrpSpPr>
        <p:cNvPr id="105" name="Shape 105"/>
        <p:cNvGrpSpPr/>
        <p:nvPr/>
      </p:nvGrpSpPr>
      <p:grpSpPr>
        <a:xfrm>
          <a:off x="0" y="0"/>
          <a:ext cx="0" cy="0"/>
          <a:chOff x="0" y="0"/>
          <a:chExt cx="0" cy="0"/>
        </a:xfrm>
      </p:grpSpPr>
      <p:sp>
        <p:nvSpPr>
          <p:cNvPr id="106" name="Google Shape;106;p2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000" u="none" cap="none" strike="noStrike">
                <a:solidFill>
                  <a:srgbClr val="0099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000" u="none" cap="none" strike="noStrike">
                <a:solidFill>
                  <a:srgbClr val="0099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000" u="none" cap="none" strike="noStrike">
                <a:solidFill>
                  <a:srgbClr val="0099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000" u="none" cap="none" strike="noStrike">
                <a:solidFill>
                  <a:srgbClr val="0099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000" u="none" cap="none" strike="noStrike">
                <a:solidFill>
                  <a:srgbClr val="0099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000" u="none" cap="none" strike="noStrike">
                <a:solidFill>
                  <a:srgbClr val="0099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000" u="none" cap="none" strike="noStrike">
                <a:solidFill>
                  <a:srgbClr val="0099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000" u="none" cap="none" strike="noStrike">
                <a:solidFill>
                  <a:srgbClr val="0099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000" u="none" cap="none" strike="noStrike">
                <a:solidFill>
                  <a:srgbClr val="009900"/>
                </a:solidFill>
                <a:latin typeface="Arial"/>
                <a:ea typeface="Arial"/>
                <a:cs typeface="Arial"/>
                <a:sym typeface="Arial"/>
              </a:defRPr>
            </a:lvl9pPr>
          </a:lstStyle>
          <a:p/>
        </p:txBody>
      </p:sp>
      <p:sp>
        <p:nvSpPr>
          <p:cNvPr id="107" name="Google Shape;107;p2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480"/>
              </a:spcBef>
              <a:spcAft>
                <a:spcPts val="0"/>
              </a:spcAft>
              <a:buClr>
                <a:srgbClr val="0000FF"/>
              </a:buClr>
              <a:buSzPts val="2400"/>
              <a:buFont typeface="Arial"/>
              <a:buChar char="•"/>
              <a:defRPr b="0" i="0" sz="2400" u="none" cap="none" strike="noStrike">
                <a:solidFill>
                  <a:srgbClr val="0000FF"/>
                </a:solidFill>
                <a:latin typeface="Arial"/>
                <a:ea typeface="Arial"/>
                <a:cs typeface="Arial"/>
                <a:sym typeface="Arial"/>
              </a:defRPr>
            </a:lvl1pPr>
            <a:lvl2pPr indent="-381000" lvl="1" marL="914400" marR="0" rtl="0" algn="l">
              <a:lnSpc>
                <a:spcPct val="100000"/>
              </a:lnSpc>
              <a:spcBef>
                <a:spcPts val="480"/>
              </a:spcBef>
              <a:spcAft>
                <a:spcPts val="0"/>
              </a:spcAft>
              <a:buClr>
                <a:srgbClr val="0000FF"/>
              </a:buClr>
              <a:buSzPts val="2400"/>
              <a:buFont typeface="Arial"/>
              <a:buChar char="–"/>
              <a:defRPr b="0" i="0" sz="2400" u="none" cap="none" strike="noStrike">
                <a:solidFill>
                  <a:srgbClr val="0000FF"/>
                </a:solidFill>
                <a:latin typeface="Arial"/>
                <a:ea typeface="Arial"/>
                <a:cs typeface="Arial"/>
                <a:sym typeface="Arial"/>
              </a:defRPr>
            </a:lvl2pPr>
            <a:lvl3pPr indent="-381000" lvl="2" marL="1371600" marR="0" rtl="0" algn="l">
              <a:lnSpc>
                <a:spcPct val="100000"/>
              </a:lnSpc>
              <a:spcBef>
                <a:spcPts val="480"/>
              </a:spcBef>
              <a:spcAft>
                <a:spcPts val="0"/>
              </a:spcAft>
              <a:buClr>
                <a:srgbClr val="0000FF"/>
              </a:buClr>
              <a:buSzPts val="2400"/>
              <a:buFont typeface="Arial"/>
              <a:buChar char="•"/>
              <a:defRPr b="0" i="0" sz="2400" u="none" cap="none" strike="noStrike">
                <a:solidFill>
                  <a:srgbClr val="0000FF"/>
                </a:solidFill>
                <a:latin typeface="Arial"/>
                <a:ea typeface="Arial"/>
                <a:cs typeface="Arial"/>
                <a:sym typeface="Arial"/>
              </a:defRPr>
            </a:lvl3pPr>
            <a:lvl4pPr indent="-381000" lvl="3" marL="1828800" marR="0" rtl="0" algn="l">
              <a:lnSpc>
                <a:spcPct val="100000"/>
              </a:lnSpc>
              <a:spcBef>
                <a:spcPts val="480"/>
              </a:spcBef>
              <a:spcAft>
                <a:spcPts val="0"/>
              </a:spcAft>
              <a:buClr>
                <a:srgbClr val="0000FF"/>
              </a:buClr>
              <a:buSzPts val="2400"/>
              <a:buFont typeface="Arial"/>
              <a:buChar char="–"/>
              <a:defRPr b="0" i="0" sz="2400" u="none" cap="none" strike="noStrike">
                <a:solidFill>
                  <a:srgbClr val="0000FF"/>
                </a:solidFill>
                <a:latin typeface="Arial"/>
                <a:ea typeface="Arial"/>
                <a:cs typeface="Arial"/>
                <a:sym typeface="Arial"/>
              </a:defRPr>
            </a:lvl4pPr>
            <a:lvl5pPr indent="-381000" lvl="4" marL="2286000" marR="0" rtl="0" algn="l">
              <a:lnSpc>
                <a:spcPct val="100000"/>
              </a:lnSpc>
              <a:spcBef>
                <a:spcPts val="480"/>
              </a:spcBef>
              <a:spcAft>
                <a:spcPts val="0"/>
              </a:spcAft>
              <a:buClr>
                <a:srgbClr val="0000FF"/>
              </a:buClr>
              <a:buSzPts val="2400"/>
              <a:buFont typeface="Arial"/>
              <a:buChar char="»"/>
              <a:defRPr b="0" i="0" sz="2400" u="none" cap="none" strike="noStrike">
                <a:solidFill>
                  <a:srgbClr val="0000FF"/>
                </a:solidFill>
                <a:latin typeface="Arial"/>
                <a:ea typeface="Arial"/>
                <a:cs typeface="Arial"/>
                <a:sym typeface="Arial"/>
              </a:defRPr>
            </a:lvl5pPr>
            <a:lvl6pPr indent="-381000" lvl="5" marL="2743200" marR="0" rtl="0" algn="l">
              <a:lnSpc>
                <a:spcPct val="100000"/>
              </a:lnSpc>
              <a:spcBef>
                <a:spcPts val="480"/>
              </a:spcBef>
              <a:spcAft>
                <a:spcPts val="0"/>
              </a:spcAft>
              <a:buClr>
                <a:srgbClr val="0000FF"/>
              </a:buClr>
              <a:buSzPts val="2400"/>
              <a:buFont typeface="Arial"/>
              <a:buChar char="»"/>
              <a:defRPr b="0" i="0" sz="2400" u="none" cap="none" strike="noStrike">
                <a:solidFill>
                  <a:srgbClr val="0000FF"/>
                </a:solidFill>
                <a:latin typeface="Arial"/>
                <a:ea typeface="Arial"/>
                <a:cs typeface="Arial"/>
                <a:sym typeface="Arial"/>
              </a:defRPr>
            </a:lvl6pPr>
            <a:lvl7pPr indent="-381000" lvl="6" marL="3200400" marR="0" rtl="0" algn="l">
              <a:lnSpc>
                <a:spcPct val="100000"/>
              </a:lnSpc>
              <a:spcBef>
                <a:spcPts val="480"/>
              </a:spcBef>
              <a:spcAft>
                <a:spcPts val="0"/>
              </a:spcAft>
              <a:buClr>
                <a:srgbClr val="0000FF"/>
              </a:buClr>
              <a:buSzPts val="2400"/>
              <a:buFont typeface="Arial"/>
              <a:buChar char="»"/>
              <a:defRPr b="0" i="0" sz="2400" u="none" cap="none" strike="noStrike">
                <a:solidFill>
                  <a:srgbClr val="0000FF"/>
                </a:solidFill>
                <a:latin typeface="Arial"/>
                <a:ea typeface="Arial"/>
                <a:cs typeface="Arial"/>
                <a:sym typeface="Arial"/>
              </a:defRPr>
            </a:lvl7pPr>
            <a:lvl8pPr indent="-381000" lvl="7" marL="3657600" marR="0" rtl="0" algn="l">
              <a:lnSpc>
                <a:spcPct val="100000"/>
              </a:lnSpc>
              <a:spcBef>
                <a:spcPts val="480"/>
              </a:spcBef>
              <a:spcAft>
                <a:spcPts val="0"/>
              </a:spcAft>
              <a:buClr>
                <a:srgbClr val="0000FF"/>
              </a:buClr>
              <a:buSzPts val="2400"/>
              <a:buFont typeface="Arial"/>
              <a:buChar char="»"/>
              <a:defRPr b="0" i="0" sz="2400" u="none" cap="none" strike="noStrike">
                <a:solidFill>
                  <a:srgbClr val="0000FF"/>
                </a:solidFill>
                <a:latin typeface="Arial"/>
                <a:ea typeface="Arial"/>
                <a:cs typeface="Arial"/>
                <a:sym typeface="Arial"/>
              </a:defRPr>
            </a:lvl8pPr>
            <a:lvl9pPr indent="-381000" lvl="8" marL="4114800" marR="0" rtl="0" algn="l">
              <a:lnSpc>
                <a:spcPct val="100000"/>
              </a:lnSpc>
              <a:spcBef>
                <a:spcPts val="480"/>
              </a:spcBef>
              <a:spcAft>
                <a:spcPts val="0"/>
              </a:spcAft>
              <a:buClr>
                <a:srgbClr val="0000FF"/>
              </a:buClr>
              <a:buSzPts val="2400"/>
              <a:buFont typeface="Arial"/>
              <a:buChar char="»"/>
              <a:defRPr b="0" i="0" sz="2400" u="none" cap="none" strike="noStrike">
                <a:solidFill>
                  <a:srgbClr val="0000FF"/>
                </a:solidFill>
                <a:latin typeface="Arial"/>
                <a:ea typeface="Arial"/>
                <a:cs typeface="Arial"/>
                <a:sym typeface="Arial"/>
              </a:defRPr>
            </a:lvl9pPr>
          </a:lstStyle>
          <a:p/>
        </p:txBody>
      </p:sp>
      <p:sp>
        <p:nvSpPr>
          <p:cNvPr id="108" name="Google Shape;108;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0000FF"/>
                </a:solidFill>
              </a:defRPr>
            </a:lvl1pPr>
            <a:lvl2pPr lvl="1" rtl="0" algn="r">
              <a:buNone/>
              <a:defRPr sz="1300">
                <a:solidFill>
                  <a:srgbClr val="0000FF"/>
                </a:solidFill>
              </a:defRPr>
            </a:lvl2pPr>
            <a:lvl3pPr lvl="2" rtl="0" algn="r">
              <a:buNone/>
              <a:defRPr sz="1300">
                <a:solidFill>
                  <a:srgbClr val="0000FF"/>
                </a:solidFill>
              </a:defRPr>
            </a:lvl3pPr>
            <a:lvl4pPr lvl="3" rtl="0" algn="r">
              <a:buNone/>
              <a:defRPr sz="1300">
                <a:solidFill>
                  <a:srgbClr val="0000FF"/>
                </a:solidFill>
              </a:defRPr>
            </a:lvl4pPr>
            <a:lvl5pPr lvl="4" rtl="0" algn="r">
              <a:buNone/>
              <a:defRPr sz="1300">
                <a:solidFill>
                  <a:srgbClr val="0000FF"/>
                </a:solidFill>
              </a:defRPr>
            </a:lvl5pPr>
            <a:lvl6pPr lvl="5" rtl="0" algn="r">
              <a:buNone/>
              <a:defRPr sz="1300">
                <a:solidFill>
                  <a:srgbClr val="0000FF"/>
                </a:solidFill>
              </a:defRPr>
            </a:lvl6pPr>
            <a:lvl7pPr lvl="6" rtl="0" algn="r">
              <a:buNone/>
              <a:defRPr sz="1300">
                <a:solidFill>
                  <a:srgbClr val="0000FF"/>
                </a:solidFill>
              </a:defRPr>
            </a:lvl7pPr>
            <a:lvl8pPr lvl="7" rtl="0" algn="r">
              <a:buNone/>
              <a:defRPr sz="1300">
                <a:solidFill>
                  <a:srgbClr val="0000FF"/>
                </a:solidFill>
              </a:defRPr>
            </a:lvl8pPr>
            <a:lvl9pPr lvl="8" rtl="0" algn="r">
              <a:buNone/>
              <a:defRPr sz="1300">
                <a:solidFill>
                  <a:srgbClr val="0000FF"/>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1.xml"/><Relationship Id="rId3" Type="http://schemas.openxmlformats.org/officeDocument/2006/relationships/image" Target="../media/image3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6.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4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7.xml"/><Relationship Id="rId3" Type="http://schemas.openxmlformats.org/officeDocument/2006/relationships/image" Target="../media/image41.png"/><Relationship Id="rId4" Type="http://schemas.openxmlformats.org/officeDocument/2006/relationships/image" Target="../media/image54.png"/><Relationship Id="rId5" Type="http://schemas.openxmlformats.org/officeDocument/2006/relationships/image" Target="../media/image4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8.xml"/><Relationship Id="rId3" Type="http://schemas.openxmlformats.org/officeDocument/2006/relationships/image" Target="../media/image4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2.xml"/><Relationship Id="rId3" Type="http://schemas.openxmlformats.org/officeDocument/2006/relationships/image" Target="../media/image4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4.xml"/><Relationship Id="rId3" Type="http://schemas.openxmlformats.org/officeDocument/2006/relationships/image" Target="../media/image47.png"/><Relationship Id="rId4" Type="http://schemas.openxmlformats.org/officeDocument/2006/relationships/image" Target="../media/image4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6.xml"/><Relationship Id="rId3" Type="http://schemas.openxmlformats.org/officeDocument/2006/relationships/image" Target="../media/image4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7.xml"/><Relationship Id="rId3" Type="http://schemas.openxmlformats.org/officeDocument/2006/relationships/image" Target="../media/image5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8.xml"/><Relationship Id="rId3" Type="http://schemas.openxmlformats.org/officeDocument/2006/relationships/image" Target="../media/image5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9.xml"/><Relationship Id="rId3"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0.xml"/><Relationship Id="rId3" Type="http://schemas.openxmlformats.org/officeDocument/2006/relationships/image" Target="../media/image62.png"/><Relationship Id="rId4" Type="http://schemas.openxmlformats.org/officeDocument/2006/relationships/image" Target="../media/image59.png"/><Relationship Id="rId5" Type="http://schemas.openxmlformats.org/officeDocument/2006/relationships/image" Target="../media/image5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1.xml"/><Relationship Id="rId3" Type="http://schemas.openxmlformats.org/officeDocument/2006/relationships/image" Target="../media/image5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6.xml"/><Relationship Id="rId3" Type="http://schemas.openxmlformats.org/officeDocument/2006/relationships/hyperlink" Target="http://www.iitp.ac.in/~shad.pcs15/data/nmt-rudra.pdf" TargetMode="External"/><Relationship Id="rId4" Type="http://schemas.openxmlformats.org/officeDocument/2006/relationships/image" Target="../media/image50.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7.xml"/><Relationship Id="rId3" Type="http://schemas.openxmlformats.org/officeDocument/2006/relationships/image" Target="../media/image6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0.xml"/><Relationship Id="rId3" Type="http://schemas.openxmlformats.org/officeDocument/2006/relationships/image" Target="../media/image56.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1.xml"/><Relationship Id="rId3" Type="http://schemas.openxmlformats.org/officeDocument/2006/relationships/hyperlink" Target="http://www.iitp.ac.in/~shad.pcs15/data/nmt-rudra.pdf" TargetMode="External"/><Relationship Id="rId4" Type="http://schemas.openxmlformats.org/officeDocument/2006/relationships/image" Target="../media/image5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2.xml"/><Relationship Id="rId3" Type="http://schemas.openxmlformats.org/officeDocument/2006/relationships/hyperlink" Target="http://www.iitp.ac.in/~shad.pcs15/data/nmt-rudra.pdf" TargetMode="External"/><Relationship Id="rId4" Type="http://schemas.openxmlformats.org/officeDocument/2006/relationships/image" Target="../media/image64.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3.xml"/><Relationship Id="rId3" Type="http://schemas.openxmlformats.org/officeDocument/2006/relationships/hyperlink" Target="http://www.iitp.ac.in/~shad.pcs15/data/nmt-rudra.pdf" TargetMode="External"/><Relationship Id="rId4" Type="http://schemas.openxmlformats.org/officeDocument/2006/relationships/image" Target="../media/image58.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4.xml"/><Relationship Id="rId3" Type="http://schemas.openxmlformats.org/officeDocument/2006/relationships/image" Target="../media/image61.png"/><Relationship Id="rId4" Type="http://schemas.openxmlformats.org/officeDocument/2006/relationships/hyperlink" Target="https://jalammar.github.io/illustrated-transformer/"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5.xml"/><Relationship Id="rId3" Type="http://schemas.openxmlformats.org/officeDocument/2006/relationships/hyperlink" Target="https://jalammar.github.io/illustrated-transformer/" TargetMode="External"/><Relationship Id="rId4" Type="http://schemas.openxmlformats.org/officeDocument/2006/relationships/image" Target="../media/image65.png"/><Relationship Id="rId5" Type="http://schemas.openxmlformats.org/officeDocument/2006/relationships/image" Target="../media/image6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6.xml"/><Relationship Id="rId3" Type="http://schemas.openxmlformats.org/officeDocument/2006/relationships/image" Target="../media/image63.png"/><Relationship Id="rId4" Type="http://schemas.openxmlformats.org/officeDocument/2006/relationships/hyperlink" Target="https://jalammar.github.io/illustrated-transformer/"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7.xml"/><Relationship Id="rId3" Type="http://schemas.openxmlformats.org/officeDocument/2006/relationships/image" Target="../media/image101.png"/><Relationship Id="rId4" Type="http://schemas.openxmlformats.org/officeDocument/2006/relationships/hyperlink" Target="https://jalammar.github.io/illustrated-transformer/"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8.xml"/><Relationship Id="rId3" Type="http://schemas.openxmlformats.org/officeDocument/2006/relationships/image" Target="../media/image67.png"/><Relationship Id="rId4" Type="http://schemas.openxmlformats.org/officeDocument/2006/relationships/hyperlink" Target="https://towardsdatascience.com/transformers-explained-visually-part-3-multi-head-attention-deep-dive-1c1ff1024853"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9.xml"/><Relationship Id="rId3" Type="http://schemas.openxmlformats.org/officeDocument/2006/relationships/image" Target="../media/image68.png"/><Relationship Id="rId4" Type="http://schemas.openxmlformats.org/officeDocument/2006/relationships/hyperlink" Target="https://jalammar.github.io/illustrated-transforme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0.xml"/><Relationship Id="rId3" Type="http://schemas.openxmlformats.org/officeDocument/2006/relationships/image" Target="../media/image7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8.xml"/><Relationship Id="rId3" Type="http://schemas.openxmlformats.org/officeDocument/2006/relationships/image" Target="../media/image6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9.xml"/><Relationship Id="rId3" Type="http://schemas.openxmlformats.org/officeDocument/2006/relationships/image" Target="../media/image6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1.xml"/><Relationship Id="rId3" Type="http://schemas.openxmlformats.org/officeDocument/2006/relationships/image" Target="../media/image7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2.xml"/><Relationship Id="rId3" Type="http://schemas.openxmlformats.org/officeDocument/2006/relationships/image" Target="../media/image7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5.xml"/><Relationship Id="rId3" Type="http://schemas.openxmlformats.org/officeDocument/2006/relationships/image" Target="../media/image8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9.xml"/><Relationship Id="rId3" Type="http://schemas.openxmlformats.org/officeDocument/2006/relationships/hyperlink" Target="https://github.com/mjpost/sacrebleu"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3.xml"/><Relationship Id="rId3" Type="http://schemas.openxmlformats.org/officeDocument/2006/relationships/image" Target="../media/image77.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8.xml"/><Relationship Id="rId3" Type="http://schemas.openxmlformats.org/officeDocument/2006/relationships/image" Target="../media/image7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1.xml"/><Relationship Id="rId3" Type="http://schemas.openxmlformats.org/officeDocument/2006/relationships/image" Target="../media/image75.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5.xml"/><Relationship Id="rId3" Type="http://schemas.openxmlformats.org/officeDocument/2006/relationships/image" Target="../media/image7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9.xml"/><Relationship Id="rId3" Type="http://schemas.openxmlformats.org/officeDocument/2006/relationships/image" Target="../media/image7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 Id="rId3" Type="http://schemas.openxmlformats.org/officeDocument/2006/relationships/image" Target="../media/image7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3.xml"/><Relationship Id="rId3" Type="http://schemas.openxmlformats.org/officeDocument/2006/relationships/image" Target="../media/image121.png"/><Relationship Id="rId4" Type="http://schemas.openxmlformats.org/officeDocument/2006/relationships/image" Target="../media/image96.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4.xml"/><Relationship Id="rId3" Type="http://schemas.openxmlformats.org/officeDocument/2006/relationships/image" Target="../media/image78.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7.xml"/><Relationship Id="rId3" Type="http://schemas.openxmlformats.org/officeDocument/2006/relationships/image" Target="../media/image81.jp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3.xml"/><Relationship Id="rId3" Type="http://schemas.openxmlformats.org/officeDocument/2006/relationships/image" Target="../media/image82.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8.xml"/><Relationship Id="rId3" Type="http://schemas.openxmlformats.org/officeDocument/2006/relationships/image" Target="../media/image84.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8.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0.xml"/><Relationship Id="rId3" Type="http://schemas.openxmlformats.org/officeDocument/2006/relationships/image" Target="../media/image85.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4.xml"/><Relationship Id="rId3" Type="http://schemas.openxmlformats.org/officeDocument/2006/relationships/image" Target="../media/image86.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7.xml"/><Relationship Id="rId3" Type="http://schemas.openxmlformats.org/officeDocument/2006/relationships/image" Target="../media/image87.png"/><Relationship Id="rId4" Type="http://schemas.openxmlformats.org/officeDocument/2006/relationships/image" Target="../media/image94.png"/><Relationship Id="rId5" Type="http://schemas.openxmlformats.org/officeDocument/2006/relationships/hyperlink" Target="https://indicnlp.ai4bharat.org/corpora/" TargetMode="External"/><Relationship Id="rId6" Type="http://schemas.openxmlformats.org/officeDocument/2006/relationships/hyperlink" Target="http://lotus.kuee.kyoto-u.ac.jp/WAT/indic-multilingual/" TargetMode="Externa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9.xml"/><Relationship Id="rId3" Type="http://schemas.openxmlformats.org/officeDocument/2006/relationships/image" Target="../media/image9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0.xml"/><Relationship Id="rId3" Type="http://schemas.openxmlformats.org/officeDocument/2006/relationships/image" Target="../media/image9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1.xml"/><Relationship Id="rId3" Type="http://schemas.openxmlformats.org/officeDocument/2006/relationships/image" Target="../media/image83.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2.xml"/><Relationship Id="rId3" Type="http://schemas.openxmlformats.org/officeDocument/2006/relationships/image" Target="../media/image88.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3.xml"/><Relationship Id="rId3" Type="http://schemas.openxmlformats.org/officeDocument/2006/relationships/image" Target="../media/image89.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4.xml"/><Relationship Id="rId3" Type="http://schemas.openxmlformats.org/officeDocument/2006/relationships/image" Target="../media/image92.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5.xml"/><Relationship Id="rId3" Type="http://schemas.openxmlformats.org/officeDocument/2006/relationships/image" Target="../media/image9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2.xml"/><Relationship Id="rId3" Type="http://schemas.openxmlformats.org/officeDocument/2006/relationships/image" Target="../media/image95.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4.xml"/><Relationship Id="rId3" Type="http://schemas.openxmlformats.org/officeDocument/2006/relationships/image" Target="../media/image100.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6.xml"/><Relationship Id="rId3" Type="http://schemas.openxmlformats.org/officeDocument/2006/relationships/image" Target="../media/image98.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7.xml"/><Relationship Id="rId3" Type="http://schemas.openxmlformats.org/officeDocument/2006/relationships/image" Target="../media/image104.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9.xml"/><Relationship Id="rId3" Type="http://schemas.openxmlformats.org/officeDocument/2006/relationships/image" Target="../media/image9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0.xml"/><Relationship Id="rId3" Type="http://schemas.openxmlformats.org/officeDocument/2006/relationships/image" Target="../media/image103.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3.xml"/><Relationship Id="rId3" Type="http://schemas.openxmlformats.org/officeDocument/2006/relationships/image" Target="../media/image102.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4.xml"/><Relationship Id="rId3" Type="http://schemas.openxmlformats.org/officeDocument/2006/relationships/image" Target="../media/image99.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7.xml"/><Relationship Id="rId3" Type="http://schemas.openxmlformats.org/officeDocument/2006/relationships/image" Target="../media/image114.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8.xml"/><Relationship Id="rId3" Type="http://schemas.openxmlformats.org/officeDocument/2006/relationships/image" Target="../media/image107.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0.xml"/><Relationship Id="rId3" Type="http://schemas.openxmlformats.org/officeDocument/2006/relationships/image" Target="../media/image106.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1.xml"/><Relationship Id="rId3" Type="http://schemas.openxmlformats.org/officeDocument/2006/relationships/image" Target="../media/image109.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2.xml"/><Relationship Id="rId3" Type="http://schemas.openxmlformats.org/officeDocument/2006/relationships/image" Target="../media/image109.png"/><Relationship Id="rId4" Type="http://schemas.openxmlformats.org/officeDocument/2006/relationships/image" Target="../media/image10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9.xml"/><Relationship Id="rId3" Type="http://schemas.openxmlformats.org/officeDocument/2006/relationships/image" Target="../media/image1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0.xml"/><Relationship Id="rId3" Type="http://schemas.openxmlformats.org/officeDocument/2006/relationships/image" Target="../media/image116.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4.xml"/><Relationship Id="rId3" Type="http://schemas.openxmlformats.org/officeDocument/2006/relationships/image" Target="../media/image118.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6.xml"/><Relationship Id="rId3" Type="http://schemas.openxmlformats.org/officeDocument/2006/relationships/image" Target="../media/image110.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7.xml"/><Relationship Id="rId3" Type="http://schemas.openxmlformats.org/officeDocument/2006/relationships/image" Target="../media/image105.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8.xml"/><Relationship Id="rId3" Type="http://schemas.openxmlformats.org/officeDocument/2006/relationships/image" Target="../media/image113.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0.xml"/><Relationship Id="rId3" Type="http://schemas.openxmlformats.org/officeDocument/2006/relationships/image" Target="../media/image120.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1.xml"/><Relationship Id="rId3" Type="http://schemas.openxmlformats.org/officeDocument/2006/relationships/image" Target="../media/image117.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3.xml"/><Relationship Id="rId3" Type="http://schemas.openxmlformats.org/officeDocument/2006/relationships/image" Target="../media/image119.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8.xml"/><Relationship Id="rId3" Type="http://schemas.openxmlformats.org/officeDocument/2006/relationships/image" Target="../media/image122.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2.xml"/><Relationship Id="rId3" Type="http://schemas.openxmlformats.org/officeDocument/2006/relationships/image" Target="../media/image123.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4.xml"/><Relationship Id="rId3" Type="http://schemas.openxmlformats.org/officeDocument/2006/relationships/image" Target="../media/image112.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7.xml"/><Relationship Id="rId3" Type="http://schemas.openxmlformats.org/officeDocument/2006/relationships/image" Target="../media/image127.png"/><Relationship Id="rId4" Type="http://schemas.openxmlformats.org/officeDocument/2006/relationships/image" Target="../media/image125.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9.xml"/><Relationship Id="rId3" Type="http://schemas.openxmlformats.org/officeDocument/2006/relationships/image" Target="../media/image1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hyperlink" Target="https://ieeexplore.ieee.org/abstract/document/9004003/" TargetMode="Externa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0.xml"/><Relationship Id="rId3" Type="http://schemas.openxmlformats.org/officeDocument/2006/relationships/image" Target="../media/image134.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1.xml"/><Relationship Id="rId3" Type="http://schemas.openxmlformats.org/officeDocument/2006/relationships/image" Target="../media/image135.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2.xml"/><Relationship Id="rId3" Type="http://schemas.openxmlformats.org/officeDocument/2006/relationships/image" Target="../media/image128.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3.xml"/><Relationship Id="rId3" Type="http://schemas.openxmlformats.org/officeDocument/2006/relationships/image" Target="../media/image136.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4.xml"/><Relationship Id="rId3" Type="http://schemas.openxmlformats.org/officeDocument/2006/relationships/image" Target="../media/image131.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5.xml"/><Relationship Id="rId3" Type="http://schemas.openxmlformats.org/officeDocument/2006/relationships/image" Target="../media/image130.png"/><Relationship Id="rId4" Type="http://schemas.openxmlformats.org/officeDocument/2006/relationships/image" Target="../media/image124.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6.xml"/><Relationship Id="rId3" Type="http://schemas.openxmlformats.org/officeDocument/2006/relationships/image" Target="../media/image132.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2.xml"/><Relationship Id="rId3" Type="http://schemas.openxmlformats.org/officeDocument/2006/relationships/hyperlink" Target="http://drive.google.com/file/d/1o6aIJ1w4p2Lfm6n5BlW-ejyjTnDPn-Nw/view" TargetMode="External"/><Relationship Id="rId4" Type="http://schemas.openxmlformats.org/officeDocument/2006/relationships/image" Target="../media/image115.png"/><Relationship Id="rId5" Type="http://schemas.openxmlformats.org/officeDocument/2006/relationships/hyperlink" Target="http://drive.google.com/file/d/1W-Xh5z0ivwmUpC9P1swLG0_vEPiJ4qQ4/view" TargetMode="External"/><Relationship Id="rId6" Type="http://schemas.openxmlformats.org/officeDocument/2006/relationships/hyperlink" Target="http://drive.google.com/file/d/1Y-4gqTeLJk9dIn4wmg--nFfxcSb9K0Di/view" TargetMode="Externa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3.xml"/><Relationship Id="rId3" Type="http://schemas.openxmlformats.org/officeDocument/2006/relationships/image" Target="../media/image133.png"/><Relationship Id="rId4" Type="http://schemas.openxmlformats.org/officeDocument/2006/relationships/image" Target="../media/image129.png"/><Relationship Id="rId5" Type="http://schemas.openxmlformats.org/officeDocument/2006/relationships/hyperlink" Target="http://drive.google.com/file/d/1BdZotzMXKyxQBGhy9NbS8p4X1My-9eRc/view" TargetMode="External"/><Relationship Id="rId6" Type="http://schemas.openxmlformats.org/officeDocument/2006/relationships/image" Target="../media/image115.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4.xml"/><Relationship Id="rId3" Type="http://schemas.openxmlformats.org/officeDocument/2006/relationships/hyperlink" Target="http://drive.google.com/file/d/1XKHK4ejo3iK1l7-LWjVMm3EAhpwjery7/view" TargetMode="External"/><Relationship Id="rId4" Type="http://schemas.openxmlformats.org/officeDocument/2006/relationships/image" Target="../media/image115.png"/><Relationship Id="rId5" Type="http://schemas.openxmlformats.org/officeDocument/2006/relationships/hyperlink" Target="http://drive.google.com/file/d/1pMB-QX3nB9CWsIEXEpbwcWnhJyHQG2F5/view" TargetMode="External"/><Relationship Id="rId6" Type="http://schemas.openxmlformats.org/officeDocument/2006/relationships/hyperlink" Target="http://drive.google.com/file/d/1V39JyDEPhSHRxEXjKUujrp9fKpH50pOy/view" TargetMode="External"/><Relationship Id="rId7" Type="http://schemas.openxmlformats.org/officeDocument/2006/relationships/hyperlink" Target="http://drive.google.com/file/d/1ggDK3kJ-ftayGk3_Rxicr-JR-tdfBSk6/view" TargetMode="Externa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5.xml"/><Relationship Id="rId3" Type="http://schemas.openxmlformats.org/officeDocument/2006/relationships/hyperlink" Target="http://drive.google.com/file/d/13auzZRlDrnbcwnNJB8_CbIGBMdHN9h2P/view" TargetMode="External"/><Relationship Id="rId4" Type="http://schemas.openxmlformats.org/officeDocument/2006/relationships/image" Target="../media/image115.png"/><Relationship Id="rId5" Type="http://schemas.openxmlformats.org/officeDocument/2006/relationships/hyperlink" Target="http://drive.google.com/file/d/1_uwOm48rMqEJ55yG0aJF9JaG7qnR6FV5/view" TargetMode="External"/><Relationship Id="rId6" Type="http://schemas.openxmlformats.org/officeDocument/2006/relationships/hyperlink" Target="http://drive.google.com/file/d/1tQZ0ezxY53xlBk9vRPPc-GgsCLS50-pK/view" TargetMode="External"/><Relationship Id="rId7" Type="http://schemas.openxmlformats.org/officeDocument/2006/relationships/hyperlink" Target="http://drive.google.com/file/d/1V3_FCiI4MBWMGQ8tSLzmuRFJea8LNo2P/view" TargetMode="Externa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9.xml"/><Relationship Id="rId3" Type="http://schemas.openxmlformats.org/officeDocument/2006/relationships/hyperlink" Target="https://developer.nvidia.com/blog/creating-robust-neural-speech-synthesis-with-forwardtacotr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6.xml"/><Relationship Id="rId3" Type="http://schemas.openxmlformats.org/officeDocument/2006/relationships/hyperlink" Target="https://github.com/sourabhd13/ssmt_tutorial_icon2021" TargetMode="Externa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0.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23.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3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3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3.xml"/><Relationship Id="rId3" Type="http://schemas.openxmlformats.org/officeDocument/2006/relationships/image" Target="../media/image3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3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5.xml"/><Relationship Id="rId3" Type="http://schemas.openxmlformats.org/officeDocument/2006/relationships/image" Target="../media/image3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7.xml"/><Relationship Id="rId3" Type="http://schemas.openxmlformats.org/officeDocument/2006/relationships/hyperlink" Target="https://www.cfilt.iitb.ac.in/speech2text/"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8" name="Shape 158"/>
        <p:cNvGrpSpPr/>
        <p:nvPr/>
      </p:nvGrpSpPr>
      <p:grpSpPr>
        <a:xfrm>
          <a:off x="0" y="0"/>
          <a:ext cx="0" cy="0"/>
          <a:chOff x="0" y="0"/>
          <a:chExt cx="0" cy="0"/>
        </a:xfrm>
      </p:grpSpPr>
      <p:sp>
        <p:nvSpPr>
          <p:cNvPr id="159" name="Google Shape;159;p37"/>
          <p:cNvSpPr txBox="1"/>
          <p:nvPr>
            <p:ph type="ctrTitle"/>
          </p:nvPr>
        </p:nvSpPr>
        <p:spPr>
          <a:xfrm>
            <a:off x="304800" y="266700"/>
            <a:ext cx="8686800" cy="1657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
              <a:t>Tutorial on Speech-to-Speech Machine Translation</a:t>
            </a:r>
            <a:br>
              <a:rPr b="1" lang="en" sz="4400"/>
            </a:br>
            <a:endParaRPr sz="4400"/>
          </a:p>
        </p:txBody>
      </p:sp>
      <p:sp>
        <p:nvSpPr>
          <p:cNvPr id="160" name="Google Shape;160;p37"/>
          <p:cNvSpPr txBox="1"/>
          <p:nvPr>
            <p:ph idx="1" type="subTitle"/>
          </p:nvPr>
        </p:nvSpPr>
        <p:spPr>
          <a:xfrm>
            <a:off x="266700" y="2015700"/>
            <a:ext cx="8610600" cy="2746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600"/>
              </a:spcBef>
              <a:spcAft>
                <a:spcPts val="0"/>
              </a:spcAft>
              <a:buClr>
                <a:srgbClr val="FE8637"/>
              </a:buClr>
              <a:buSzPts val="2240"/>
              <a:buFont typeface="Arial"/>
              <a:buNone/>
            </a:pPr>
            <a:r>
              <a:rPr lang="en" sz="1900"/>
              <a:t>Presenters: Akshay Batheja, Rohit Kundu, Vineet Bhat, Shivam Mhaskar, Shyam Thombre, Sourabh Deoghare, Tamali Banerjee, Jyotsana Khatri,</a:t>
            </a:r>
            <a:endParaRPr sz="1900"/>
          </a:p>
          <a:p>
            <a:pPr indent="0" lvl="0" marL="0" rtl="0" algn="ctr">
              <a:lnSpc>
                <a:spcPct val="90000"/>
              </a:lnSpc>
              <a:spcBef>
                <a:spcPts val="600"/>
              </a:spcBef>
              <a:spcAft>
                <a:spcPts val="0"/>
              </a:spcAft>
              <a:buClr>
                <a:srgbClr val="FE8637"/>
              </a:buClr>
              <a:buSzPts val="2240"/>
              <a:buFont typeface="Arial"/>
              <a:buNone/>
            </a:pPr>
            <a:r>
              <a:rPr lang="en" sz="1900"/>
              <a:t>and</a:t>
            </a:r>
            <a:endParaRPr sz="1900"/>
          </a:p>
          <a:p>
            <a:pPr indent="0" lvl="0" marL="0" rtl="0" algn="ctr">
              <a:lnSpc>
                <a:spcPct val="90000"/>
              </a:lnSpc>
              <a:spcBef>
                <a:spcPts val="600"/>
              </a:spcBef>
              <a:spcAft>
                <a:spcPts val="0"/>
              </a:spcAft>
              <a:buClr>
                <a:srgbClr val="FE8637"/>
              </a:buClr>
              <a:buSzPts val="2240"/>
              <a:buFont typeface="Arial"/>
              <a:buNone/>
            </a:pPr>
            <a:r>
              <a:rPr lang="en" sz="1900"/>
              <a:t>Prof. Pushpak </a:t>
            </a:r>
            <a:r>
              <a:rPr lang="en" sz="1900"/>
              <a:t>Bhattacharyya</a:t>
            </a:r>
            <a:endParaRPr sz="1900"/>
          </a:p>
          <a:p>
            <a:pPr indent="0" lvl="0" marL="0" rtl="0" algn="ctr">
              <a:lnSpc>
                <a:spcPct val="90000"/>
              </a:lnSpc>
              <a:spcBef>
                <a:spcPts val="600"/>
              </a:spcBef>
              <a:spcAft>
                <a:spcPts val="0"/>
              </a:spcAft>
              <a:buClr>
                <a:srgbClr val="FE8637"/>
              </a:buClr>
              <a:buSzPts val="2240"/>
              <a:buFont typeface="Arial"/>
              <a:buNone/>
            </a:pPr>
            <a:r>
              <a:t/>
            </a:r>
            <a:endParaRPr sz="1900"/>
          </a:p>
          <a:p>
            <a:pPr indent="0" lvl="0" marL="0" rtl="0" algn="ctr">
              <a:lnSpc>
                <a:spcPct val="90000"/>
              </a:lnSpc>
              <a:spcBef>
                <a:spcPts val="600"/>
              </a:spcBef>
              <a:spcAft>
                <a:spcPts val="0"/>
              </a:spcAft>
              <a:buClr>
                <a:srgbClr val="FE8637"/>
              </a:buClr>
              <a:buSzPts val="2240"/>
              <a:buFont typeface="Arial"/>
              <a:buNone/>
            </a:pPr>
            <a:r>
              <a:t/>
            </a:r>
            <a:endParaRPr sz="1900"/>
          </a:p>
          <a:p>
            <a:pPr indent="0" lvl="0" marL="0" rtl="0" algn="ctr">
              <a:lnSpc>
                <a:spcPct val="90000"/>
              </a:lnSpc>
              <a:spcBef>
                <a:spcPts val="600"/>
              </a:spcBef>
              <a:spcAft>
                <a:spcPts val="0"/>
              </a:spcAft>
              <a:buClr>
                <a:srgbClr val="FE8637"/>
              </a:buClr>
              <a:buSzPts val="2240"/>
              <a:buFont typeface="Arial"/>
              <a:buNone/>
            </a:pPr>
            <a:r>
              <a:t/>
            </a:r>
            <a:endParaRPr sz="1900"/>
          </a:p>
          <a:p>
            <a:pPr indent="0" lvl="0" marL="0" rtl="0" algn="ctr">
              <a:lnSpc>
                <a:spcPct val="90000"/>
              </a:lnSpc>
              <a:spcBef>
                <a:spcPts val="600"/>
              </a:spcBef>
              <a:spcAft>
                <a:spcPts val="0"/>
              </a:spcAft>
              <a:buClr>
                <a:srgbClr val="FE8637"/>
              </a:buClr>
              <a:buSzPts val="2240"/>
              <a:buFont typeface="Arial"/>
              <a:buNone/>
            </a:pPr>
            <a:r>
              <a:t/>
            </a:r>
            <a:endParaRPr sz="800"/>
          </a:p>
          <a:p>
            <a:pPr indent="0" lvl="0" marL="0" rtl="0" algn="ctr">
              <a:lnSpc>
                <a:spcPct val="90000"/>
              </a:lnSpc>
              <a:spcBef>
                <a:spcPts val="600"/>
              </a:spcBef>
              <a:spcAft>
                <a:spcPts val="0"/>
              </a:spcAft>
              <a:buClr>
                <a:srgbClr val="FE8637"/>
              </a:buClr>
              <a:buSzPts val="2240"/>
              <a:buFont typeface="Arial"/>
              <a:buNone/>
            </a:pPr>
            <a:r>
              <a:rPr lang="en" sz="1900"/>
              <a:t>IIT Bombay</a:t>
            </a:r>
            <a:endParaRPr sz="1900"/>
          </a:p>
          <a:p>
            <a:pPr indent="0" lvl="0" marL="0" rtl="0" algn="ctr">
              <a:lnSpc>
                <a:spcPct val="90000"/>
              </a:lnSpc>
              <a:spcBef>
                <a:spcPts val="600"/>
              </a:spcBef>
              <a:spcAft>
                <a:spcPts val="0"/>
              </a:spcAft>
              <a:buClr>
                <a:srgbClr val="FE8637"/>
              </a:buClr>
              <a:buSzPts val="2240"/>
              <a:buFont typeface="Arial"/>
              <a:buNone/>
            </a:pPr>
            <a:r>
              <a:rPr lang="en" sz="1900"/>
              <a:t>Date: 19/12/2021</a:t>
            </a:r>
            <a:endParaRPr sz="1900"/>
          </a:p>
        </p:txBody>
      </p:sp>
      <p:sp>
        <p:nvSpPr>
          <p:cNvPr id="161" name="Google Shape;161;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2" name="Google Shape;162;p37"/>
          <p:cNvPicPr preferRelativeResize="0"/>
          <p:nvPr/>
        </p:nvPicPr>
        <p:blipFill>
          <a:blip r:embed="rId3">
            <a:alphaModFix/>
          </a:blip>
          <a:stretch>
            <a:fillRect/>
          </a:stretch>
        </p:blipFill>
        <p:spPr>
          <a:xfrm>
            <a:off x="3969195" y="3307170"/>
            <a:ext cx="1205600" cy="1205600"/>
          </a:xfrm>
          <a:prstGeom prst="rect">
            <a:avLst/>
          </a:prstGeom>
          <a:noFill/>
          <a:ln>
            <a:noFill/>
          </a:ln>
        </p:spPr>
      </p:pic>
      <p:sp>
        <p:nvSpPr>
          <p:cNvPr id="163" name="Google Shape;163;p37"/>
          <p:cNvSpPr txBox="1"/>
          <p:nvPr/>
        </p:nvSpPr>
        <p:spPr>
          <a:xfrm>
            <a:off x="3435900" y="1424325"/>
            <a:ext cx="24246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600"/>
              </a:spcBef>
              <a:spcAft>
                <a:spcPts val="0"/>
              </a:spcAft>
              <a:buClr>
                <a:srgbClr val="FE8637"/>
              </a:buClr>
              <a:buSzPts val="2240"/>
              <a:buFont typeface="Arial"/>
              <a:buNone/>
            </a:pPr>
            <a:r>
              <a:rPr lang="en" sz="2700">
                <a:solidFill>
                  <a:srgbClr val="0000FF"/>
                </a:solidFill>
              </a:rPr>
              <a:t>ICON2021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6"/>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Cascaded SSMT Approach</a:t>
            </a:r>
            <a:endParaRPr/>
          </a:p>
        </p:txBody>
      </p:sp>
      <p:sp>
        <p:nvSpPr>
          <p:cNvPr id="249" name="Google Shape;249;p46"/>
          <p:cNvSpPr txBox="1"/>
          <p:nvPr>
            <p:ph idx="1" type="body"/>
          </p:nvPr>
        </p:nvSpPr>
        <p:spPr>
          <a:xfrm>
            <a:off x="457200" y="1200150"/>
            <a:ext cx="8229600" cy="1987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2000"/>
              <a:t>ASR : Transcribing speech into text </a:t>
            </a:r>
            <a:endParaRPr sz="2000"/>
          </a:p>
          <a:p>
            <a:pPr indent="0" lvl="0" marL="0" rtl="0" algn="l">
              <a:spcBef>
                <a:spcPts val="480"/>
              </a:spcBef>
              <a:spcAft>
                <a:spcPts val="0"/>
              </a:spcAft>
              <a:buNone/>
            </a:pPr>
            <a:r>
              <a:t/>
            </a:r>
            <a:endParaRPr sz="2000"/>
          </a:p>
          <a:p>
            <a:pPr indent="0" lvl="0" marL="0" rtl="0" algn="l">
              <a:spcBef>
                <a:spcPts val="480"/>
              </a:spcBef>
              <a:spcAft>
                <a:spcPts val="0"/>
              </a:spcAft>
              <a:buNone/>
            </a:pPr>
            <a:r>
              <a:rPr lang="en" sz="2000"/>
              <a:t>MT : Translating text from language A to language B </a:t>
            </a:r>
            <a:endParaRPr sz="2000"/>
          </a:p>
          <a:p>
            <a:pPr indent="0" lvl="0" marL="0" rtl="0" algn="l">
              <a:spcBef>
                <a:spcPts val="480"/>
              </a:spcBef>
              <a:spcAft>
                <a:spcPts val="0"/>
              </a:spcAft>
              <a:buNone/>
            </a:pPr>
            <a:r>
              <a:t/>
            </a:r>
            <a:endParaRPr sz="2000"/>
          </a:p>
          <a:p>
            <a:pPr indent="0" lvl="0" marL="0" rtl="0" algn="l">
              <a:spcBef>
                <a:spcPts val="480"/>
              </a:spcBef>
              <a:spcAft>
                <a:spcPts val="0"/>
              </a:spcAft>
              <a:buNone/>
            </a:pPr>
            <a:r>
              <a:rPr lang="en" sz="2000"/>
              <a:t>TTS : Synthesizing speech from text</a:t>
            </a:r>
            <a:endParaRPr sz="2000"/>
          </a:p>
        </p:txBody>
      </p:sp>
      <p:sp>
        <p:nvSpPr>
          <p:cNvPr id="250" name="Google Shape;250;p46"/>
          <p:cNvSpPr/>
          <p:nvPr/>
        </p:nvSpPr>
        <p:spPr>
          <a:xfrm>
            <a:off x="1568300" y="3343950"/>
            <a:ext cx="1475400" cy="10899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Automatic Speech Recognition</a:t>
            </a:r>
            <a:endParaRPr/>
          </a:p>
          <a:p>
            <a:pPr indent="0" lvl="0" marL="0" rtl="0" algn="ctr">
              <a:spcBef>
                <a:spcPts val="0"/>
              </a:spcBef>
              <a:spcAft>
                <a:spcPts val="0"/>
              </a:spcAft>
              <a:buNone/>
            </a:pPr>
            <a:r>
              <a:rPr lang="en"/>
              <a:t>(ASR)</a:t>
            </a:r>
            <a:endParaRPr/>
          </a:p>
        </p:txBody>
      </p:sp>
      <p:sp>
        <p:nvSpPr>
          <p:cNvPr id="251" name="Google Shape;251;p46"/>
          <p:cNvSpPr/>
          <p:nvPr/>
        </p:nvSpPr>
        <p:spPr>
          <a:xfrm>
            <a:off x="3854300" y="3344025"/>
            <a:ext cx="1475400" cy="10899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Machine Translation</a:t>
            </a:r>
            <a:endParaRPr/>
          </a:p>
          <a:p>
            <a:pPr indent="0" lvl="0" marL="0" rtl="0" algn="ctr">
              <a:spcBef>
                <a:spcPts val="0"/>
              </a:spcBef>
              <a:spcAft>
                <a:spcPts val="0"/>
              </a:spcAft>
              <a:buNone/>
            </a:pPr>
            <a:r>
              <a:rPr lang="en"/>
              <a:t>(MT)</a:t>
            </a:r>
            <a:endParaRPr/>
          </a:p>
        </p:txBody>
      </p:sp>
      <p:sp>
        <p:nvSpPr>
          <p:cNvPr id="252" name="Google Shape;252;p46"/>
          <p:cNvSpPr/>
          <p:nvPr/>
        </p:nvSpPr>
        <p:spPr>
          <a:xfrm>
            <a:off x="6216500" y="3344025"/>
            <a:ext cx="1475400" cy="10899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Text to Speech</a:t>
            </a:r>
            <a:endParaRPr/>
          </a:p>
          <a:p>
            <a:pPr indent="0" lvl="0" marL="0" rtl="0" algn="ctr">
              <a:spcBef>
                <a:spcPts val="0"/>
              </a:spcBef>
              <a:spcAft>
                <a:spcPts val="0"/>
              </a:spcAft>
              <a:buNone/>
            </a:pPr>
            <a:r>
              <a:rPr lang="en"/>
              <a:t>(TTS)</a:t>
            </a:r>
            <a:endParaRPr/>
          </a:p>
        </p:txBody>
      </p:sp>
      <p:cxnSp>
        <p:nvCxnSpPr>
          <p:cNvPr id="253" name="Google Shape;253;p46"/>
          <p:cNvCxnSpPr>
            <a:stCxn id="250" idx="3"/>
            <a:endCxn id="251" idx="1"/>
          </p:cNvCxnSpPr>
          <p:nvPr/>
        </p:nvCxnSpPr>
        <p:spPr>
          <a:xfrm>
            <a:off x="3043700" y="3888900"/>
            <a:ext cx="810600" cy="0"/>
          </a:xfrm>
          <a:prstGeom prst="straightConnector1">
            <a:avLst/>
          </a:prstGeom>
          <a:noFill/>
          <a:ln cap="flat" cmpd="sng" w="9525">
            <a:solidFill>
              <a:srgbClr val="000000"/>
            </a:solidFill>
            <a:prstDash val="solid"/>
            <a:round/>
            <a:headEnd len="med" w="med" type="none"/>
            <a:tailEnd len="med" w="med" type="triangle"/>
          </a:ln>
        </p:spPr>
      </p:cxnSp>
      <p:cxnSp>
        <p:nvCxnSpPr>
          <p:cNvPr id="254" name="Google Shape;254;p46"/>
          <p:cNvCxnSpPr>
            <a:stCxn id="251" idx="3"/>
            <a:endCxn id="252" idx="1"/>
          </p:cNvCxnSpPr>
          <p:nvPr/>
        </p:nvCxnSpPr>
        <p:spPr>
          <a:xfrm>
            <a:off x="5329700" y="3888975"/>
            <a:ext cx="886800" cy="0"/>
          </a:xfrm>
          <a:prstGeom prst="straightConnector1">
            <a:avLst/>
          </a:prstGeom>
          <a:noFill/>
          <a:ln cap="flat" cmpd="sng" w="9525">
            <a:solidFill>
              <a:srgbClr val="000000"/>
            </a:solidFill>
            <a:prstDash val="solid"/>
            <a:round/>
            <a:headEnd len="med" w="med" type="none"/>
            <a:tailEnd len="med" w="med" type="triangle"/>
          </a:ln>
        </p:spPr>
      </p:cxnSp>
      <p:cxnSp>
        <p:nvCxnSpPr>
          <p:cNvPr id="255" name="Google Shape;255;p46"/>
          <p:cNvCxnSpPr>
            <a:stCxn id="252" idx="3"/>
          </p:cNvCxnSpPr>
          <p:nvPr/>
        </p:nvCxnSpPr>
        <p:spPr>
          <a:xfrm>
            <a:off x="7691900" y="3888975"/>
            <a:ext cx="440100" cy="0"/>
          </a:xfrm>
          <a:prstGeom prst="straightConnector1">
            <a:avLst/>
          </a:prstGeom>
          <a:noFill/>
          <a:ln cap="flat" cmpd="sng" w="9525">
            <a:solidFill>
              <a:srgbClr val="000000"/>
            </a:solidFill>
            <a:prstDash val="solid"/>
            <a:round/>
            <a:headEnd len="med" w="med" type="none"/>
            <a:tailEnd len="med" w="med" type="triangle"/>
          </a:ln>
        </p:spPr>
      </p:cxnSp>
      <p:cxnSp>
        <p:nvCxnSpPr>
          <p:cNvPr id="256" name="Google Shape;256;p46"/>
          <p:cNvCxnSpPr>
            <a:endCxn id="250" idx="1"/>
          </p:cNvCxnSpPr>
          <p:nvPr/>
        </p:nvCxnSpPr>
        <p:spPr>
          <a:xfrm>
            <a:off x="877100" y="3888900"/>
            <a:ext cx="691200" cy="0"/>
          </a:xfrm>
          <a:prstGeom prst="straightConnector1">
            <a:avLst/>
          </a:prstGeom>
          <a:noFill/>
          <a:ln cap="flat" cmpd="sng" w="9525">
            <a:solidFill>
              <a:srgbClr val="000000"/>
            </a:solidFill>
            <a:prstDash val="solid"/>
            <a:round/>
            <a:headEnd len="med" w="med" type="none"/>
            <a:tailEnd len="med" w="med" type="triangle"/>
          </a:ln>
        </p:spPr>
      </p:cxnSp>
      <p:sp>
        <p:nvSpPr>
          <p:cNvPr id="257" name="Google Shape;257;p46"/>
          <p:cNvSpPr txBox="1"/>
          <p:nvPr/>
        </p:nvSpPr>
        <p:spPr>
          <a:xfrm>
            <a:off x="185675" y="4218375"/>
            <a:ext cx="187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Speech Signal</a:t>
            </a:r>
            <a:endParaRPr/>
          </a:p>
          <a:p>
            <a:pPr indent="0" lvl="0" marL="0" rtl="0" algn="l">
              <a:spcBef>
                <a:spcPts val="0"/>
              </a:spcBef>
              <a:spcAft>
                <a:spcPts val="0"/>
              </a:spcAft>
              <a:buNone/>
            </a:pPr>
            <a:r>
              <a:rPr lang="en"/>
              <a:t>In language A</a:t>
            </a:r>
            <a:endParaRPr/>
          </a:p>
        </p:txBody>
      </p:sp>
      <p:pic>
        <p:nvPicPr>
          <p:cNvPr id="258" name="Google Shape;258;p46"/>
          <p:cNvPicPr preferRelativeResize="0"/>
          <p:nvPr/>
        </p:nvPicPr>
        <p:blipFill>
          <a:blip r:embed="rId3">
            <a:alphaModFix/>
          </a:blip>
          <a:stretch>
            <a:fillRect/>
          </a:stretch>
        </p:blipFill>
        <p:spPr>
          <a:xfrm>
            <a:off x="185675" y="3504897"/>
            <a:ext cx="996433" cy="615600"/>
          </a:xfrm>
          <a:prstGeom prst="rect">
            <a:avLst/>
          </a:prstGeom>
          <a:noFill/>
          <a:ln>
            <a:noFill/>
          </a:ln>
        </p:spPr>
      </p:pic>
      <p:pic>
        <p:nvPicPr>
          <p:cNvPr id="259" name="Google Shape;259;p46"/>
          <p:cNvPicPr preferRelativeResize="0"/>
          <p:nvPr/>
        </p:nvPicPr>
        <p:blipFill>
          <a:blip r:embed="rId3">
            <a:alphaModFix/>
          </a:blip>
          <a:stretch>
            <a:fillRect/>
          </a:stretch>
        </p:blipFill>
        <p:spPr>
          <a:xfrm>
            <a:off x="8110475" y="3504897"/>
            <a:ext cx="996433" cy="615600"/>
          </a:xfrm>
          <a:prstGeom prst="rect">
            <a:avLst/>
          </a:prstGeom>
          <a:noFill/>
          <a:ln>
            <a:noFill/>
          </a:ln>
        </p:spPr>
      </p:pic>
      <p:sp>
        <p:nvSpPr>
          <p:cNvPr id="260" name="Google Shape;260;p46"/>
          <p:cNvSpPr txBox="1"/>
          <p:nvPr/>
        </p:nvSpPr>
        <p:spPr>
          <a:xfrm>
            <a:off x="3005075" y="4294575"/>
            <a:ext cx="187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Text in </a:t>
            </a:r>
            <a:endParaRPr/>
          </a:p>
          <a:p>
            <a:pPr indent="0" lvl="0" marL="0" rtl="0" algn="l">
              <a:spcBef>
                <a:spcPts val="0"/>
              </a:spcBef>
              <a:spcAft>
                <a:spcPts val="0"/>
              </a:spcAft>
              <a:buNone/>
            </a:pPr>
            <a:r>
              <a:rPr lang="en"/>
              <a:t>language A</a:t>
            </a:r>
            <a:endParaRPr/>
          </a:p>
        </p:txBody>
      </p:sp>
      <p:sp>
        <p:nvSpPr>
          <p:cNvPr id="261" name="Google Shape;261;p46"/>
          <p:cNvSpPr txBox="1"/>
          <p:nvPr/>
        </p:nvSpPr>
        <p:spPr>
          <a:xfrm>
            <a:off x="5443475" y="4294575"/>
            <a:ext cx="187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Text in </a:t>
            </a:r>
            <a:endParaRPr/>
          </a:p>
          <a:p>
            <a:pPr indent="0" lvl="0" marL="0" rtl="0" algn="l">
              <a:spcBef>
                <a:spcPts val="0"/>
              </a:spcBef>
              <a:spcAft>
                <a:spcPts val="0"/>
              </a:spcAft>
              <a:buNone/>
            </a:pPr>
            <a:r>
              <a:rPr lang="en"/>
              <a:t>Language B</a:t>
            </a:r>
            <a:endParaRPr/>
          </a:p>
        </p:txBody>
      </p:sp>
      <p:sp>
        <p:nvSpPr>
          <p:cNvPr id="262" name="Google Shape;262;p46"/>
          <p:cNvSpPr txBox="1"/>
          <p:nvPr/>
        </p:nvSpPr>
        <p:spPr>
          <a:xfrm>
            <a:off x="7729475" y="4218375"/>
            <a:ext cx="187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Speech Signal</a:t>
            </a:r>
            <a:endParaRPr/>
          </a:p>
          <a:p>
            <a:pPr indent="0" lvl="0" marL="0" rtl="0" algn="l">
              <a:spcBef>
                <a:spcPts val="0"/>
              </a:spcBef>
              <a:spcAft>
                <a:spcPts val="0"/>
              </a:spcAft>
              <a:buNone/>
            </a:pPr>
            <a:r>
              <a:rPr lang="en"/>
              <a:t>In language B</a:t>
            </a:r>
            <a:endParaRPr/>
          </a:p>
        </p:txBody>
      </p:sp>
      <p:sp>
        <p:nvSpPr>
          <p:cNvPr id="263" name="Google Shape;263;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36"/>
          <p:cNvSpPr txBox="1"/>
          <p:nvPr>
            <p:ph type="title"/>
          </p:nvPr>
        </p:nvSpPr>
        <p:spPr>
          <a:xfrm>
            <a:off x="457200" y="117726"/>
            <a:ext cx="8229600" cy="60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Content</a:t>
            </a:r>
            <a:endParaRPr/>
          </a:p>
        </p:txBody>
      </p:sp>
      <p:sp>
        <p:nvSpPr>
          <p:cNvPr id="977" name="Google Shape;977;p136"/>
          <p:cNvSpPr txBox="1"/>
          <p:nvPr>
            <p:ph idx="1" type="body"/>
          </p:nvPr>
        </p:nvSpPr>
        <p:spPr>
          <a:xfrm>
            <a:off x="553575" y="641800"/>
            <a:ext cx="8229600" cy="4403100"/>
          </a:xfrm>
          <a:prstGeom prst="rect">
            <a:avLst/>
          </a:prstGeom>
        </p:spPr>
        <p:txBody>
          <a:bodyPr anchorCtr="0" anchor="t" bIns="45700" lIns="91425" spcFirstLastPara="1" rIns="91425" wrap="square" tIns="45700">
            <a:noAutofit/>
          </a:bodyPr>
          <a:lstStyle/>
          <a:p>
            <a:pPr indent="-368300" lvl="0" marL="457200" rtl="0" algn="l">
              <a:spcBef>
                <a:spcPts val="480"/>
              </a:spcBef>
              <a:spcAft>
                <a:spcPts val="0"/>
              </a:spcAft>
              <a:buClr>
                <a:srgbClr val="0000FF"/>
              </a:buClr>
              <a:buSzPts val="2200"/>
              <a:buChar char="•"/>
            </a:pPr>
            <a:r>
              <a:rPr lang="en" sz="2200">
                <a:solidFill>
                  <a:srgbClr val="0000FF"/>
                </a:solidFill>
              </a:rPr>
              <a:t>Introduction</a:t>
            </a:r>
            <a:endParaRPr sz="2200">
              <a:solidFill>
                <a:srgbClr val="0000FF"/>
              </a:solidFill>
            </a:endParaRPr>
          </a:p>
          <a:p>
            <a:pPr indent="-368300" lvl="0" marL="457200" rtl="0" algn="l">
              <a:spcBef>
                <a:spcPts val="0"/>
              </a:spcBef>
              <a:spcAft>
                <a:spcPts val="0"/>
              </a:spcAft>
              <a:buClr>
                <a:srgbClr val="0000FF"/>
              </a:buClr>
              <a:buSzPts val="2200"/>
              <a:buChar char="•"/>
            </a:pPr>
            <a:r>
              <a:rPr lang="en" sz="2200">
                <a:solidFill>
                  <a:srgbClr val="0000FF"/>
                </a:solidFill>
              </a:rPr>
              <a:t>Foundations</a:t>
            </a:r>
            <a:endParaRPr sz="2200">
              <a:solidFill>
                <a:srgbClr val="0000FF"/>
              </a:solidFill>
            </a:endParaRPr>
          </a:p>
          <a:p>
            <a:pPr indent="-368300" lvl="1" marL="914400" rtl="0" algn="l">
              <a:spcBef>
                <a:spcPts val="0"/>
              </a:spcBef>
              <a:spcAft>
                <a:spcPts val="0"/>
              </a:spcAft>
              <a:buClr>
                <a:srgbClr val="0000FF"/>
              </a:buClr>
              <a:buSzPts val="2200"/>
              <a:buChar char="–"/>
            </a:pPr>
            <a:r>
              <a:rPr lang="en" sz="2200">
                <a:solidFill>
                  <a:srgbClr val="0000FF"/>
                </a:solidFill>
              </a:rPr>
              <a:t>MT Paradigms</a:t>
            </a:r>
            <a:endParaRPr sz="2200">
              <a:solidFill>
                <a:srgbClr val="0000FF"/>
              </a:solidFill>
            </a:endParaRPr>
          </a:p>
          <a:p>
            <a:pPr indent="-368300" lvl="1" marL="914400" rtl="0" algn="l">
              <a:spcBef>
                <a:spcPts val="0"/>
              </a:spcBef>
              <a:spcAft>
                <a:spcPts val="0"/>
              </a:spcAft>
              <a:buClr>
                <a:srgbClr val="0000FF"/>
              </a:buClr>
              <a:buSzPts val="2200"/>
              <a:buChar char="–"/>
            </a:pPr>
            <a:r>
              <a:rPr lang="en" sz="2200">
                <a:solidFill>
                  <a:srgbClr val="0000FF"/>
                </a:solidFill>
              </a:rPr>
              <a:t>Neural Machine Translation</a:t>
            </a:r>
            <a:endParaRPr sz="2200">
              <a:solidFill>
                <a:srgbClr val="0000FF"/>
              </a:solidFill>
            </a:endParaRPr>
          </a:p>
          <a:p>
            <a:pPr indent="-368300" lvl="1" marL="914400" rtl="0" algn="l">
              <a:spcBef>
                <a:spcPts val="0"/>
              </a:spcBef>
              <a:spcAft>
                <a:spcPts val="0"/>
              </a:spcAft>
              <a:buClr>
                <a:srgbClr val="0000FF"/>
              </a:buClr>
              <a:buSzPts val="2200"/>
              <a:buChar char="–"/>
            </a:pPr>
            <a:r>
              <a:rPr lang="en" sz="2200">
                <a:solidFill>
                  <a:srgbClr val="0000FF"/>
                </a:solidFill>
              </a:rPr>
              <a:t>LaBSE Filtering</a:t>
            </a:r>
            <a:endParaRPr sz="2200">
              <a:solidFill>
                <a:srgbClr val="0000FF"/>
              </a:solidFill>
            </a:endParaRPr>
          </a:p>
          <a:p>
            <a:pPr indent="-368300" lvl="0" marL="457200" rtl="0" algn="l">
              <a:spcBef>
                <a:spcPts val="0"/>
              </a:spcBef>
              <a:spcAft>
                <a:spcPts val="0"/>
              </a:spcAft>
              <a:buClr>
                <a:srgbClr val="0000FF"/>
              </a:buClr>
              <a:buSzPts val="2200"/>
              <a:buChar char="•"/>
            </a:pPr>
            <a:r>
              <a:rPr lang="en" sz="2200">
                <a:solidFill>
                  <a:srgbClr val="0000FF"/>
                </a:solidFill>
              </a:rPr>
              <a:t>Latest Developments</a:t>
            </a:r>
            <a:endParaRPr sz="2200">
              <a:solidFill>
                <a:srgbClr val="0000FF"/>
              </a:solidFill>
            </a:endParaRPr>
          </a:p>
          <a:p>
            <a:pPr indent="-368300" lvl="1" marL="914400" rtl="0" algn="l">
              <a:spcBef>
                <a:spcPts val="0"/>
              </a:spcBef>
              <a:spcAft>
                <a:spcPts val="0"/>
              </a:spcAft>
              <a:buClr>
                <a:srgbClr val="0000FF"/>
              </a:buClr>
              <a:buSzPts val="2200"/>
              <a:buChar char="–"/>
            </a:pPr>
            <a:r>
              <a:rPr lang="en" sz="2200">
                <a:solidFill>
                  <a:srgbClr val="0000FF"/>
                </a:solidFill>
              </a:rPr>
              <a:t>Pivoting</a:t>
            </a:r>
            <a:endParaRPr sz="2200">
              <a:solidFill>
                <a:srgbClr val="0000FF"/>
              </a:solidFill>
            </a:endParaRPr>
          </a:p>
          <a:p>
            <a:pPr indent="-368300" lvl="1" marL="914400" rtl="0" algn="l">
              <a:spcBef>
                <a:spcPts val="0"/>
              </a:spcBef>
              <a:spcAft>
                <a:spcPts val="0"/>
              </a:spcAft>
              <a:buClr>
                <a:srgbClr val="0000FF"/>
              </a:buClr>
              <a:buSzPts val="2200"/>
              <a:buChar char="–"/>
            </a:pPr>
            <a:r>
              <a:rPr lang="en" sz="2200">
                <a:solidFill>
                  <a:srgbClr val="0000FF"/>
                </a:solidFill>
              </a:rPr>
              <a:t>Phrase Table Injection</a:t>
            </a:r>
            <a:endParaRPr sz="2200">
              <a:solidFill>
                <a:srgbClr val="0000FF"/>
              </a:solidFill>
            </a:endParaRPr>
          </a:p>
          <a:p>
            <a:pPr indent="-368300" lvl="1" marL="914400" rtl="0" algn="l">
              <a:spcBef>
                <a:spcPts val="0"/>
              </a:spcBef>
              <a:spcAft>
                <a:spcPts val="0"/>
              </a:spcAft>
              <a:buClr>
                <a:srgbClr val="0000FF"/>
              </a:buClr>
              <a:buSzPts val="2200"/>
              <a:buChar char="–"/>
            </a:pPr>
            <a:r>
              <a:rPr lang="en" sz="2200">
                <a:solidFill>
                  <a:srgbClr val="0000FF"/>
                </a:solidFill>
              </a:rPr>
              <a:t>Back-Translation</a:t>
            </a:r>
            <a:endParaRPr sz="2200">
              <a:solidFill>
                <a:srgbClr val="0000FF"/>
              </a:solidFill>
            </a:endParaRPr>
          </a:p>
          <a:p>
            <a:pPr indent="-368300" lvl="1" marL="914400" rtl="0" algn="l">
              <a:spcBef>
                <a:spcPts val="0"/>
              </a:spcBef>
              <a:spcAft>
                <a:spcPts val="0"/>
              </a:spcAft>
              <a:buClr>
                <a:srgbClr val="0000FF"/>
              </a:buClr>
              <a:buSzPts val="2200"/>
              <a:buChar char="–"/>
            </a:pPr>
            <a:r>
              <a:rPr lang="en" sz="2200">
                <a:solidFill>
                  <a:srgbClr val="0000FF"/>
                </a:solidFill>
              </a:rPr>
              <a:t>Multilingual NMT </a:t>
            </a:r>
            <a:endParaRPr sz="2200">
              <a:solidFill>
                <a:srgbClr val="0000FF"/>
              </a:solidFill>
            </a:endParaRPr>
          </a:p>
          <a:p>
            <a:pPr indent="-368300" lvl="1" marL="914400" rtl="0" algn="l">
              <a:spcBef>
                <a:spcPts val="0"/>
              </a:spcBef>
              <a:spcAft>
                <a:spcPts val="0"/>
              </a:spcAft>
              <a:buClr>
                <a:srgbClr val="0000FF"/>
              </a:buClr>
              <a:buSzPts val="2200"/>
              <a:buChar char="–"/>
            </a:pPr>
            <a:r>
              <a:rPr lang="en" sz="2200">
                <a:solidFill>
                  <a:srgbClr val="0000FF"/>
                </a:solidFill>
              </a:rPr>
              <a:t>Unsupervised NMT</a:t>
            </a:r>
            <a:endParaRPr sz="2200">
              <a:solidFill>
                <a:srgbClr val="0000FF"/>
              </a:solidFill>
            </a:endParaRPr>
          </a:p>
          <a:p>
            <a:pPr indent="-368300" lvl="0" marL="457200" rtl="0" algn="l">
              <a:spcBef>
                <a:spcPts val="0"/>
              </a:spcBef>
              <a:spcAft>
                <a:spcPts val="0"/>
              </a:spcAft>
              <a:buClr>
                <a:srgbClr val="0000FF"/>
              </a:buClr>
              <a:buSzPts val="2200"/>
              <a:buChar char="•"/>
            </a:pPr>
            <a:r>
              <a:rPr lang="en" sz="2200">
                <a:solidFill>
                  <a:srgbClr val="0000FF"/>
                </a:solidFill>
              </a:rPr>
              <a:t>Demonstration</a:t>
            </a:r>
            <a:endParaRPr sz="2200">
              <a:solidFill>
                <a:srgbClr val="9FC5E8"/>
              </a:solidFill>
            </a:endParaRPr>
          </a:p>
        </p:txBody>
      </p:sp>
      <p:sp>
        <p:nvSpPr>
          <p:cNvPr id="978" name="Google Shape;978;p1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37"/>
          <p:cNvSpPr txBox="1"/>
          <p:nvPr>
            <p:ph type="title"/>
          </p:nvPr>
        </p:nvSpPr>
        <p:spPr>
          <a:xfrm>
            <a:off x="311700" y="216425"/>
            <a:ext cx="8520600" cy="62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What is Machine Translation?</a:t>
            </a:r>
            <a:endParaRPr/>
          </a:p>
        </p:txBody>
      </p:sp>
      <p:sp>
        <p:nvSpPr>
          <p:cNvPr id="984" name="Google Shape;984;p137"/>
          <p:cNvSpPr txBox="1"/>
          <p:nvPr>
            <p:ph idx="1" type="body"/>
          </p:nvPr>
        </p:nvSpPr>
        <p:spPr>
          <a:xfrm>
            <a:off x="311700" y="839825"/>
            <a:ext cx="8520600" cy="13767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0000FF"/>
              </a:buClr>
              <a:buSzPts val="2400"/>
              <a:buChar char="•"/>
            </a:pPr>
            <a:r>
              <a:rPr lang="en">
                <a:solidFill>
                  <a:srgbClr val="0000FF"/>
                </a:solidFill>
              </a:rPr>
              <a:t>Automatic conversion of text from one language to another</a:t>
            </a:r>
            <a:endParaRPr>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Preserve the meaning</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Fluent output text</a:t>
            </a:r>
            <a:endParaRPr sz="1800">
              <a:solidFill>
                <a:srgbClr val="0000FF"/>
              </a:solidFill>
            </a:endParaRPr>
          </a:p>
        </p:txBody>
      </p:sp>
      <p:pic>
        <p:nvPicPr>
          <p:cNvPr id="985" name="Google Shape;985;p137"/>
          <p:cNvPicPr preferRelativeResize="0"/>
          <p:nvPr/>
        </p:nvPicPr>
        <p:blipFill>
          <a:blip r:embed="rId3">
            <a:alphaModFix/>
          </a:blip>
          <a:stretch>
            <a:fillRect/>
          </a:stretch>
        </p:blipFill>
        <p:spPr>
          <a:xfrm>
            <a:off x="2272450" y="2216525"/>
            <a:ext cx="5113825" cy="2204225"/>
          </a:xfrm>
          <a:prstGeom prst="rect">
            <a:avLst/>
          </a:prstGeom>
          <a:noFill/>
          <a:ln>
            <a:noFill/>
          </a:ln>
        </p:spPr>
      </p:pic>
      <p:sp>
        <p:nvSpPr>
          <p:cNvPr id="986" name="Google Shape;986;p137"/>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38"/>
          <p:cNvSpPr txBox="1"/>
          <p:nvPr>
            <p:ph type="title"/>
          </p:nvPr>
        </p:nvSpPr>
        <p:spPr>
          <a:xfrm>
            <a:off x="311700" y="155950"/>
            <a:ext cx="8520600" cy="62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History of MT</a:t>
            </a:r>
            <a:endParaRPr/>
          </a:p>
        </p:txBody>
      </p:sp>
      <p:sp>
        <p:nvSpPr>
          <p:cNvPr id="992" name="Google Shape;992;p138"/>
          <p:cNvSpPr txBox="1"/>
          <p:nvPr>
            <p:ph idx="1" type="body"/>
          </p:nvPr>
        </p:nvSpPr>
        <p:spPr>
          <a:xfrm>
            <a:off x="311700" y="779350"/>
            <a:ext cx="8520600" cy="37896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0000FF"/>
              </a:buClr>
              <a:buSzPts val="2400"/>
              <a:buChar char="•"/>
            </a:pPr>
            <a:r>
              <a:rPr lang="en">
                <a:solidFill>
                  <a:srgbClr val="0000FF"/>
                </a:solidFill>
              </a:rPr>
              <a:t>1954: First public demo of MT by IBM</a:t>
            </a:r>
            <a:endParaRPr>
              <a:solidFill>
                <a:srgbClr val="0000FF"/>
              </a:solidFill>
            </a:endParaRPr>
          </a:p>
          <a:p>
            <a:pPr indent="-381000" lvl="1" marL="914400" rtl="0" algn="l">
              <a:spcBef>
                <a:spcPts val="0"/>
              </a:spcBef>
              <a:spcAft>
                <a:spcPts val="0"/>
              </a:spcAft>
              <a:buClr>
                <a:srgbClr val="0000FF"/>
              </a:buClr>
              <a:buSzPts val="2400"/>
              <a:buChar char="–"/>
            </a:pPr>
            <a:r>
              <a:rPr lang="en">
                <a:solidFill>
                  <a:srgbClr val="0000FF"/>
                </a:solidFill>
              </a:rPr>
              <a:t>Georgetown IBM experiment</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1956: First MT conference</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1972: Logos MT system</a:t>
            </a:r>
            <a:endParaRPr>
              <a:solidFill>
                <a:srgbClr val="0000FF"/>
              </a:solidFill>
            </a:endParaRPr>
          </a:p>
          <a:p>
            <a:pPr indent="-381000" lvl="1" marL="914400" rtl="0" algn="l">
              <a:spcBef>
                <a:spcPts val="0"/>
              </a:spcBef>
              <a:spcAft>
                <a:spcPts val="0"/>
              </a:spcAft>
              <a:buClr>
                <a:srgbClr val="0000FF"/>
              </a:buClr>
              <a:buSzPts val="2400"/>
              <a:buChar char="–"/>
            </a:pPr>
            <a:r>
              <a:rPr lang="en">
                <a:solidFill>
                  <a:srgbClr val="0000FF"/>
                </a:solidFill>
              </a:rPr>
              <a:t>Translating military manuals into Vietnamese</a:t>
            </a:r>
            <a:endParaRPr>
              <a:solidFill>
                <a:srgbClr val="0000FF"/>
              </a:solidFill>
            </a:endParaRPr>
          </a:p>
          <a:p>
            <a:pPr indent="-381000" lvl="1" marL="914400" rtl="0" algn="l">
              <a:spcBef>
                <a:spcPts val="0"/>
              </a:spcBef>
              <a:spcAft>
                <a:spcPts val="0"/>
              </a:spcAft>
              <a:buClr>
                <a:srgbClr val="0000FF"/>
              </a:buClr>
              <a:buSzPts val="2400"/>
              <a:buChar char="–"/>
            </a:pPr>
            <a:r>
              <a:rPr lang="en">
                <a:solidFill>
                  <a:srgbClr val="0000FF"/>
                </a:solidFill>
              </a:rPr>
              <a:t>Rule based approach</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1993: Statistical MT</a:t>
            </a:r>
            <a:endParaRPr>
              <a:solidFill>
                <a:srgbClr val="0000FF"/>
              </a:solidFill>
            </a:endParaRPr>
          </a:p>
          <a:p>
            <a:pPr indent="-381000" lvl="1" marL="914400" rtl="0" algn="l">
              <a:spcBef>
                <a:spcPts val="0"/>
              </a:spcBef>
              <a:spcAft>
                <a:spcPts val="0"/>
              </a:spcAft>
              <a:buClr>
                <a:srgbClr val="0000FF"/>
              </a:buClr>
              <a:buSzPts val="2400"/>
              <a:buChar char="–"/>
            </a:pPr>
            <a:r>
              <a:rPr lang="en">
                <a:solidFill>
                  <a:srgbClr val="0000FF"/>
                </a:solidFill>
              </a:rPr>
              <a:t>IBM models</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2013: Neural Machine Translation</a:t>
            </a:r>
            <a:endParaRPr>
              <a:solidFill>
                <a:srgbClr val="0000FF"/>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39"/>
          <p:cNvSpPr txBox="1"/>
          <p:nvPr>
            <p:ph type="title"/>
          </p:nvPr>
        </p:nvSpPr>
        <p:spPr>
          <a:xfrm>
            <a:off x="435750" y="1908975"/>
            <a:ext cx="82725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Why MT is hard?</a:t>
            </a:r>
            <a:endParaRPr/>
          </a:p>
        </p:txBody>
      </p:sp>
      <p:sp>
        <p:nvSpPr>
          <p:cNvPr id="998" name="Google Shape;998;p139"/>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40"/>
          <p:cNvSpPr txBox="1"/>
          <p:nvPr>
            <p:ph type="title"/>
          </p:nvPr>
        </p:nvSpPr>
        <p:spPr>
          <a:xfrm>
            <a:off x="311700" y="445025"/>
            <a:ext cx="8520600" cy="62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Why MT is hard?</a:t>
            </a:r>
            <a:endParaRPr/>
          </a:p>
        </p:txBody>
      </p:sp>
      <p:sp>
        <p:nvSpPr>
          <p:cNvPr id="1004" name="Google Shape;1004;p140"/>
          <p:cNvSpPr txBox="1"/>
          <p:nvPr>
            <p:ph idx="1" type="body"/>
          </p:nvPr>
        </p:nvSpPr>
        <p:spPr>
          <a:xfrm>
            <a:off x="2760275" y="2136500"/>
            <a:ext cx="5000400" cy="5727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2800">
                <a:solidFill>
                  <a:srgbClr val="0000FF"/>
                </a:solidFill>
              </a:rPr>
              <a:t>Language Divergence</a:t>
            </a:r>
            <a:endParaRPr sz="2800">
              <a:solidFill>
                <a:srgbClr val="0000FF"/>
              </a:solidFill>
            </a:endParaRPr>
          </a:p>
        </p:txBody>
      </p:sp>
      <p:sp>
        <p:nvSpPr>
          <p:cNvPr id="1005" name="Google Shape;1005;p140"/>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41"/>
          <p:cNvSpPr txBox="1"/>
          <p:nvPr>
            <p:ph type="title"/>
          </p:nvPr>
        </p:nvSpPr>
        <p:spPr>
          <a:xfrm>
            <a:off x="311700" y="368825"/>
            <a:ext cx="8520600" cy="62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Language divergence</a:t>
            </a:r>
            <a:endParaRPr/>
          </a:p>
        </p:txBody>
      </p:sp>
      <p:sp>
        <p:nvSpPr>
          <p:cNvPr id="1011" name="Google Shape;1011;p141"/>
          <p:cNvSpPr txBox="1"/>
          <p:nvPr>
            <p:ph idx="1" type="body"/>
          </p:nvPr>
        </p:nvSpPr>
        <p:spPr>
          <a:xfrm>
            <a:off x="311700" y="1252750"/>
            <a:ext cx="8520600" cy="33162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0000FF"/>
              </a:buClr>
              <a:buSzPts val="2400"/>
              <a:buChar char="•"/>
            </a:pPr>
            <a:r>
              <a:rPr lang="en">
                <a:solidFill>
                  <a:srgbClr val="0000FF"/>
                </a:solidFill>
              </a:rPr>
              <a:t>Languages express meaning in divergent ways</a:t>
            </a:r>
            <a:endParaRPr>
              <a:solidFill>
                <a:srgbClr val="0000FF"/>
              </a:solidFill>
            </a:endParaRPr>
          </a:p>
          <a:p>
            <a:pPr indent="-381000" lvl="0" marL="457200" rtl="0" algn="l">
              <a:spcBef>
                <a:spcPts val="0"/>
              </a:spcBef>
              <a:spcAft>
                <a:spcPts val="0"/>
              </a:spcAft>
              <a:buClr>
                <a:srgbClr val="0000FF"/>
              </a:buClr>
              <a:buSzPts val="2400"/>
              <a:buChar char="•"/>
            </a:pPr>
            <a:r>
              <a:rPr b="1" lang="en">
                <a:solidFill>
                  <a:srgbClr val="0000FF"/>
                </a:solidFill>
              </a:rPr>
              <a:t>Syntactic divergence</a:t>
            </a:r>
            <a:endParaRPr b="1">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Arises because of the difference in structure</a:t>
            </a:r>
            <a:endParaRPr sz="1800">
              <a:solidFill>
                <a:srgbClr val="0000FF"/>
              </a:solidFill>
            </a:endParaRPr>
          </a:p>
          <a:p>
            <a:pPr indent="-381000" lvl="0" marL="457200" rtl="0" algn="l">
              <a:spcBef>
                <a:spcPts val="0"/>
              </a:spcBef>
              <a:spcAft>
                <a:spcPts val="0"/>
              </a:spcAft>
              <a:buClr>
                <a:srgbClr val="0000FF"/>
              </a:buClr>
              <a:buSzPts val="2400"/>
              <a:buChar char="•"/>
            </a:pPr>
            <a:r>
              <a:rPr b="1" lang="en">
                <a:solidFill>
                  <a:srgbClr val="0000FF"/>
                </a:solidFill>
              </a:rPr>
              <a:t>Lexical semantic divergence</a:t>
            </a:r>
            <a:endParaRPr b="1">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Arises because of semantic properties of languages</a:t>
            </a:r>
            <a:endParaRPr sz="1800">
              <a:solidFill>
                <a:srgbClr val="0000FF"/>
              </a:solidFill>
            </a:endParaRPr>
          </a:p>
        </p:txBody>
      </p:sp>
      <p:sp>
        <p:nvSpPr>
          <p:cNvPr id="1012" name="Google Shape;1012;p141"/>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42"/>
          <p:cNvSpPr txBox="1"/>
          <p:nvPr>
            <p:ph type="title"/>
          </p:nvPr>
        </p:nvSpPr>
        <p:spPr>
          <a:xfrm>
            <a:off x="311700" y="236675"/>
            <a:ext cx="87588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Different kinds of syntactic divergence </a:t>
            </a:r>
            <a:endParaRPr/>
          </a:p>
        </p:txBody>
      </p:sp>
      <p:sp>
        <p:nvSpPr>
          <p:cNvPr id="1018" name="Google Shape;1018;p142"/>
          <p:cNvSpPr txBox="1"/>
          <p:nvPr>
            <p:ph idx="1" type="body"/>
          </p:nvPr>
        </p:nvSpPr>
        <p:spPr>
          <a:xfrm>
            <a:off x="311700" y="809375"/>
            <a:ext cx="8520600" cy="41649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0000FF"/>
              </a:buClr>
              <a:buSzPts val="2400"/>
              <a:buChar char="•"/>
            </a:pPr>
            <a:r>
              <a:rPr lang="en">
                <a:solidFill>
                  <a:srgbClr val="0000FF"/>
                </a:solidFill>
              </a:rPr>
              <a:t>Constituent order divergence (Word order)</a:t>
            </a:r>
            <a:endParaRPr>
              <a:solidFill>
                <a:srgbClr val="0000FF"/>
              </a:solidFill>
            </a:endParaRPr>
          </a:p>
          <a:p>
            <a:pPr indent="0" lvl="0" marL="457200" rtl="0" algn="l">
              <a:spcBef>
                <a:spcPts val="480"/>
              </a:spcBef>
              <a:spcAft>
                <a:spcPts val="0"/>
              </a:spcAft>
              <a:buNone/>
            </a:pPr>
            <a:r>
              <a:t/>
            </a:r>
            <a:endParaRPr>
              <a:solidFill>
                <a:srgbClr val="0000FF"/>
              </a:solidFill>
            </a:endParaRPr>
          </a:p>
          <a:p>
            <a:pPr indent="0" lvl="0" marL="457200" rtl="0" algn="l">
              <a:spcBef>
                <a:spcPts val="480"/>
              </a:spcBef>
              <a:spcAft>
                <a:spcPts val="0"/>
              </a:spcAft>
              <a:buNone/>
            </a:pPr>
            <a:r>
              <a:t/>
            </a:r>
            <a:endParaRPr>
              <a:solidFill>
                <a:srgbClr val="0000FF"/>
              </a:solidFill>
            </a:endParaRPr>
          </a:p>
          <a:p>
            <a:pPr indent="0" lvl="0" marL="0" rtl="0" algn="l">
              <a:spcBef>
                <a:spcPts val="480"/>
              </a:spcBef>
              <a:spcAft>
                <a:spcPts val="0"/>
              </a:spcAft>
              <a:buNone/>
            </a:pPr>
            <a:r>
              <a:t/>
            </a:r>
            <a:endParaRPr>
              <a:solidFill>
                <a:srgbClr val="0000FF"/>
              </a:solidFill>
            </a:endParaRPr>
          </a:p>
          <a:p>
            <a:pPr indent="-381000" lvl="0" marL="457200" rtl="0" algn="l">
              <a:spcBef>
                <a:spcPts val="480"/>
              </a:spcBef>
              <a:spcAft>
                <a:spcPts val="0"/>
              </a:spcAft>
              <a:buClr>
                <a:srgbClr val="0000FF"/>
              </a:buClr>
              <a:buSzPts val="2400"/>
              <a:buChar char="•"/>
            </a:pPr>
            <a:r>
              <a:rPr lang="en">
                <a:solidFill>
                  <a:srgbClr val="0000FF"/>
                </a:solidFill>
              </a:rPr>
              <a:t>Adjunction divergence</a:t>
            </a:r>
            <a:endParaRPr>
              <a:solidFill>
                <a:srgbClr val="0000FF"/>
              </a:solidFill>
            </a:endParaRPr>
          </a:p>
          <a:p>
            <a:pPr indent="0" lvl="0" marL="0" rtl="0" algn="l">
              <a:spcBef>
                <a:spcPts val="480"/>
              </a:spcBef>
              <a:spcAft>
                <a:spcPts val="0"/>
              </a:spcAft>
              <a:buNone/>
            </a:pPr>
            <a:r>
              <a:t/>
            </a:r>
            <a:endParaRPr>
              <a:solidFill>
                <a:srgbClr val="0000FF"/>
              </a:solidFill>
            </a:endParaRPr>
          </a:p>
          <a:p>
            <a:pPr indent="-381000" lvl="0" marL="457200" rtl="0" algn="l">
              <a:spcBef>
                <a:spcPts val="480"/>
              </a:spcBef>
              <a:spcAft>
                <a:spcPts val="0"/>
              </a:spcAft>
              <a:buClr>
                <a:srgbClr val="0000FF"/>
              </a:buClr>
              <a:buSzPts val="2400"/>
              <a:buChar char="•"/>
            </a:pPr>
            <a:r>
              <a:rPr lang="en">
                <a:solidFill>
                  <a:srgbClr val="0000FF"/>
                </a:solidFill>
              </a:rPr>
              <a:t>Null subject divergence</a:t>
            </a:r>
            <a:endParaRPr>
              <a:solidFill>
                <a:srgbClr val="0000FF"/>
              </a:solidFill>
            </a:endParaRPr>
          </a:p>
        </p:txBody>
      </p:sp>
      <p:pic>
        <p:nvPicPr>
          <p:cNvPr id="1019" name="Google Shape;1019;p142"/>
          <p:cNvPicPr preferRelativeResize="0"/>
          <p:nvPr/>
        </p:nvPicPr>
        <p:blipFill>
          <a:blip r:embed="rId3">
            <a:alphaModFix/>
          </a:blip>
          <a:stretch>
            <a:fillRect/>
          </a:stretch>
        </p:blipFill>
        <p:spPr>
          <a:xfrm>
            <a:off x="2492850" y="1194225"/>
            <a:ext cx="2450834" cy="1377525"/>
          </a:xfrm>
          <a:prstGeom prst="rect">
            <a:avLst/>
          </a:prstGeom>
          <a:noFill/>
          <a:ln>
            <a:noFill/>
          </a:ln>
        </p:spPr>
      </p:pic>
      <p:pic>
        <p:nvPicPr>
          <p:cNvPr id="1020" name="Google Shape;1020;p142"/>
          <p:cNvPicPr preferRelativeResize="0"/>
          <p:nvPr/>
        </p:nvPicPr>
        <p:blipFill>
          <a:blip r:embed="rId4">
            <a:alphaModFix/>
          </a:blip>
          <a:stretch>
            <a:fillRect/>
          </a:stretch>
        </p:blipFill>
        <p:spPr>
          <a:xfrm>
            <a:off x="3409463" y="3881825"/>
            <a:ext cx="1819275" cy="628650"/>
          </a:xfrm>
          <a:prstGeom prst="rect">
            <a:avLst/>
          </a:prstGeom>
          <a:noFill/>
          <a:ln>
            <a:noFill/>
          </a:ln>
        </p:spPr>
      </p:pic>
      <p:pic>
        <p:nvPicPr>
          <p:cNvPr id="1021" name="Google Shape;1021;p142"/>
          <p:cNvPicPr preferRelativeResize="0"/>
          <p:nvPr/>
        </p:nvPicPr>
        <p:blipFill>
          <a:blip r:embed="rId5">
            <a:alphaModFix/>
          </a:blip>
          <a:stretch>
            <a:fillRect/>
          </a:stretch>
        </p:blipFill>
        <p:spPr>
          <a:xfrm>
            <a:off x="2383450" y="2906125"/>
            <a:ext cx="5172075" cy="552450"/>
          </a:xfrm>
          <a:prstGeom prst="rect">
            <a:avLst/>
          </a:prstGeom>
          <a:noFill/>
          <a:ln>
            <a:noFill/>
          </a:ln>
        </p:spPr>
      </p:pic>
      <p:sp>
        <p:nvSpPr>
          <p:cNvPr id="1022" name="Google Shape;1022;p142"/>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43"/>
          <p:cNvSpPr txBox="1"/>
          <p:nvPr>
            <p:ph type="title"/>
          </p:nvPr>
        </p:nvSpPr>
        <p:spPr>
          <a:xfrm>
            <a:off x="311700" y="236675"/>
            <a:ext cx="8520600" cy="1016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Different kinds of lexical semantic divergence </a:t>
            </a:r>
            <a:endParaRPr/>
          </a:p>
        </p:txBody>
      </p:sp>
      <p:sp>
        <p:nvSpPr>
          <p:cNvPr id="1028" name="Google Shape;1028;p143"/>
          <p:cNvSpPr txBox="1"/>
          <p:nvPr>
            <p:ph idx="1" type="body"/>
          </p:nvPr>
        </p:nvSpPr>
        <p:spPr>
          <a:xfrm>
            <a:off x="311700" y="1252775"/>
            <a:ext cx="8520600" cy="36519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0000FF"/>
              </a:buClr>
              <a:buSzPts val="2400"/>
              <a:buChar char="•"/>
            </a:pPr>
            <a:r>
              <a:rPr lang="en">
                <a:solidFill>
                  <a:srgbClr val="0000FF"/>
                </a:solidFill>
              </a:rPr>
              <a:t>Conflational divergence</a:t>
            </a:r>
            <a:endParaRPr>
              <a:solidFill>
                <a:srgbClr val="0000FF"/>
              </a:solidFill>
            </a:endParaRPr>
          </a:p>
          <a:p>
            <a:pPr indent="0" lvl="0" marL="0" rtl="0" algn="l">
              <a:spcBef>
                <a:spcPts val="480"/>
              </a:spcBef>
              <a:spcAft>
                <a:spcPts val="0"/>
              </a:spcAft>
              <a:buNone/>
            </a:pPr>
            <a:r>
              <a:t/>
            </a:r>
            <a:endParaRPr>
              <a:solidFill>
                <a:srgbClr val="0000FF"/>
              </a:solidFill>
            </a:endParaRPr>
          </a:p>
          <a:p>
            <a:pPr indent="0" lvl="0" marL="457200" rtl="0" algn="l">
              <a:spcBef>
                <a:spcPts val="480"/>
              </a:spcBef>
              <a:spcAft>
                <a:spcPts val="0"/>
              </a:spcAft>
              <a:buNone/>
            </a:pPr>
            <a:r>
              <a:t/>
            </a:r>
            <a:endParaRPr>
              <a:solidFill>
                <a:srgbClr val="0000FF"/>
              </a:solidFill>
            </a:endParaRPr>
          </a:p>
          <a:p>
            <a:pPr indent="-381000" lvl="0" marL="457200" rtl="0" algn="l">
              <a:spcBef>
                <a:spcPts val="480"/>
              </a:spcBef>
              <a:spcAft>
                <a:spcPts val="0"/>
              </a:spcAft>
              <a:buClr>
                <a:srgbClr val="0000FF"/>
              </a:buClr>
              <a:buSzPts val="2400"/>
              <a:buChar char="•"/>
            </a:pPr>
            <a:r>
              <a:rPr lang="en">
                <a:solidFill>
                  <a:srgbClr val="0000FF"/>
                </a:solidFill>
              </a:rPr>
              <a:t>Categorial divergence (Lexical category change)</a:t>
            </a:r>
            <a:endParaRPr>
              <a:solidFill>
                <a:srgbClr val="0000FF"/>
              </a:solidFill>
            </a:endParaRPr>
          </a:p>
          <a:p>
            <a:pPr indent="0" lvl="0" marL="0" rtl="0" algn="l">
              <a:spcBef>
                <a:spcPts val="480"/>
              </a:spcBef>
              <a:spcAft>
                <a:spcPts val="0"/>
              </a:spcAft>
              <a:buNone/>
            </a:pPr>
            <a:r>
              <a:t/>
            </a:r>
            <a:endParaRPr>
              <a:solidFill>
                <a:srgbClr val="0000FF"/>
              </a:solidFill>
            </a:endParaRPr>
          </a:p>
          <a:p>
            <a:pPr indent="0" lvl="0" marL="457200" rtl="0" algn="l">
              <a:spcBef>
                <a:spcPts val="480"/>
              </a:spcBef>
              <a:spcAft>
                <a:spcPts val="0"/>
              </a:spcAft>
              <a:buNone/>
            </a:pPr>
            <a:r>
              <a:t/>
            </a:r>
            <a:endParaRPr>
              <a:solidFill>
                <a:srgbClr val="0000FF"/>
              </a:solidFill>
            </a:endParaRPr>
          </a:p>
          <a:p>
            <a:pPr indent="-381000" lvl="0" marL="457200" rtl="0" algn="l">
              <a:spcBef>
                <a:spcPts val="480"/>
              </a:spcBef>
              <a:spcAft>
                <a:spcPts val="0"/>
              </a:spcAft>
              <a:buClr>
                <a:srgbClr val="0000FF"/>
              </a:buClr>
              <a:buSzPts val="2400"/>
              <a:buChar char="•"/>
            </a:pPr>
            <a:r>
              <a:rPr lang="en">
                <a:solidFill>
                  <a:srgbClr val="0000FF"/>
                </a:solidFill>
              </a:rPr>
              <a:t>Head-swapping divergence (Promotion or demotion of logical modifier)</a:t>
            </a:r>
            <a:endParaRPr>
              <a:solidFill>
                <a:srgbClr val="0000FF"/>
              </a:solidFill>
            </a:endParaRPr>
          </a:p>
        </p:txBody>
      </p:sp>
      <p:pic>
        <p:nvPicPr>
          <p:cNvPr id="1029" name="Google Shape;1029;p143"/>
          <p:cNvPicPr preferRelativeResize="0"/>
          <p:nvPr/>
        </p:nvPicPr>
        <p:blipFill>
          <a:blip r:embed="rId3">
            <a:alphaModFix/>
          </a:blip>
          <a:stretch>
            <a:fillRect/>
          </a:stretch>
        </p:blipFill>
        <p:spPr>
          <a:xfrm>
            <a:off x="3087125" y="1707725"/>
            <a:ext cx="2509825" cy="690202"/>
          </a:xfrm>
          <a:prstGeom prst="rect">
            <a:avLst/>
          </a:prstGeom>
          <a:noFill/>
          <a:ln>
            <a:noFill/>
          </a:ln>
        </p:spPr>
      </p:pic>
      <p:pic>
        <p:nvPicPr>
          <p:cNvPr id="1030" name="Google Shape;1030;p143"/>
          <p:cNvPicPr preferRelativeResize="0"/>
          <p:nvPr/>
        </p:nvPicPr>
        <p:blipFill>
          <a:blip r:embed="rId4">
            <a:alphaModFix/>
          </a:blip>
          <a:stretch>
            <a:fillRect/>
          </a:stretch>
        </p:blipFill>
        <p:spPr>
          <a:xfrm>
            <a:off x="3196650" y="3034725"/>
            <a:ext cx="2509825" cy="617497"/>
          </a:xfrm>
          <a:prstGeom prst="rect">
            <a:avLst/>
          </a:prstGeom>
          <a:noFill/>
          <a:ln>
            <a:noFill/>
          </a:ln>
        </p:spPr>
      </p:pic>
      <p:pic>
        <p:nvPicPr>
          <p:cNvPr id="1031" name="Google Shape;1031;p143"/>
          <p:cNvPicPr preferRelativeResize="0"/>
          <p:nvPr/>
        </p:nvPicPr>
        <p:blipFill>
          <a:blip r:embed="rId5">
            <a:alphaModFix/>
          </a:blip>
          <a:stretch>
            <a:fillRect/>
          </a:stretch>
        </p:blipFill>
        <p:spPr>
          <a:xfrm>
            <a:off x="3196650" y="4323638"/>
            <a:ext cx="2066925" cy="581025"/>
          </a:xfrm>
          <a:prstGeom prst="rect">
            <a:avLst/>
          </a:prstGeom>
          <a:noFill/>
          <a:ln>
            <a:noFill/>
          </a:ln>
        </p:spPr>
      </p:pic>
      <p:sp>
        <p:nvSpPr>
          <p:cNvPr id="1032" name="Google Shape;1032;p143"/>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44"/>
          <p:cNvSpPr txBox="1"/>
          <p:nvPr>
            <p:ph type="title"/>
          </p:nvPr>
        </p:nvSpPr>
        <p:spPr>
          <a:xfrm>
            <a:off x="311700" y="445025"/>
            <a:ext cx="8520600" cy="62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The Vauquois Triangle</a:t>
            </a:r>
            <a:endParaRPr/>
          </a:p>
        </p:txBody>
      </p:sp>
      <p:pic>
        <p:nvPicPr>
          <p:cNvPr id="1038" name="Google Shape;1038;p144"/>
          <p:cNvPicPr preferRelativeResize="0"/>
          <p:nvPr/>
        </p:nvPicPr>
        <p:blipFill>
          <a:blip r:embed="rId3">
            <a:alphaModFix/>
          </a:blip>
          <a:stretch>
            <a:fillRect/>
          </a:stretch>
        </p:blipFill>
        <p:spPr>
          <a:xfrm>
            <a:off x="2038350" y="1017724"/>
            <a:ext cx="4607850" cy="3230675"/>
          </a:xfrm>
          <a:prstGeom prst="rect">
            <a:avLst/>
          </a:prstGeom>
          <a:noFill/>
          <a:ln>
            <a:noFill/>
          </a:ln>
        </p:spPr>
      </p:pic>
      <p:sp>
        <p:nvSpPr>
          <p:cNvPr id="1039" name="Google Shape;1039;p144"/>
          <p:cNvSpPr txBox="1"/>
          <p:nvPr/>
        </p:nvSpPr>
        <p:spPr>
          <a:xfrm>
            <a:off x="521025" y="4515575"/>
            <a:ext cx="70806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Image source: http://www.cs.umd.edu/class/fall2017/cmsc723/slides/slides15.pdf</a:t>
            </a:r>
            <a:endParaRPr/>
          </a:p>
        </p:txBody>
      </p:sp>
      <p:sp>
        <p:nvSpPr>
          <p:cNvPr id="1040" name="Google Shape;1040;p144"/>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45"/>
          <p:cNvSpPr txBox="1"/>
          <p:nvPr>
            <p:ph type="title"/>
          </p:nvPr>
        </p:nvSpPr>
        <p:spPr>
          <a:xfrm>
            <a:off x="457200" y="2143053"/>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MT Paradigms</a:t>
            </a:r>
            <a:endParaRPr/>
          </a:p>
        </p:txBody>
      </p:sp>
      <p:sp>
        <p:nvSpPr>
          <p:cNvPr id="1046" name="Google Shape;1046;p1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7"/>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Well known Systems</a:t>
            </a:r>
            <a:endParaRPr/>
          </a:p>
        </p:txBody>
      </p:sp>
      <p:sp>
        <p:nvSpPr>
          <p:cNvPr id="269" name="Google Shape;269;p47"/>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Clr>
                <a:schemeClr val="dk1"/>
              </a:buClr>
              <a:buSzPts val="1100"/>
              <a:buFont typeface="Arial"/>
              <a:buNone/>
            </a:pPr>
            <a:r>
              <a:rPr lang="en"/>
              <a:t>US:	Janus, DIPLOMAT, Tongues, Nespole! Maxtor	</a:t>
            </a:r>
            <a:endParaRPr/>
          </a:p>
          <a:p>
            <a:pPr indent="0" lvl="0" marL="0" rtl="0" algn="l">
              <a:spcBef>
                <a:spcPts val="480"/>
              </a:spcBef>
              <a:spcAft>
                <a:spcPts val="0"/>
              </a:spcAft>
              <a:buClr>
                <a:schemeClr val="dk1"/>
              </a:buClr>
              <a:buSzPts val="1100"/>
              <a:buFont typeface="Arial"/>
              <a:buNone/>
            </a:pPr>
            <a:r>
              <a:rPr lang="en"/>
              <a:t>Europe:	Verbmobil, Nespole! LC-Star, TC-Star	 	 </a:t>
            </a:r>
            <a:endParaRPr/>
          </a:p>
          <a:p>
            <a:pPr indent="0" lvl="0" marL="0" rtl="0" algn="l">
              <a:spcBef>
                <a:spcPts val="480"/>
              </a:spcBef>
              <a:spcAft>
                <a:spcPts val="0"/>
              </a:spcAft>
              <a:buClr>
                <a:schemeClr val="dk1"/>
              </a:buClr>
              <a:buSzPts val="1100"/>
              <a:buFont typeface="Arial"/>
              <a:buNone/>
            </a:pPr>
            <a:r>
              <a:rPr lang="en"/>
              <a:t>Japan:	MATRIX	NEC	 </a:t>
            </a:r>
            <a:endParaRPr/>
          </a:p>
          <a:p>
            <a:pPr indent="0" lvl="0" marL="0" rtl="0" algn="l">
              <a:spcBef>
                <a:spcPts val="480"/>
              </a:spcBef>
              <a:spcAft>
                <a:spcPts val="0"/>
              </a:spcAft>
              <a:buClr>
                <a:schemeClr val="dk1"/>
              </a:buClr>
              <a:buSzPts val="1100"/>
              <a:buFont typeface="Arial"/>
              <a:buNone/>
            </a:pPr>
            <a:r>
              <a:rPr lang="en"/>
              <a:t>China:	LodeStar, Digital Olympics</a:t>
            </a:r>
            <a:endParaRPr/>
          </a:p>
          <a:p>
            <a:pPr indent="0" lvl="0" marL="0" rtl="0" algn="l">
              <a:spcBef>
                <a:spcPts val="480"/>
              </a:spcBef>
              <a:spcAft>
                <a:spcPts val="0"/>
              </a:spcAft>
              <a:buNone/>
            </a:pPr>
            <a:r>
              <a:t/>
            </a:r>
            <a:endParaRPr/>
          </a:p>
        </p:txBody>
      </p:sp>
      <p:sp>
        <p:nvSpPr>
          <p:cNvPr id="270" name="Google Shape;270;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46"/>
          <p:cNvSpPr txBox="1"/>
          <p:nvPr>
            <p:ph type="title"/>
          </p:nvPr>
        </p:nvSpPr>
        <p:spPr>
          <a:xfrm>
            <a:off x="311700" y="236675"/>
            <a:ext cx="8520600" cy="931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Different paradigms of Machine Translation</a:t>
            </a:r>
            <a:endParaRPr/>
          </a:p>
        </p:txBody>
      </p:sp>
      <p:sp>
        <p:nvSpPr>
          <p:cNvPr id="1052" name="Google Shape;1052;p146"/>
          <p:cNvSpPr txBox="1"/>
          <p:nvPr>
            <p:ph idx="1" type="body"/>
          </p:nvPr>
        </p:nvSpPr>
        <p:spPr>
          <a:xfrm>
            <a:off x="311700" y="1421400"/>
            <a:ext cx="8520600" cy="35529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0000FF"/>
              </a:buClr>
              <a:buSzPts val="2400"/>
              <a:buChar char="•"/>
            </a:pPr>
            <a:r>
              <a:rPr lang="en">
                <a:solidFill>
                  <a:srgbClr val="0000FF"/>
                </a:solidFill>
              </a:rPr>
              <a:t>Rule based Machine Translation</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Statistical Machine Translation</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Example based Machine Translation</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Neural Machine Translation</a:t>
            </a:r>
            <a:endParaRPr>
              <a:solidFill>
                <a:srgbClr val="0000FF"/>
              </a:solidFill>
            </a:endParaRPr>
          </a:p>
        </p:txBody>
      </p:sp>
      <p:sp>
        <p:nvSpPr>
          <p:cNvPr id="1053" name="Google Shape;1053;p146"/>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47"/>
          <p:cNvSpPr txBox="1"/>
          <p:nvPr>
            <p:ph type="title"/>
          </p:nvPr>
        </p:nvSpPr>
        <p:spPr>
          <a:xfrm>
            <a:off x="311700" y="2366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Rule based Machine Translation</a:t>
            </a:r>
            <a:endParaRPr/>
          </a:p>
        </p:txBody>
      </p:sp>
      <p:sp>
        <p:nvSpPr>
          <p:cNvPr id="1059" name="Google Shape;1059;p147"/>
          <p:cNvSpPr txBox="1"/>
          <p:nvPr>
            <p:ph idx="1" type="body"/>
          </p:nvPr>
        </p:nvSpPr>
        <p:spPr>
          <a:xfrm>
            <a:off x="311700" y="975250"/>
            <a:ext cx="8520600" cy="39990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0000FF"/>
              </a:buClr>
              <a:buSzPts val="2400"/>
              <a:buChar char="•"/>
            </a:pPr>
            <a:r>
              <a:rPr lang="en">
                <a:solidFill>
                  <a:srgbClr val="0000FF"/>
                </a:solidFill>
              </a:rPr>
              <a:t>Linguists create rules</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Three types</a:t>
            </a:r>
            <a:endParaRPr>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Direct</a:t>
            </a:r>
            <a:endParaRPr sz="1800">
              <a:solidFill>
                <a:srgbClr val="0000FF"/>
              </a:solidFill>
            </a:endParaRPr>
          </a:p>
          <a:p>
            <a:pPr indent="-342900" lvl="2" marL="1371600" rtl="0" algn="l">
              <a:spcBef>
                <a:spcPts val="0"/>
              </a:spcBef>
              <a:spcAft>
                <a:spcPts val="0"/>
              </a:spcAft>
              <a:buClr>
                <a:srgbClr val="0000FF"/>
              </a:buClr>
              <a:buSzPts val="1800"/>
              <a:buChar char="•"/>
            </a:pPr>
            <a:r>
              <a:rPr lang="en" sz="1800">
                <a:solidFill>
                  <a:srgbClr val="0000FF"/>
                </a:solidFill>
              </a:rPr>
              <a:t>Map input to output with basic rules</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Transfer based</a:t>
            </a:r>
            <a:endParaRPr sz="1800">
              <a:solidFill>
                <a:srgbClr val="0000FF"/>
              </a:solidFill>
            </a:endParaRPr>
          </a:p>
          <a:p>
            <a:pPr indent="-342900" lvl="2" marL="1371600" rtl="0" algn="l">
              <a:spcBef>
                <a:spcPts val="0"/>
              </a:spcBef>
              <a:spcAft>
                <a:spcPts val="0"/>
              </a:spcAft>
              <a:buClr>
                <a:srgbClr val="0000FF"/>
              </a:buClr>
              <a:buSzPts val="1800"/>
              <a:buChar char="•"/>
            </a:pPr>
            <a:r>
              <a:rPr lang="en" sz="1800">
                <a:solidFill>
                  <a:srgbClr val="0000FF"/>
                </a:solidFill>
              </a:rPr>
              <a:t>Direct + Morphological and Syntactic analysis</a:t>
            </a:r>
            <a:endParaRPr sz="1800">
              <a:solidFill>
                <a:srgbClr val="0000FF"/>
              </a:solidFill>
            </a:endParaRPr>
          </a:p>
          <a:p>
            <a:pPr indent="-342900" lvl="2" marL="1371600" rtl="0" algn="l">
              <a:spcBef>
                <a:spcPts val="0"/>
              </a:spcBef>
              <a:spcAft>
                <a:spcPts val="0"/>
              </a:spcAft>
              <a:buClr>
                <a:srgbClr val="0000FF"/>
              </a:buClr>
              <a:buSzPts val="1800"/>
              <a:buChar char="•"/>
            </a:pPr>
            <a:r>
              <a:rPr lang="en" sz="1800">
                <a:solidFill>
                  <a:srgbClr val="0000FF"/>
                </a:solidFill>
              </a:rPr>
              <a:t>The level of transfer is dependent on the language pairs</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Interlingua based</a:t>
            </a:r>
            <a:endParaRPr sz="1800">
              <a:solidFill>
                <a:srgbClr val="0000FF"/>
              </a:solidFill>
            </a:endParaRPr>
          </a:p>
          <a:p>
            <a:pPr indent="-342900" lvl="2" marL="1371600" rtl="0" algn="l">
              <a:spcBef>
                <a:spcPts val="0"/>
              </a:spcBef>
              <a:spcAft>
                <a:spcPts val="0"/>
              </a:spcAft>
              <a:buClr>
                <a:srgbClr val="0000FF"/>
              </a:buClr>
              <a:buSzPts val="1800"/>
              <a:buChar char="•"/>
            </a:pPr>
            <a:r>
              <a:rPr lang="en" sz="1800">
                <a:solidFill>
                  <a:srgbClr val="0000FF"/>
                </a:solidFill>
              </a:rPr>
              <a:t>Use an abstract meaning</a:t>
            </a:r>
            <a:endParaRPr sz="1800">
              <a:solidFill>
                <a:srgbClr val="0000FF"/>
              </a:solidFill>
            </a:endParaRPr>
          </a:p>
          <a:p>
            <a:pPr indent="-342900" lvl="2" marL="1371600" rtl="0" algn="l">
              <a:spcBef>
                <a:spcPts val="0"/>
              </a:spcBef>
              <a:spcAft>
                <a:spcPts val="0"/>
              </a:spcAft>
              <a:buClr>
                <a:srgbClr val="0000FF"/>
              </a:buClr>
              <a:buSzPts val="1800"/>
              <a:buChar char="•"/>
            </a:pPr>
            <a:r>
              <a:rPr lang="en" sz="1800">
                <a:solidFill>
                  <a:srgbClr val="0000FF"/>
                </a:solidFill>
              </a:rPr>
              <a:t>Interlingua: Represent meaning of text unambiguously</a:t>
            </a:r>
            <a:endParaRPr sz="1800">
              <a:solidFill>
                <a:srgbClr val="0000FF"/>
              </a:solidFill>
            </a:endParaRPr>
          </a:p>
          <a:p>
            <a:pPr indent="-342900" lvl="2" marL="1371600" rtl="0" algn="l">
              <a:spcBef>
                <a:spcPts val="0"/>
              </a:spcBef>
              <a:spcAft>
                <a:spcPts val="0"/>
              </a:spcAft>
              <a:buClr>
                <a:srgbClr val="0000FF"/>
              </a:buClr>
              <a:buSzPts val="1800"/>
              <a:buChar char="•"/>
            </a:pPr>
            <a:r>
              <a:rPr lang="en" sz="1800">
                <a:solidFill>
                  <a:srgbClr val="0000FF"/>
                </a:solidFill>
              </a:rPr>
              <a:t>It works at the highest level of transfer</a:t>
            </a:r>
            <a:endParaRPr sz="1800">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Performance of system highly dependent on experts who are creating rules</a:t>
            </a:r>
            <a:endParaRPr>
              <a:solidFill>
                <a:srgbClr val="0000FF"/>
              </a:solidFill>
            </a:endParaRPr>
          </a:p>
        </p:txBody>
      </p:sp>
      <p:sp>
        <p:nvSpPr>
          <p:cNvPr id="1060" name="Google Shape;1060;p147"/>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48"/>
          <p:cNvSpPr txBox="1"/>
          <p:nvPr>
            <p:ph type="title"/>
          </p:nvPr>
        </p:nvSpPr>
        <p:spPr>
          <a:xfrm>
            <a:off x="311700" y="2366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Statistical Machine Translation</a:t>
            </a:r>
            <a:endParaRPr/>
          </a:p>
        </p:txBody>
      </p:sp>
      <p:sp>
        <p:nvSpPr>
          <p:cNvPr id="1066" name="Google Shape;1066;p148"/>
          <p:cNvSpPr txBox="1"/>
          <p:nvPr>
            <p:ph idx="1" type="body"/>
          </p:nvPr>
        </p:nvSpPr>
        <p:spPr>
          <a:xfrm>
            <a:off x="311700" y="975250"/>
            <a:ext cx="8520600" cy="39990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0000FF"/>
              </a:buClr>
              <a:buSzPts val="2400"/>
              <a:buChar char="•"/>
            </a:pPr>
            <a:r>
              <a:rPr lang="en">
                <a:solidFill>
                  <a:srgbClr val="0000FF"/>
                </a:solidFill>
              </a:rPr>
              <a:t>Learning from parallel corpora</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Three important things</a:t>
            </a:r>
            <a:endParaRPr>
              <a:solidFill>
                <a:srgbClr val="0000FF"/>
              </a:solidFill>
            </a:endParaRPr>
          </a:p>
          <a:p>
            <a:pPr indent="-381000" lvl="1" marL="914400" rtl="0" algn="l">
              <a:spcBef>
                <a:spcPts val="0"/>
              </a:spcBef>
              <a:spcAft>
                <a:spcPts val="0"/>
              </a:spcAft>
              <a:buClr>
                <a:srgbClr val="0000FF"/>
              </a:buClr>
              <a:buSzPts val="2400"/>
              <a:buChar char="–"/>
            </a:pPr>
            <a:r>
              <a:rPr lang="en">
                <a:solidFill>
                  <a:srgbClr val="0000FF"/>
                </a:solidFill>
              </a:rPr>
              <a:t>Word translation</a:t>
            </a:r>
            <a:endParaRPr>
              <a:solidFill>
                <a:srgbClr val="0000FF"/>
              </a:solidFill>
            </a:endParaRPr>
          </a:p>
          <a:p>
            <a:pPr indent="-381000" lvl="1" marL="914400" rtl="0" algn="l">
              <a:spcBef>
                <a:spcPts val="0"/>
              </a:spcBef>
              <a:spcAft>
                <a:spcPts val="0"/>
              </a:spcAft>
              <a:buClr>
                <a:srgbClr val="0000FF"/>
              </a:buClr>
              <a:buSzPts val="2400"/>
              <a:buChar char="–"/>
            </a:pPr>
            <a:r>
              <a:rPr lang="en">
                <a:solidFill>
                  <a:srgbClr val="0000FF"/>
                </a:solidFill>
              </a:rPr>
              <a:t>Word alignment</a:t>
            </a:r>
            <a:endParaRPr>
              <a:solidFill>
                <a:srgbClr val="0000FF"/>
              </a:solidFill>
            </a:endParaRPr>
          </a:p>
          <a:p>
            <a:pPr indent="-381000" lvl="1" marL="914400" rtl="0" algn="l">
              <a:spcBef>
                <a:spcPts val="0"/>
              </a:spcBef>
              <a:spcAft>
                <a:spcPts val="0"/>
              </a:spcAft>
              <a:buClr>
                <a:srgbClr val="0000FF"/>
              </a:buClr>
              <a:buSzPts val="2400"/>
              <a:buChar char="–"/>
            </a:pPr>
            <a:r>
              <a:rPr lang="en">
                <a:solidFill>
                  <a:srgbClr val="0000FF"/>
                </a:solidFill>
              </a:rPr>
              <a:t>Word fertility management</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Problem to solve for SMT</a:t>
            </a:r>
            <a:endParaRPr>
              <a:solidFill>
                <a:srgbClr val="0000FF"/>
              </a:solidFill>
            </a:endParaRPr>
          </a:p>
        </p:txBody>
      </p:sp>
      <p:pic>
        <p:nvPicPr>
          <p:cNvPr id="1067" name="Google Shape;1067;p148"/>
          <p:cNvPicPr preferRelativeResize="0"/>
          <p:nvPr/>
        </p:nvPicPr>
        <p:blipFill>
          <a:blip r:embed="rId3">
            <a:alphaModFix/>
          </a:blip>
          <a:stretch>
            <a:fillRect/>
          </a:stretch>
        </p:blipFill>
        <p:spPr>
          <a:xfrm>
            <a:off x="2482878" y="3198250"/>
            <a:ext cx="4792521" cy="702450"/>
          </a:xfrm>
          <a:prstGeom prst="rect">
            <a:avLst/>
          </a:prstGeom>
          <a:noFill/>
          <a:ln>
            <a:noFill/>
          </a:ln>
        </p:spPr>
      </p:pic>
      <p:sp>
        <p:nvSpPr>
          <p:cNvPr id="1068" name="Google Shape;1068;p148"/>
          <p:cNvSpPr txBox="1"/>
          <p:nvPr/>
        </p:nvSpPr>
        <p:spPr>
          <a:xfrm>
            <a:off x="1138500" y="3900700"/>
            <a:ext cx="7260000" cy="8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rgbClr val="0000FF"/>
                </a:solidFill>
              </a:rPr>
              <a:t>e</a:t>
            </a:r>
            <a:r>
              <a:rPr lang="en" sz="1800">
                <a:solidFill>
                  <a:srgbClr val="0000FF"/>
                </a:solidFill>
              </a:rPr>
              <a:t> is target language sentence, </a:t>
            </a:r>
            <a:r>
              <a:rPr i="1" lang="en" sz="1800">
                <a:solidFill>
                  <a:srgbClr val="0000FF"/>
                </a:solidFill>
              </a:rPr>
              <a:t>f </a:t>
            </a:r>
            <a:r>
              <a:rPr lang="en" sz="1800">
                <a:solidFill>
                  <a:srgbClr val="0000FF"/>
                </a:solidFill>
              </a:rPr>
              <a:t>is source language sentence, </a:t>
            </a:r>
            <a:r>
              <a:rPr i="1" lang="en" sz="1800">
                <a:solidFill>
                  <a:srgbClr val="0000FF"/>
                </a:solidFill>
              </a:rPr>
              <a:t>P(e) </a:t>
            </a:r>
            <a:r>
              <a:rPr lang="en" sz="1800">
                <a:solidFill>
                  <a:srgbClr val="0000FF"/>
                </a:solidFill>
              </a:rPr>
              <a:t>is language model in target language and </a:t>
            </a:r>
            <a:r>
              <a:rPr i="1" lang="en" sz="1800">
                <a:solidFill>
                  <a:srgbClr val="0000FF"/>
                </a:solidFill>
              </a:rPr>
              <a:t>P(f|e</a:t>
            </a:r>
            <a:r>
              <a:rPr lang="en" sz="1800">
                <a:solidFill>
                  <a:srgbClr val="0000FF"/>
                </a:solidFill>
              </a:rPr>
              <a:t>) is translation model.</a:t>
            </a:r>
            <a:endParaRPr sz="1800">
              <a:solidFill>
                <a:srgbClr val="0000FF"/>
              </a:solidFill>
            </a:endParaRPr>
          </a:p>
        </p:txBody>
      </p:sp>
      <p:sp>
        <p:nvSpPr>
          <p:cNvPr id="1069" name="Google Shape;1069;p148"/>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49"/>
          <p:cNvSpPr txBox="1"/>
          <p:nvPr>
            <p:ph type="title"/>
          </p:nvPr>
        </p:nvSpPr>
        <p:spPr>
          <a:xfrm>
            <a:off x="311700" y="2366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Example based Machine Translation</a:t>
            </a:r>
            <a:endParaRPr/>
          </a:p>
        </p:txBody>
      </p:sp>
      <p:sp>
        <p:nvSpPr>
          <p:cNvPr id="1075" name="Google Shape;1075;p149"/>
          <p:cNvSpPr txBox="1"/>
          <p:nvPr>
            <p:ph idx="1" type="body"/>
          </p:nvPr>
        </p:nvSpPr>
        <p:spPr>
          <a:xfrm>
            <a:off x="311700" y="975250"/>
            <a:ext cx="8520600" cy="39990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0000FF"/>
              </a:buClr>
              <a:buSzPts val="2400"/>
              <a:buChar char="•"/>
            </a:pPr>
            <a:r>
              <a:rPr lang="en">
                <a:solidFill>
                  <a:srgbClr val="0000FF"/>
                </a:solidFill>
              </a:rPr>
              <a:t>Focus is on: Analogy</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Based on textual similarity</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Process</a:t>
            </a:r>
            <a:endParaRPr>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Analysis</a:t>
            </a:r>
            <a:endParaRPr sz="1800">
              <a:solidFill>
                <a:srgbClr val="0000FF"/>
              </a:solidFill>
            </a:endParaRPr>
          </a:p>
          <a:p>
            <a:pPr indent="-342900" lvl="2" marL="1371600" rtl="0" algn="l">
              <a:spcBef>
                <a:spcPts val="0"/>
              </a:spcBef>
              <a:spcAft>
                <a:spcPts val="0"/>
              </a:spcAft>
              <a:buClr>
                <a:srgbClr val="0000FF"/>
              </a:buClr>
              <a:buSzPts val="1800"/>
              <a:buChar char="•"/>
            </a:pPr>
            <a:r>
              <a:rPr lang="en" sz="1800">
                <a:solidFill>
                  <a:srgbClr val="0000FF"/>
                </a:solidFill>
              </a:rPr>
              <a:t>Phrasal fragments of the input sentence</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Transfer</a:t>
            </a:r>
            <a:endParaRPr sz="1800">
              <a:solidFill>
                <a:srgbClr val="0000FF"/>
              </a:solidFill>
            </a:endParaRPr>
          </a:p>
          <a:p>
            <a:pPr indent="-342900" lvl="2" marL="1371600" rtl="0" algn="l">
              <a:spcBef>
                <a:spcPts val="0"/>
              </a:spcBef>
              <a:spcAft>
                <a:spcPts val="0"/>
              </a:spcAft>
              <a:buClr>
                <a:srgbClr val="0000FF"/>
              </a:buClr>
              <a:buSzPts val="1800"/>
              <a:buChar char="•"/>
            </a:pPr>
            <a:r>
              <a:rPr lang="en" sz="1800">
                <a:solidFill>
                  <a:srgbClr val="0000FF"/>
                </a:solidFill>
              </a:rPr>
              <a:t>Finding the aligned phrases from the database of examples</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Generation</a:t>
            </a:r>
            <a:endParaRPr sz="1800">
              <a:solidFill>
                <a:srgbClr val="0000FF"/>
              </a:solidFill>
            </a:endParaRPr>
          </a:p>
          <a:p>
            <a:pPr indent="-342900" lvl="2" marL="1371600" rtl="0" algn="l">
              <a:spcBef>
                <a:spcPts val="0"/>
              </a:spcBef>
              <a:spcAft>
                <a:spcPts val="0"/>
              </a:spcAft>
              <a:buClr>
                <a:srgbClr val="0000FF"/>
              </a:buClr>
              <a:buSzPts val="1800"/>
              <a:buChar char="•"/>
            </a:pPr>
            <a:r>
              <a:rPr lang="en" sz="1800">
                <a:solidFill>
                  <a:srgbClr val="0000FF"/>
                </a:solidFill>
              </a:rPr>
              <a:t>Recombination (Stitch together the aligned phrases)</a:t>
            </a:r>
            <a:endParaRPr sz="1800">
              <a:solidFill>
                <a:srgbClr val="0000FF"/>
              </a:solidFill>
            </a:endParaRPr>
          </a:p>
        </p:txBody>
      </p:sp>
      <p:sp>
        <p:nvSpPr>
          <p:cNvPr id="1076" name="Google Shape;1076;p149"/>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50"/>
          <p:cNvSpPr txBox="1"/>
          <p:nvPr>
            <p:ph type="title"/>
          </p:nvPr>
        </p:nvSpPr>
        <p:spPr>
          <a:xfrm>
            <a:off x="311700" y="132500"/>
            <a:ext cx="8520600" cy="939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Example based Machine Translation: Example</a:t>
            </a:r>
            <a:endParaRPr/>
          </a:p>
        </p:txBody>
      </p:sp>
      <p:sp>
        <p:nvSpPr>
          <p:cNvPr id="1082" name="Google Shape;1082;p150"/>
          <p:cNvSpPr txBox="1"/>
          <p:nvPr>
            <p:ph idx="1" type="body"/>
          </p:nvPr>
        </p:nvSpPr>
        <p:spPr>
          <a:xfrm>
            <a:off x="311700" y="1244625"/>
            <a:ext cx="8520600" cy="3805800"/>
          </a:xfrm>
          <a:prstGeom prst="rect">
            <a:avLst/>
          </a:prstGeom>
        </p:spPr>
        <p:txBody>
          <a:bodyPr anchorCtr="0" anchor="t" bIns="45700" lIns="91425" spcFirstLastPara="1" rIns="91425" wrap="square" tIns="45700">
            <a:noAutofit/>
          </a:bodyPr>
          <a:lstStyle/>
          <a:p>
            <a:pPr indent="-342900" lvl="0" marL="457200" rtl="0" algn="l">
              <a:spcBef>
                <a:spcPts val="480"/>
              </a:spcBef>
              <a:spcAft>
                <a:spcPts val="0"/>
              </a:spcAft>
              <a:buClr>
                <a:srgbClr val="0000FF"/>
              </a:buClr>
              <a:buSzPts val="1800"/>
              <a:buChar char="•"/>
            </a:pPr>
            <a:r>
              <a:rPr lang="en" sz="1800">
                <a:solidFill>
                  <a:srgbClr val="0000FF"/>
                </a:solidFill>
              </a:rPr>
              <a:t>He buys a book on Machine Translation.</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Phrasal fragments: He buys, a book, on, Machine Translation</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Aligned phrases: Identifies the aligned phrases from the database</a:t>
            </a:r>
            <a:endParaRPr sz="1800">
              <a:solidFill>
                <a:srgbClr val="0000FF"/>
              </a:solidFill>
            </a:endParaRPr>
          </a:p>
          <a:p>
            <a:pPr indent="0" lvl="0" marL="0" rtl="0" algn="l">
              <a:spcBef>
                <a:spcPts val="480"/>
              </a:spcBef>
              <a:spcAft>
                <a:spcPts val="0"/>
              </a:spcAft>
              <a:buNone/>
            </a:pPr>
            <a:r>
              <a:t/>
            </a:r>
            <a:endParaRPr sz="1800">
              <a:solidFill>
                <a:srgbClr val="0000FF"/>
              </a:solidFill>
            </a:endParaRPr>
          </a:p>
          <a:p>
            <a:pPr indent="0" lvl="0" marL="0" rtl="0" algn="l">
              <a:spcBef>
                <a:spcPts val="480"/>
              </a:spcBef>
              <a:spcAft>
                <a:spcPts val="0"/>
              </a:spcAft>
              <a:buNone/>
            </a:pPr>
            <a:r>
              <a:t/>
            </a:r>
            <a:endParaRPr sz="1800">
              <a:solidFill>
                <a:srgbClr val="0000FF"/>
              </a:solidFill>
            </a:endParaRPr>
          </a:p>
          <a:p>
            <a:pPr indent="0" lvl="0" marL="0" rtl="0" algn="l">
              <a:spcBef>
                <a:spcPts val="480"/>
              </a:spcBef>
              <a:spcAft>
                <a:spcPts val="0"/>
              </a:spcAft>
              <a:buNone/>
            </a:pPr>
            <a:r>
              <a:t/>
            </a:r>
            <a:endParaRPr sz="1800">
              <a:solidFill>
                <a:srgbClr val="0000FF"/>
              </a:solidFill>
            </a:endParaRPr>
          </a:p>
          <a:p>
            <a:pPr indent="0" lvl="0" marL="0" rtl="0" algn="l">
              <a:spcBef>
                <a:spcPts val="480"/>
              </a:spcBef>
              <a:spcAft>
                <a:spcPts val="0"/>
              </a:spcAft>
              <a:buNone/>
            </a:pPr>
            <a:r>
              <a:t/>
            </a:r>
            <a:endParaRPr sz="1800">
              <a:solidFill>
                <a:srgbClr val="0000FF"/>
              </a:solidFill>
            </a:endParaRPr>
          </a:p>
          <a:p>
            <a:pPr indent="0" lvl="0" marL="457200" rtl="0" algn="l">
              <a:spcBef>
                <a:spcPts val="480"/>
              </a:spcBef>
              <a:spcAft>
                <a:spcPts val="0"/>
              </a:spcAft>
              <a:buNone/>
            </a:pPr>
            <a:r>
              <a:t/>
            </a:r>
            <a:endParaRPr sz="1800">
              <a:solidFill>
                <a:srgbClr val="0000FF"/>
              </a:solidFill>
            </a:endParaRPr>
          </a:p>
          <a:p>
            <a:pPr indent="-342900" lvl="0" marL="457200" rtl="0" algn="l">
              <a:spcBef>
                <a:spcPts val="480"/>
              </a:spcBef>
              <a:spcAft>
                <a:spcPts val="0"/>
              </a:spcAft>
              <a:buClr>
                <a:srgbClr val="0000FF"/>
              </a:buClr>
              <a:buSzPts val="1800"/>
              <a:buChar char="•"/>
            </a:pPr>
            <a:r>
              <a:rPr lang="en" sz="1800">
                <a:solidFill>
                  <a:srgbClr val="0000FF"/>
                </a:solidFill>
              </a:rPr>
              <a:t>Recombination: Recombine those phrases to construct a sentence (Adjusting morphology, reordering)</a:t>
            </a:r>
            <a:endParaRPr sz="1800">
              <a:solidFill>
                <a:srgbClr val="0000FF"/>
              </a:solidFill>
            </a:endParaRPr>
          </a:p>
        </p:txBody>
      </p:sp>
      <p:pic>
        <p:nvPicPr>
          <p:cNvPr id="1083" name="Google Shape;1083;p150"/>
          <p:cNvPicPr preferRelativeResize="0"/>
          <p:nvPr/>
        </p:nvPicPr>
        <p:blipFill>
          <a:blip r:embed="rId3">
            <a:alphaModFix/>
          </a:blip>
          <a:stretch>
            <a:fillRect/>
          </a:stretch>
        </p:blipFill>
        <p:spPr>
          <a:xfrm>
            <a:off x="2248900" y="2194100"/>
            <a:ext cx="3394550" cy="1595736"/>
          </a:xfrm>
          <a:prstGeom prst="rect">
            <a:avLst/>
          </a:prstGeom>
          <a:noFill/>
          <a:ln>
            <a:noFill/>
          </a:ln>
        </p:spPr>
      </p:pic>
      <p:pic>
        <p:nvPicPr>
          <p:cNvPr id="1084" name="Google Shape;1084;p150"/>
          <p:cNvPicPr preferRelativeResize="0"/>
          <p:nvPr/>
        </p:nvPicPr>
        <p:blipFill>
          <a:blip r:embed="rId4">
            <a:alphaModFix/>
          </a:blip>
          <a:stretch>
            <a:fillRect/>
          </a:stretch>
        </p:blipFill>
        <p:spPr>
          <a:xfrm>
            <a:off x="2328750" y="4426050"/>
            <a:ext cx="3314700" cy="552450"/>
          </a:xfrm>
          <a:prstGeom prst="rect">
            <a:avLst/>
          </a:prstGeom>
          <a:noFill/>
          <a:ln>
            <a:noFill/>
          </a:ln>
        </p:spPr>
      </p:pic>
      <p:sp>
        <p:nvSpPr>
          <p:cNvPr id="1085" name="Google Shape;1085;p150"/>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51"/>
          <p:cNvSpPr txBox="1"/>
          <p:nvPr>
            <p:ph type="title"/>
          </p:nvPr>
        </p:nvSpPr>
        <p:spPr>
          <a:xfrm>
            <a:off x="311700" y="236675"/>
            <a:ext cx="8520600" cy="113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Phrase based Statistical Machine Translation</a:t>
            </a:r>
            <a:endParaRPr/>
          </a:p>
        </p:txBody>
      </p:sp>
      <p:sp>
        <p:nvSpPr>
          <p:cNvPr id="1091" name="Google Shape;1091;p151"/>
          <p:cNvSpPr txBox="1"/>
          <p:nvPr>
            <p:ph idx="1" type="body"/>
          </p:nvPr>
        </p:nvSpPr>
        <p:spPr>
          <a:xfrm>
            <a:off x="311700" y="1433425"/>
            <a:ext cx="8520600" cy="35409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0000FF"/>
              </a:buClr>
              <a:buSzPts val="2400"/>
              <a:buChar char="•"/>
            </a:pPr>
            <a:r>
              <a:rPr lang="en">
                <a:solidFill>
                  <a:srgbClr val="0000FF"/>
                </a:solidFill>
              </a:rPr>
              <a:t>Why?</a:t>
            </a:r>
            <a:endParaRPr>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Translation of phrases is more intuitive</a:t>
            </a:r>
            <a:endParaRPr sz="1800">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Process involved</a:t>
            </a:r>
            <a:endParaRPr>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Two-way alignment</a:t>
            </a:r>
            <a:endParaRPr sz="1800">
              <a:solidFill>
                <a:srgbClr val="0000FF"/>
              </a:solidFill>
            </a:endParaRPr>
          </a:p>
          <a:p>
            <a:pPr indent="-342900" lvl="2" marL="1371600" rtl="0" algn="l">
              <a:spcBef>
                <a:spcPts val="0"/>
              </a:spcBef>
              <a:spcAft>
                <a:spcPts val="0"/>
              </a:spcAft>
              <a:buClr>
                <a:srgbClr val="0000FF"/>
              </a:buClr>
              <a:buSzPts val="1800"/>
              <a:buChar char="•"/>
            </a:pPr>
            <a:r>
              <a:rPr lang="en" sz="1800">
                <a:solidFill>
                  <a:srgbClr val="0000FF"/>
                </a:solidFill>
              </a:rPr>
              <a:t>Using SMT (eg. IBM model 1)</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Symmetrization</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Expansion of aligned words to phrases (Phrase table construction)</a:t>
            </a:r>
            <a:endParaRPr sz="1800">
              <a:solidFill>
                <a:srgbClr val="0000FF"/>
              </a:solidFill>
            </a:endParaRPr>
          </a:p>
        </p:txBody>
      </p:sp>
      <p:sp>
        <p:nvSpPr>
          <p:cNvPr id="1092" name="Google Shape;1092;p151"/>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52"/>
          <p:cNvSpPr txBox="1"/>
          <p:nvPr>
            <p:ph type="title"/>
          </p:nvPr>
        </p:nvSpPr>
        <p:spPr>
          <a:xfrm>
            <a:off x="311700" y="236675"/>
            <a:ext cx="8520600" cy="1064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Phrase based SMT: English to Hindi alignment</a:t>
            </a:r>
            <a:endParaRPr/>
          </a:p>
        </p:txBody>
      </p:sp>
      <p:pic>
        <p:nvPicPr>
          <p:cNvPr id="1098" name="Google Shape;1098;p152"/>
          <p:cNvPicPr preferRelativeResize="0"/>
          <p:nvPr/>
        </p:nvPicPr>
        <p:blipFill>
          <a:blip r:embed="rId3">
            <a:alphaModFix/>
          </a:blip>
          <a:stretch>
            <a:fillRect/>
          </a:stretch>
        </p:blipFill>
        <p:spPr>
          <a:xfrm>
            <a:off x="191450" y="1426275"/>
            <a:ext cx="8640851" cy="3063792"/>
          </a:xfrm>
          <a:prstGeom prst="rect">
            <a:avLst/>
          </a:prstGeom>
          <a:noFill/>
          <a:ln>
            <a:noFill/>
          </a:ln>
        </p:spPr>
      </p:pic>
      <p:sp>
        <p:nvSpPr>
          <p:cNvPr id="1099" name="Google Shape;1099;p152"/>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53"/>
          <p:cNvSpPr txBox="1"/>
          <p:nvPr>
            <p:ph type="title"/>
          </p:nvPr>
        </p:nvSpPr>
        <p:spPr>
          <a:xfrm>
            <a:off x="311700" y="236675"/>
            <a:ext cx="8520600" cy="967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Phrase based SMT: Hindi to English alignment</a:t>
            </a:r>
            <a:endParaRPr/>
          </a:p>
        </p:txBody>
      </p:sp>
      <p:pic>
        <p:nvPicPr>
          <p:cNvPr id="1105" name="Google Shape;1105;p153"/>
          <p:cNvPicPr preferRelativeResize="0"/>
          <p:nvPr/>
        </p:nvPicPr>
        <p:blipFill>
          <a:blip r:embed="rId3">
            <a:alphaModFix/>
          </a:blip>
          <a:stretch>
            <a:fillRect/>
          </a:stretch>
        </p:blipFill>
        <p:spPr>
          <a:xfrm>
            <a:off x="606000" y="1341000"/>
            <a:ext cx="7948850" cy="3252325"/>
          </a:xfrm>
          <a:prstGeom prst="rect">
            <a:avLst/>
          </a:prstGeom>
          <a:noFill/>
          <a:ln>
            <a:noFill/>
          </a:ln>
        </p:spPr>
      </p:pic>
      <p:sp>
        <p:nvSpPr>
          <p:cNvPr id="1106" name="Google Shape;1106;p153"/>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54"/>
          <p:cNvSpPr txBox="1"/>
          <p:nvPr>
            <p:ph type="title"/>
          </p:nvPr>
        </p:nvSpPr>
        <p:spPr>
          <a:xfrm>
            <a:off x="-108450" y="164400"/>
            <a:ext cx="9360900" cy="896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Phrase based SMT: Phrase generation</a:t>
            </a:r>
            <a:endParaRPr/>
          </a:p>
        </p:txBody>
      </p:sp>
      <p:pic>
        <p:nvPicPr>
          <p:cNvPr id="1112" name="Google Shape;1112;p154"/>
          <p:cNvPicPr preferRelativeResize="0"/>
          <p:nvPr/>
        </p:nvPicPr>
        <p:blipFill>
          <a:blip r:embed="rId3">
            <a:alphaModFix/>
          </a:blip>
          <a:stretch>
            <a:fillRect/>
          </a:stretch>
        </p:blipFill>
        <p:spPr>
          <a:xfrm>
            <a:off x="528625" y="1132800"/>
            <a:ext cx="8303675" cy="2801648"/>
          </a:xfrm>
          <a:prstGeom prst="rect">
            <a:avLst/>
          </a:prstGeom>
          <a:noFill/>
          <a:ln>
            <a:noFill/>
          </a:ln>
        </p:spPr>
      </p:pic>
      <p:sp>
        <p:nvSpPr>
          <p:cNvPr id="1113" name="Google Shape;1113;p154"/>
          <p:cNvSpPr txBox="1"/>
          <p:nvPr/>
        </p:nvSpPr>
        <p:spPr>
          <a:xfrm>
            <a:off x="666300" y="3806425"/>
            <a:ext cx="7811400" cy="1216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000FF"/>
              </a:buClr>
              <a:buSzPts val="1800"/>
              <a:buChar char="●"/>
            </a:pPr>
            <a:r>
              <a:rPr lang="en" sz="1800">
                <a:solidFill>
                  <a:srgbClr val="0000FF"/>
                </a:solidFill>
              </a:rPr>
              <a:t>Principle of coverage: Every word must be in a phrase</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Principle of non-vacuousness: No empty phrases</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Principle of consistency:The aligned phrases must be consistent in the sense all words of phrase in source languages</a:t>
            </a:r>
            <a:endParaRPr sz="1800">
              <a:solidFill>
                <a:srgbClr val="0000FF"/>
              </a:solidFill>
            </a:endParaRPr>
          </a:p>
        </p:txBody>
      </p:sp>
      <p:sp>
        <p:nvSpPr>
          <p:cNvPr id="1114" name="Google Shape;1114;p154"/>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55"/>
          <p:cNvSpPr txBox="1"/>
          <p:nvPr>
            <p:ph type="title"/>
          </p:nvPr>
        </p:nvSpPr>
        <p:spPr>
          <a:xfrm>
            <a:off x="311700" y="2366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MT Evaluation</a:t>
            </a:r>
            <a:endParaRPr/>
          </a:p>
        </p:txBody>
      </p:sp>
      <p:sp>
        <p:nvSpPr>
          <p:cNvPr id="1120" name="Google Shape;1120;p155"/>
          <p:cNvSpPr txBox="1"/>
          <p:nvPr>
            <p:ph idx="1" type="body"/>
          </p:nvPr>
        </p:nvSpPr>
        <p:spPr>
          <a:xfrm>
            <a:off x="311700" y="975250"/>
            <a:ext cx="8520600" cy="3999000"/>
          </a:xfrm>
          <a:prstGeom prst="rect">
            <a:avLst/>
          </a:prstGeom>
        </p:spPr>
        <p:txBody>
          <a:bodyPr anchorCtr="0" anchor="t" bIns="45700" lIns="91425" spcFirstLastPara="1" rIns="91425" wrap="square" tIns="45700">
            <a:noAutofit/>
          </a:bodyPr>
          <a:lstStyle/>
          <a:p>
            <a:pPr indent="-342900" lvl="0" marL="457200" rtl="0" algn="l">
              <a:spcBef>
                <a:spcPts val="480"/>
              </a:spcBef>
              <a:spcAft>
                <a:spcPts val="0"/>
              </a:spcAft>
              <a:buClr>
                <a:srgbClr val="0000FF"/>
              </a:buClr>
              <a:buSzPts val="1800"/>
              <a:buChar char="•"/>
            </a:pPr>
            <a:r>
              <a:rPr lang="en" sz="1800">
                <a:solidFill>
                  <a:srgbClr val="0000FF"/>
                </a:solidFill>
              </a:rPr>
              <a:t>Manual evaluation</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Quality of sentence depends on two factors</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Adequacy</a:t>
            </a:r>
            <a:endParaRPr sz="1800">
              <a:solidFill>
                <a:srgbClr val="0000FF"/>
              </a:solidFill>
            </a:endParaRPr>
          </a:p>
          <a:p>
            <a:pPr indent="-342900" lvl="2" marL="1371600" rtl="0" algn="l">
              <a:spcBef>
                <a:spcPts val="0"/>
              </a:spcBef>
              <a:spcAft>
                <a:spcPts val="0"/>
              </a:spcAft>
              <a:buClr>
                <a:srgbClr val="0000FF"/>
              </a:buClr>
              <a:buSzPts val="1800"/>
              <a:buChar char="•"/>
            </a:pPr>
            <a:r>
              <a:rPr lang="en" sz="1800">
                <a:solidFill>
                  <a:srgbClr val="0000FF"/>
                </a:solidFill>
              </a:rPr>
              <a:t>How faithful the meaning of a sentence is transferred</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Fluency</a:t>
            </a:r>
            <a:endParaRPr sz="1800">
              <a:solidFill>
                <a:srgbClr val="0000FF"/>
              </a:solidFill>
            </a:endParaRPr>
          </a:p>
          <a:p>
            <a:pPr indent="-342900" lvl="2" marL="1371600" rtl="0" algn="l">
              <a:spcBef>
                <a:spcPts val="0"/>
              </a:spcBef>
              <a:spcAft>
                <a:spcPts val="0"/>
              </a:spcAft>
              <a:buClr>
                <a:srgbClr val="0000FF"/>
              </a:buClr>
              <a:buSzPts val="1800"/>
              <a:buChar char="•"/>
            </a:pPr>
            <a:r>
              <a:rPr lang="en" sz="1800">
                <a:solidFill>
                  <a:srgbClr val="0000FF"/>
                </a:solidFill>
              </a:rPr>
              <a:t>Acceptability of the native speaker</a:t>
            </a:r>
            <a:endParaRPr sz="1800">
              <a:solidFill>
                <a:srgbClr val="0000FF"/>
              </a:solidFill>
            </a:endParaRPr>
          </a:p>
          <a:p>
            <a:pPr indent="0" lvl="0" marL="0" rtl="0" algn="l">
              <a:spcBef>
                <a:spcPts val="480"/>
              </a:spcBef>
              <a:spcAft>
                <a:spcPts val="0"/>
              </a:spcAft>
              <a:buNone/>
            </a:pPr>
            <a:r>
              <a:t/>
            </a:r>
            <a:endParaRPr sz="1800">
              <a:solidFill>
                <a:srgbClr val="0000FF"/>
              </a:solidFill>
            </a:endParaRPr>
          </a:p>
          <a:p>
            <a:pPr indent="0" lvl="0" marL="0" rtl="0" algn="l">
              <a:spcBef>
                <a:spcPts val="480"/>
              </a:spcBef>
              <a:spcAft>
                <a:spcPts val="0"/>
              </a:spcAft>
              <a:buNone/>
            </a:pPr>
            <a:r>
              <a:t/>
            </a:r>
            <a:endParaRPr sz="1800">
              <a:solidFill>
                <a:srgbClr val="0000FF"/>
              </a:solidFill>
            </a:endParaRPr>
          </a:p>
          <a:p>
            <a:pPr indent="-342900" lvl="0" marL="457200" rtl="0" algn="l">
              <a:spcBef>
                <a:spcPts val="480"/>
              </a:spcBef>
              <a:spcAft>
                <a:spcPts val="0"/>
              </a:spcAft>
              <a:buClr>
                <a:srgbClr val="0000FF"/>
              </a:buClr>
              <a:buSzPts val="1800"/>
              <a:buChar char="•"/>
            </a:pPr>
            <a:r>
              <a:rPr lang="en" sz="1800">
                <a:solidFill>
                  <a:srgbClr val="0000FF"/>
                </a:solidFill>
              </a:rPr>
              <a:t>Automatic evaluation measures</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Word/phrase matching based</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Edit distance based</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Ranking based</a:t>
            </a:r>
            <a:endParaRPr sz="1800">
              <a:solidFill>
                <a:srgbClr val="0000FF"/>
              </a:solidFill>
            </a:endParaRPr>
          </a:p>
        </p:txBody>
      </p:sp>
      <p:pic>
        <p:nvPicPr>
          <p:cNvPr id="1121" name="Google Shape;1121;p155"/>
          <p:cNvPicPr preferRelativeResize="0"/>
          <p:nvPr/>
        </p:nvPicPr>
        <p:blipFill>
          <a:blip r:embed="rId3">
            <a:alphaModFix/>
          </a:blip>
          <a:stretch>
            <a:fillRect/>
          </a:stretch>
        </p:blipFill>
        <p:spPr>
          <a:xfrm>
            <a:off x="3026701" y="2731850"/>
            <a:ext cx="2908225" cy="665025"/>
          </a:xfrm>
          <a:prstGeom prst="rect">
            <a:avLst/>
          </a:prstGeom>
          <a:noFill/>
          <a:ln>
            <a:noFill/>
          </a:ln>
        </p:spPr>
      </p:pic>
      <p:sp>
        <p:nvSpPr>
          <p:cNvPr id="1122" name="Google Shape;1122;p155"/>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8"/>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SSMT: a Data Driven S2S problem</a:t>
            </a:r>
            <a:endParaRPr/>
          </a:p>
        </p:txBody>
      </p:sp>
      <p:sp>
        <p:nvSpPr>
          <p:cNvPr id="276" name="Google Shape;276;p48"/>
          <p:cNvSpPr txBox="1"/>
          <p:nvPr>
            <p:ph idx="1" type="body"/>
          </p:nvPr>
        </p:nvSpPr>
        <p:spPr>
          <a:xfrm>
            <a:off x="457200" y="1200150"/>
            <a:ext cx="8229600" cy="3943200"/>
          </a:xfrm>
          <a:prstGeom prst="rect">
            <a:avLst/>
          </a:prstGeom>
        </p:spPr>
        <p:txBody>
          <a:bodyPr anchorCtr="0" anchor="t" bIns="45700" lIns="91425" spcFirstLastPara="1" rIns="91425" wrap="square" tIns="45700">
            <a:noAutofit/>
          </a:bodyPr>
          <a:lstStyle/>
          <a:p>
            <a:pPr indent="-368300" lvl="0" marL="457200" rtl="0" algn="l">
              <a:spcBef>
                <a:spcPts val="480"/>
              </a:spcBef>
              <a:spcAft>
                <a:spcPts val="0"/>
              </a:spcAft>
              <a:buSzPts val="2200"/>
              <a:buChar char="●"/>
            </a:pPr>
            <a:r>
              <a:rPr lang="en" sz="2200"/>
              <a:t>Training data for an end-to-end ST model is very scarce. </a:t>
            </a:r>
            <a:endParaRPr sz="2200"/>
          </a:p>
          <a:p>
            <a:pPr indent="-368300" lvl="0" marL="457200" rtl="0" algn="l">
              <a:spcBef>
                <a:spcPts val="0"/>
              </a:spcBef>
              <a:spcAft>
                <a:spcPts val="0"/>
              </a:spcAft>
              <a:buSzPts val="2200"/>
              <a:buChar char="●"/>
            </a:pPr>
            <a:r>
              <a:rPr lang="en" sz="2200"/>
              <a:t>Available currently: only hundreds of hours of speeches, most of which are for</a:t>
            </a:r>
            <a:endParaRPr sz="2200"/>
          </a:p>
          <a:p>
            <a:pPr indent="-368300" lvl="0" marL="457200" rtl="0" algn="l">
              <a:spcBef>
                <a:spcPts val="0"/>
              </a:spcBef>
              <a:spcAft>
                <a:spcPts val="0"/>
              </a:spcAft>
              <a:buSzPts val="2200"/>
              <a:buChar char="●"/>
            </a:pPr>
            <a:r>
              <a:rPr lang="en" sz="2200"/>
              <a:t>Japanese–English translation and European languages [102,103]</a:t>
            </a:r>
            <a:endParaRPr sz="2200"/>
          </a:p>
          <a:p>
            <a:pPr indent="-368300" lvl="0" marL="457200" rtl="0" algn="l">
              <a:spcBef>
                <a:spcPts val="0"/>
              </a:spcBef>
              <a:spcAft>
                <a:spcPts val="0"/>
              </a:spcAft>
              <a:buSzPts val="2200"/>
              <a:buChar char="●"/>
            </a:pPr>
            <a:r>
              <a:rPr lang="en" sz="2200"/>
              <a:t>For Chinese–English translation, Baidu has released an open dataset containing 70 hours of speeches, including both the corresponding transcriptions and translations</a:t>
            </a:r>
            <a:endParaRPr sz="2200"/>
          </a:p>
          <a:p>
            <a:pPr indent="-368300" lvl="0" marL="457200" rtl="0" algn="l">
              <a:spcBef>
                <a:spcPts val="0"/>
              </a:spcBef>
              <a:spcAft>
                <a:spcPts val="0"/>
              </a:spcAft>
              <a:buSzPts val="2200"/>
              <a:buChar char="●"/>
            </a:pPr>
            <a:r>
              <a:rPr lang="en" sz="2200"/>
              <a:t>Through MEITY funded speeech consortia led by IIT Madras, speech data in Indian lanaguges is now available</a:t>
            </a:r>
            <a:endParaRPr sz="2200"/>
          </a:p>
          <a:p>
            <a:pPr indent="0" lvl="0" marL="0" rtl="0" algn="l">
              <a:spcBef>
                <a:spcPts val="480"/>
              </a:spcBef>
              <a:spcAft>
                <a:spcPts val="0"/>
              </a:spcAft>
              <a:buNone/>
            </a:pPr>
            <a:r>
              <a:t/>
            </a:r>
            <a:endParaRPr/>
          </a:p>
        </p:txBody>
      </p:sp>
      <p:sp>
        <p:nvSpPr>
          <p:cNvPr id="277" name="Google Shape;277;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56"/>
          <p:cNvSpPr txBox="1"/>
          <p:nvPr>
            <p:ph type="title"/>
          </p:nvPr>
        </p:nvSpPr>
        <p:spPr>
          <a:xfrm>
            <a:off x="311700" y="2366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BLEU score</a:t>
            </a:r>
            <a:endParaRPr/>
          </a:p>
        </p:txBody>
      </p:sp>
      <p:sp>
        <p:nvSpPr>
          <p:cNvPr id="1128" name="Google Shape;1128;p156"/>
          <p:cNvSpPr txBox="1"/>
          <p:nvPr>
            <p:ph idx="1" type="body"/>
          </p:nvPr>
        </p:nvSpPr>
        <p:spPr>
          <a:xfrm>
            <a:off x="311700" y="863200"/>
            <a:ext cx="8520600" cy="39990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0000FF"/>
              </a:buClr>
              <a:buSzPts val="2400"/>
              <a:buChar char="•"/>
            </a:pPr>
            <a:r>
              <a:rPr lang="en">
                <a:solidFill>
                  <a:srgbClr val="0000FF"/>
                </a:solidFill>
              </a:rPr>
              <a:t>Bilingual Evaluation Understudy</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Word/Phrase matching based</a:t>
            </a:r>
            <a:endParaRPr>
              <a:solidFill>
                <a:srgbClr val="0000FF"/>
              </a:solidFill>
            </a:endParaRPr>
          </a:p>
          <a:p>
            <a:pPr indent="0" lvl="0" marL="0" rtl="0" algn="l">
              <a:spcBef>
                <a:spcPts val="480"/>
              </a:spcBef>
              <a:spcAft>
                <a:spcPts val="0"/>
              </a:spcAft>
              <a:buNone/>
            </a:pPr>
            <a:r>
              <a:t/>
            </a:r>
            <a:endParaRPr>
              <a:solidFill>
                <a:srgbClr val="0000FF"/>
              </a:solidFill>
            </a:endParaRPr>
          </a:p>
          <a:p>
            <a:pPr indent="0" lvl="0" marL="0" rtl="0" algn="l">
              <a:spcBef>
                <a:spcPts val="480"/>
              </a:spcBef>
              <a:spcAft>
                <a:spcPts val="0"/>
              </a:spcAft>
              <a:buNone/>
            </a:pPr>
            <a:r>
              <a:t/>
            </a:r>
            <a:endParaRPr>
              <a:solidFill>
                <a:srgbClr val="0000FF"/>
              </a:solidFill>
            </a:endParaRPr>
          </a:p>
          <a:p>
            <a:pPr indent="-381000" lvl="0" marL="457200" rtl="0" algn="l">
              <a:spcBef>
                <a:spcPts val="480"/>
              </a:spcBef>
              <a:spcAft>
                <a:spcPts val="0"/>
              </a:spcAft>
              <a:buClr>
                <a:srgbClr val="0000FF"/>
              </a:buClr>
              <a:buSzPts val="2400"/>
              <a:buChar char="•"/>
            </a:pPr>
            <a:r>
              <a:rPr lang="en">
                <a:solidFill>
                  <a:srgbClr val="0000FF"/>
                </a:solidFill>
              </a:rPr>
              <a:t>BP is brevity penalty, to penalize based on the length of the generated sentence.</a:t>
            </a:r>
            <a:endParaRPr>
              <a:solidFill>
                <a:srgbClr val="0000FF"/>
              </a:solidFill>
            </a:endParaRPr>
          </a:p>
        </p:txBody>
      </p:sp>
      <p:pic>
        <p:nvPicPr>
          <p:cNvPr id="1129" name="Google Shape;1129;p156"/>
          <p:cNvPicPr preferRelativeResize="0"/>
          <p:nvPr/>
        </p:nvPicPr>
        <p:blipFill>
          <a:blip r:embed="rId3">
            <a:alphaModFix/>
          </a:blip>
          <a:stretch>
            <a:fillRect/>
          </a:stretch>
        </p:blipFill>
        <p:spPr>
          <a:xfrm>
            <a:off x="2709850" y="1606363"/>
            <a:ext cx="3724275" cy="981075"/>
          </a:xfrm>
          <a:prstGeom prst="rect">
            <a:avLst/>
          </a:prstGeom>
          <a:noFill/>
          <a:ln>
            <a:noFill/>
          </a:ln>
        </p:spPr>
      </p:pic>
      <p:pic>
        <p:nvPicPr>
          <p:cNvPr id="1130" name="Google Shape;1130;p156"/>
          <p:cNvPicPr preferRelativeResize="0"/>
          <p:nvPr/>
        </p:nvPicPr>
        <p:blipFill>
          <a:blip r:embed="rId4">
            <a:alphaModFix/>
          </a:blip>
          <a:stretch>
            <a:fillRect/>
          </a:stretch>
        </p:blipFill>
        <p:spPr>
          <a:xfrm>
            <a:off x="3080213" y="3270425"/>
            <a:ext cx="2638425" cy="857250"/>
          </a:xfrm>
          <a:prstGeom prst="rect">
            <a:avLst/>
          </a:prstGeom>
          <a:noFill/>
          <a:ln>
            <a:noFill/>
          </a:ln>
        </p:spPr>
      </p:pic>
      <p:pic>
        <p:nvPicPr>
          <p:cNvPr id="1131" name="Google Shape;1131;p156"/>
          <p:cNvPicPr preferRelativeResize="0"/>
          <p:nvPr/>
        </p:nvPicPr>
        <p:blipFill>
          <a:blip r:embed="rId5">
            <a:alphaModFix/>
          </a:blip>
          <a:stretch>
            <a:fillRect/>
          </a:stretch>
        </p:blipFill>
        <p:spPr>
          <a:xfrm>
            <a:off x="1225350" y="4127663"/>
            <a:ext cx="6496050" cy="866775"/>
          </a:xfrm>
          <a:prstGeom prst="rect">
            <a:avLst/>
          </a:prstGeom>
          <a:noFill/>
          <a:ln>
            <a:noFill/>
          </a:ln>
        </p:spPr>
      </p:pic>
      <p:sp>
        <p:nvSpPr>
          <p:cNvPr id="1132" name="Google Shape;1132;p156"/>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57"/>
          <p:cNvSpPr txBox="1"/>
          <p:nvPr>
            <p:ph type="title"/>
          </p:nvPr>
        </p:nvSpPr>
        <p:spPr>
          <a:xfrm>
            <a:off x="311700" y="2366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BLEU score: Example</a:t>
            </a:r>
            <a:endParaRPr/>
          </a:p>
        </p:txBody>
      </p:sp>
      <p:sp>
        <p:nvSpPr>
          <p:cNvPr id="1138" name="Google Shape;1138;p157"/>
          <p:cNvSpPr txBox="1"/>
          <p:nvPr>
            <p:ph idx="1" type="body"/>
          </p:nvPr>
        </p:nvSpPr>
        <p:spPr>
          <a:xfrm>
            <a:off x="311700" y="1882025"/>
            <a:ext cx="8520600" cy="31410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0000FF"/>
              </a:buClr>
              <a:buSzPts val="2400"/>
              <a:buChar char="•"/>
            </a:pPr>
            <a:r>
              <a:rPr lang="en">
                <a:solidFill>
                  <a:srgbClr val="0000FF"/>
                </a:solidFill>
              </a:rPr>
              <a:t>Example:</a:t>
            </a:r>
            <a:endParaRPr>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1-gram precision is 1.</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Modified 1-gram precision is 4/6.</a:t>
            </a:r>
            <a:endParaRPr sz="1800">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The ratio of the number of phrases of length n present in candidate translation that are also present in reference translation and total number of phrases of length n in candidate translation.</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In modified n-gram precision maximum count from reference translation</a:t>
            </a:r>
            <a:endParaRPr>
              <a:solidFill>
                <a:srgbClr val="0000FF"/>
              </a:solidFill>
            </a:endParaRPr>
          </a:p>
        </p:txBody>
      </p:sp>
      <p:pic>
        <p:nvPicPr>
          <p:cNvPr id="1139" name="Google Shape;1139;p157"/>
          <p:cNvPicPr preferRelativeResize="0"/>
          <p:nvPr/>
        </p:nvPicPr>
        <p:blipFill>
          <a:blip r:embed="rId3">
            <a:alphaModFix/>
          </a:blip>
          <a:stretch>
            <a:fillRect/>
          </a:stretch>
        </p:blipFill>
        <p:spPr>
          <a:xfrm>
            <a:off x="1724202" y="763275"/>
            <a:ext cx="4716650" cy="1271150"/>
          </a:xfrm>
          <a:prstGeom prst="rect">
            <a:avLst/>
          </a:prstGeom>
          <a:noFill/>
          <a:ln>
            <a:noFill/>
          </a:ln>
        </p:spPr>
      </p:pic>
      <p:sp>
        <p:nvSpPr>
          <p:cNvPr id="1140" name="Google Shape;1140;p157"/>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58"/>
          <p:cNvSpPr txBox="1"/>
          <p:nvPr>
            <p:ph type="title"/>
          </p:nvPr>
        </p:nvSpPr>
        <p:spPr>
          <a:xfrm>
            <a:off x="577650" y="1841903"/>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Neural </a:t>
            </a:r>
            <a:r>
              <a:rPr lang="en"/>
              <a:t>Machine Translation</a:t>
            </a:r>
            <a:endParaRPr/>
          </a:p>
        </p:txBody>
      </p:sp>
      <p:sp>
        <p:nvSpPr>
          <p:cNvPr id="1146" name="Google Shape;1146;p1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59"/>
          <p:cNvSpPr txBox="1"/>
          <p:nvPr>
            <p:ph type="title"/>
          </p:nvPr>
        </p:nvSpPr>
        <p:spPr>
          <a:xfrm>
            <a:off x="457200" y="374628"/>
            <a:ext cx="8229600" cy="457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Why Neural Machine Translation?</a:t>
            </a:r>
            <a:endParaRPr/>
          </a:p>
        </p:txBody>
      </p:sp>
      <p:sp>
        <p:nvSpPr>
          <p:cNvPr id="1152" name="Google Shape;1152;p159"/>
          <p:cNvSpPr txBox="1"/>
          <p:nvPr>
            <p:ph idx="1" type="body"/>
          </p:nvPr>
        </p:nvSpPr>
        <p:spPr>
          <a:xfrm>
            <a:off x="313175" y="1084100"/>
            <a:ext cx="8673600" cy="40005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480"/>
              </a:spcBef>
              <a:spcAft>
                <a:spcPts val="0"/>
              </a:spcAft>
              <a:buSzPts val="2400"/>
              <a:buChar char="•"/>
            </a:pPr>
            <a:r>
              <a:rPr lang="en"/>
              <a:t>In </a:t>
            </a:r>
            <a:r>
              <a:rPr lang="en"/>
              <a:t>RBMT, EBMT, and SMT, there is no notion of similarity or relationship between symbolic representation of individual words.</a:t>
            </a:r>
            <a:endParaRPr/>
          </a:p>
          <a:p>
            <a:pPr indent="-381000" lvl="0" marL="457200" rtl="0" algn="l">
              <a:lnSpc>
                <a:spcPct val="100000"/>
              </a:lnSpc>
              <a:spcBef>
                <a:spcPts val="0"/>
              </a:spcBef>
              <a:spcAft>
                <a:spcPts val="0"/>
              </a:spcAft>
              <a:buSzPts val="2400"/>
              <a:buChar char="•"/>
            </a:pPr>
            <a:r>
              <a:rPr lang="en"/>
              <a:t>Ability to translate </a:t>
            </a:r>
            <a:r>
              <a:rPr i="1" lang="en">
                <a:solidFill>
                  <a:srgbClr val="FF00FF"/>
                </a:solidFill>
              </a:rPr>
              <a:t>I go to school</a:t>
            </a:r>
            <a:r>
              <a:rPr lang="en"/>
              <a:t> does not make these models capable of translating </a:t>
            </a:r>
            <a:r>
              <a:rPr i="1" lang="en">
                <a:solidFill>
                  <a:srgbClr val="FF00FF"/>
                </a:solidFill>
              </a:rPr>
              <a:t>I </a:t>
            </a:r>
            <a:r>
              <a:rPr i="1" lang="en">
                <a:solidFill>
                  <a:srgbClr val="FF00FF"/>
                </a:solidFill>
              </a:rPr>
              <a:t>went</a:t>
            </a:r>
            <a:r>
              <a:rPr i="1" lang="en">
                <a:solidFill>
                  <a:srgbClr val="FF00FF"/>
                </a:solidFill>
              </a:rPr>
              <a:t> to college</a:t>
            </a:r>
            <a:r>
              <a:rPr lang="en"/>
              <a:t>.</a:t>
            </a:r>
            <a:endParaRPr/>
          </a:p>
          <a:p>
            <a:pPr indent="-381000" lvl="0" marL="457200" rtl="0" algn="l">
              <a:lnSpc>
                <a:spcPct val="100000"/>
              </a:lnSpc>
              <a:spcBef>
                <a:spcPts val="0"/>
              </a:spcBef>
              <a:spcAft>
                <a:spcPts val="0"/>
              </a:spcAft>
              <a:buSzPts val="2400"/>
              <a:buChar char="•"/>
            </a:pPr>
            <a:r>
              <a:rPr lang="en"/>
              <a:t>However, Neural Network techniques work with distributed representations.</a:t>
            </a:r>
            <a:endParaRPr/>
          </a:p>
          <a:p>
            <a:pPr indent="-381000" lvl="0" marL="457200" rtl="0" algn="l">
              <a:lnSpc>
                <a:spcPct val="100000"/>
              </a:lnSpc>
              <a:spcBef>
                <a:spcPts val="0"/>
              </a:spcBef>
              <a:spcAft>
                <a:spcPts val="0"/>
              </a:spcAft>
              <a:buSzPts val="2400"/>
              <a:buChar char="•"/>
            </a:pPr>
            <a:r>
              <a:rPr lang="en"/>
              <a:t>NMT evaluates a single formula that explains all rules of the translation task. (Generalisation) </a:t>
            </a:r>
            <a:endParaRPr/>
          </a:p>
        </p:txBody>
      </p:sp>
      <p:sp>
        <p:nvSpPr>
          <p:cNvPr id="1153" name="Google Shape;1153;p1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60"/>
          <p:cNvSpPr txBox="1"/>
          <p:nvPr>
            <p:ph type="title"/>
          </p:nvPr>
        </p:nvSpPr>
        <p:spPr>
          <a:xfrm>
            <a:off x="729450" y="613900"/>
            <a:ext cx="76887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Paradigms of Machine Translation</a:t>
            </a:r>
            <a:endParaRPr/>
          </a:p>
        </p:txBody>
      </p:sp>
      <p:sp>
        <p:nvSpPr>
          <p:cNvPr id="1159" name="Google Shape;1159;p160"/>
          <p:cNvSpPr txBox="1"/>
          <p:nvPr>
            <p:ph idx="1" type="body"/>
          </p:nvPr>
        </p:nvSpPr>
        <p:spPr>
          <a:xfrm>
            <a:off x="145925" y="1768075"/>
            <a:ext cx="8742600" cy="25719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t/>
            </a:r>
            <a:endParaRPr/>
          </a:p>
          <a:p>
            <a:pPr indent="0" lvl="0" marL="0" rtl="0" algn="ctr">
              <a:spcBef>
                <a:spcPts val="480"/>
              </a:spcBef>
              <a:spcAft>
                <a:spcPts val="0"/>
              </a:spcAft>
              <a:buNone/>
            </a:pPr>
            <a:r>
              <a:t/>
            </a:r>
            <a:endParaRPr/>
          </a:p>
          <a:p>
            <a:pPr indent="0" lvl="0" marL="0" rtl="0" algn="l">
              <a:spcBef>
                <a:spcPts val="480"/>
              </a:spcBef>
              <a:spcAft>
                <a:spcPts val="0"/>
              </a:spcAft>
              <a:buNone/>
            </a:pPr>
            <a:r>
              <a:t/>
            </a:r>
            <a:endParaRPr/>
          </a:p>
          <a:p>
            <a:pPr indent="0" lvl="0" marL="0" rtl="0" algn="ctr">
              <a:spcBef>
                <a:spcPts val="480"/>
              </a:spcBef>
              <a:spcAft>
                <a:spcPts val="0"/>
              </a:spcAft>
              <a:buNone/>
            </a:pPr>
            <a:r>
              <a:rPr lang="en">
                <a:solidFill>
                  <a:srgbClr val="AA9927"/>
                </a:solidFill>
              </a:rPr>
              <a:t>RBMT</a:t>
            </a:r>
            <a:r>
              <a:rPr lang="en"/>
              <a:t>		→		</a:t>
            </a:r>
            <a:r>
              <a:rPr lang="en">
                <a:solidFill>
                  <a:srgbClr val="8F9420"/>
                </a:solidFill>
              </a:rPr>
              <a:t>EBMT</a:t>
            </a:r>
            <a:r>
              <a:rPr lang="en"/>
              <a:t>		→		</a:t>
            </a:r>
            <a:r>
              <a:rPr lang="en">
                <a:solidFill>
                  <a:srgbClr val="656B17"/>
                </a:solidFill>
              </a:rPr>
              <a:t>SMT	</a:t>
            </a:r>
            <a:r>
              <a:rPr lang="en"/>
              <a:t>	→		</a:t>
            </a:r>
            <a:r>
              <a:rPr lang="en">
                <a:solidFill>
                  <a:srgbClr val="4C5812"/>
                </a:solidFill>
              </a:rPr>
              <a:t>NMT</a:t>
            </a:r>
            <a:endParaRPr>
              <a:solidFill>
                <a:srgbClr val="4C5812"/>
              </a:solidFill>
            </a:endParaRPr>
          </a:p>
          <a:p>
            <a:pPr indent="0" lvl="0" marL="0" rtl="0" algn="ctr">
              <a:spcBef>
                <a:spcPts val="480"/>
              </a:spcBef>
              <a:spcAft>
                <a:spcPts val="0"/>
              </a:spcAft>
              <a:buNone/>
            </a:pPr>
            <a:r>
              <a:rPr lang="en" sz="1100">
                <a:solidFill>
                  <a:srgbClr val="AA9927"/>
                </a:solidFill>
              </a:rPr>
              <a:t>(Rule based machine translation)</a:t>
            </a:r>
            <a:r>
              <a:rPr lang="en" sz="1100">
                <a:solidFill>
                  <a:srgbClr val="F1E73A"/>
                </a:solidFill>
              </a:rPr>
              <a:t> </a:t>
            </a:r>
            <a:r>
              <a:rPr lang="en" sz="1100"/>
              <a:t>  </a:t>
            </a:r>
            <a:r>
              <a:rPr lang="en" sz="1100">
                <a:solidFill>
                  <a:srgbClr val="CFF134"/>
                </a:solidFill>
              </a:rPr>
              <a:t> </a:t>
            </a:r>
            <a:r>
              <a:rPr lang="en" sz="1100">
                <a:solidFill>
                  <a:srgbClr val="8F9420"/>
                </a:solidFill>
              </a:rPr>
              <a:t>(Example based machine translation)</a:t>
            </a:r>
            <a:r>
              <a:rPr lang="en" sz="1100"/>
              <a:t>  </a:t>
            </a:r>
            <a:r>
              <a:rPr lang="en" sz="1100">
                <a:solidFill>
                  <a:srgbClr val="656B17"/>
                </a:solidFill>
              </a:rPr>
              <a:t>(Statistical machine translation) </a:t>
            </a:r>
            <a:r>
              <a:rPr lang="en" sz="1100"/>
              <a:t>  </a:t>
            </a:r>
            <a:r>
              <a:rPr lang="en" sz="1100">
                <a:solidFill>
                  <a:srgbClr val="4C5812"/>
                </a:solidFill>
              </a:rPr>
              <a:t>(Neural machine translation)</a:t>
            </a:r>
            <a:endParaRPr sz="1100">
              <a:solidFill>
                <a:srgbClr val="4C5812"/>
              </a:solidFill>
            </a:endParaRPr>
          </a:p>
          <a:p>
            <a:pPr indent="0" lvl="0" marL="0" rtl="0" algn="ctr">
              <a:spcBef>
                <a:spcPts val="480"/>
              </a:spcBef>
              <a:spcAft>
                <a:spcPts val="0"/>
              </a:spcAft>
              <a:buNone/>
            </a:pPr>
            <a:r>
              <a:t/>
            </a:r>
            <a:endParaRPr sz="800"/>
          </a:p>
          <a:p>
            <a:pPr indent="0" lvl="0" marL="0" rtl="0" algn="ctr">
              <a:spcBef>
                <a:spcPts val="480"/>
              </a:spcBef>
              <a:spcAft>
                <a:spcPts val="0"/>
              </a:spcAft>
              <a:buNone/>
            </a:pPr>
            <a:r>
              <a:rPr lang="en" sz="1400">
                <a:solidFill>
                  <a:srgbClr val="AA9927"/>
                </a:solidFill>
              </a:rPr>
              <a:t>Rules handmade by human expert</a:t>
            </a:r>
            <a:r>
              <a:rPr lang="en" sz="1400">
                <a:solidFill>
                  <a:srgbClr val="BF9000"/>
                </a:solidFill>
              </a:rPr>
              <a:t> </a:t>
            </a:r>
            <a:r>
              <a:rPr lang="en" sz="1400"/>
              <a:t> →</a:t>
            </a:r>
            <a:r>
              <a:rPr lang="en" sz="1400">
                <a:solidFill>
                  <a:srgbClr val="38761D"/>
                </a:solidFill>
              </a:rPr>
              <a:t>  </a:t>
            </a:r>
            <a:r>
              <a:rPr lang="en" sz="1400">
                <a:solidFill>
                  <a:srgbClr val="4C5812"/>
                </a:solidFill>
              </a:rPr>
              <a:t>Rules by learning from data</a:t>
            </a:r>
            <a:endParaRPr sz="1400">
              <a:solidFill>
                <a:srgbClr val="4C5812"/>
              </a:solidFill>
            </a:endParaRPr>
          </a:p>
        </p:txBody>
      </p:sp>
      <p:sp>
        <p:nvSpPr>
          <p:cNvPr id="1160" name="Google Shape;1160;p160"/>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161" name="Google Shape;1161;p160"/>
          <p:cNvCxnSpPr/>
          <p:nvPr/>
        </p:nvCxnSpPr>
        <p:spPr>
          <a:xfrm flipH="1" rot="10800000">
            <a:off x="3991050" y="2698550"/>
            <a:ext cx="3620700" cy="13800"/>
          </a:xfrm>
          <a:prstGeom prst="straightConnector1">
            <a:avLst/>
          </a:prstGeom>
          <a:noFill/>
          <a:ln cap="flat" cmpd="sng" w="9525">
            <a:solidFill>
              <a:srgbClr val="6AA84F"/>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1162" name="Google Shape;1162;p160"/>
          <p:cNvSpPr txBox="1"/>
          <p:nvPr/>
        </p:nvSpPr>
        <p:spPr>
          <a:xfrm>
            <a:off x="5244500" y="2361475"/>
            <a:ext cx="10530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AA84F"/>
                </a:solidFill>
                <a:latin typeface="Lato"/>
                <a:ea typeface="Lato"/>
                <a:cs typeface="Lato"/>
                <a:sym typeface="Lato"/>
              </a:rPr>
              <a:t>Data hungry</a:t>
            </a:r>
            <a:endParaRPr sz="1200">
              <a:solidFill>
                <a:srgbClr val="6AA84F"/>
              </a:solidFill>
              <a:latin typeface="Lato"/>
              <a:ea typeface="Lato"/>
              <a:cs typeface="Lato"/>
              <a:sym typeface="Lato"/>
            </a:endParaRPr>
          </a:p>
        </p:txBody>
      </p:sp>
      <p:cxnSp>
        <p:nvCxnSpPr>
          <p:cNvPr id="1163" name="Google Shape;1163;p160"/>
          <p:cNvCxnSpPr/>
          <p:nvPr/>
        </p:nvCxnSpPr>
        <p:spPr>
          <a:xfrm rot="10800000">
            <a:off x="1507500" y="2456225"/>
            <a:ext cx="3064500" cy="0"/>
          </a:xfrm>
          <a:prstGeom prst="straightConnector1">
            <a:avLst/>
          </a:prstGeom>
          <a:noFill/>
          <a:ln cap="flat" cmpd="sng" w="9525">
            <a:solidFill>
              <a:srgbClr val="BF9000"/>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1164" name="Google Shape;1164;p160"/>
          <p:cNvSpPr txBox="1"/>
          <p:nvPr/>
        </p:nvSpPr>
        <p:spPr>
          <a:xfrm>
            <a:off x="2043660" y="2124775"/>
            <a:ext cx="19923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F9000"/>
                </a:solidFill>
                <a:latin typeface="Lato"/>
                <a:ea typeface="Lato"/>
                <a:cs typeface="Lato"/>
                <a:sym typeface="Lato"/>
              </a:rPr>
              <a:t>Human effort</a:t>
            </a:r>
            <a:endParaRPr sz="1200">
              <a:solidFill>
                <a:srgbClr val="BF9000"/>
              </a:solidFill>
              <a:latin typeface="Lato"/>
              <a:ea typeface="Lato"/>
              <a:cs typeface="Lato"/>
              <a:sym typeface="Lato"/>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61"/>
          <p:cNvSpPr txBox="1"/>
          <p:nvPr>
            <p:ph type="title"/>
          </p:nvPr>
        </p:nvSpPr>
        <p:spPr>
          <a:xfrm>
            <a:off x="457200" y="205978"/>
            <a:ext cx="8229600" cy="457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What is NMT?</a:t>
            </a:r>
            <a:endParaRPr/>
          </a:p>
        </p:txBody>
      </p:sp>
      <p:sp>
        <p:nvSpPr>
          <p:cNvPr id="1170" name="Google Shape;1170;p161"/>
          <p:cNvSpPr txBox="1"/>
          <p:nvPr>
            <p:ph idx="1" type="body"/>
          </p:nvPr>
        </p:nvSpPr>
        <p:spPr>
          <a:xfrm>
            <a:off x="137650" y="879325"/>
            <a:ext cx="8849100" cy="42054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480"/>
              </a:spcBef>
              <a:spcAft>
                <a:spcPts val="0"/>
              </a:spcAft>
              <a:buSzPts val="2400"/>
              <a:buChar char="•"/>
            </a:pPr>
            <a:r>
              <a:rPr lang="en"/>
              <a:t>T</a:t>
            </a:r>
            <a:r>
              <a:rPr lang="en"/>
              <a:t>he task of MT is a sequence-to-sequence problem.</a:t>
            </a:r>
            <a:endParaRPr/>
          </a:p>
          <a:p>
            <a:pPr indent="-381000" lvl="0" marL="457200" rtl="0" algn="l">
              <a:lnSpc>
                <a:spcPct val="115000"/>
              </a:lnSpc>
              <a:spcBef>
                <a:spcPts val="0"/>
              </a:spcBef>
              <a:spcAft>
                <a:spcPts val="0"/>
              </a:spcAft>
              <a:buSzPts val="2400"/>
              <a:buChar char="•"/>
            </a:pPr>
            <a:r>
              <a:rPr lang="en"/>
              <a:t>It uses an encoder-decoder NN architecture with attention mechanism.</a:t>
            </a:r>
            <a:endParaRPr/>
          </a:p>
          <a:p>
            <a:pPr indent="-381000" lvl="0" marL="457200" rtl="0" algn="l">
              <a:lnSpc>
                <a:spcPct val="115000"/>
              </a:lnSpc>
              <a:spcBef>
                <a:spcPts val="0"/>
              </a:spcBef>
              <a:spcAft>
                <a:spcPts val="0"/>
              </a:spcAft>
              <a:buSzPts val="2400"/>
              <a:buChar char="•"/>
            </a:pPr>
            <a:r>
              <a:rPr lang="en"/>
              <a:t>NMT requires large parallel corpus. </a:t>
            </a:r>
            <a:endParaRPr/>
          </a:p>
          <a:p>
            <a:pPr indent="-381000" lvl="0" marL="457200" rtl="0" algn="l">
              <a:lnSpc>
                <a:spcPct val="115000"/>
              </a:lnSpc>
              <a:spcBef>
                <a:spcPts val="0"/>
              </a:spcBef>
              <a:spcAft>
                <a:spcPts val="0"/>
              </a:spcAft>
              <a:buSzPts val="2400"/>
              <a:buChar char="•"/>
            </a:pPr>
            <a:r>
              <a:rPr lang="en"/>
              <a:t>Here, we will discuss RNN-based and Transformer-based encoder-decoder architectures.</a:t>
            </a:r>
            <a:endParaRPr/>
          </a:p>
        </p:txBody>
      </p:sp>
      <p:sp>
        <p:nvSpPr>
          <p:cNvPr id="1171" name="Google Shape;1171;p1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62"/>
          <p:cNvSpPr txBox="1"/>
          <p:nvPr>
            <p:ph type="title"/>
          </p:nvPr>
        </p:nvSpPr>
        <p:spPr>
          <a:xfrm>
            <a:off x="585900" y="562000"/>
            <a:ext cx="79722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Simple RNN-based Encoder-Decoder [9] architecture overview</a:t>
            </a:r>
            <a:endParaRPr/>
          </a:p>
        </p:txBody>
      </p:sp>
      <p:sp>
        <p:nvSpPr>
          <p:cNvPr id="1177" name="Google Shape;1177;p162"/>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78" name="Google Shape;1178;p162"/>
          <p:cNvSpPr txBox="1"/>
          <p:nvPr/>
        </p:nvSpPr>
        <p:spPr>
          <a:xfrm>
            <a:off x="311700" y="4807800"/>
            <a:ext cx="5149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Image source - [</a:t>
            </a:r>
            <a:r>
              <a:rPr lang="en" sz="675" u="sng">
                <a:solidFill>
                  <a:schemeClr val="hlink"/>
                </a:solidFill>
                <a:hlinkClick r:id="rId3"/>
              </a:rPr>
              <a:t>http://www.iitp.ac.in/~shad.pcs15/data/nmt-rudra.pdf</a:t>
            </a:r>
            <a:r>
              <a:rPr lang="en" sz="900"/>
              <a:t>]</a:t>
            </a:r>
            <a:endParaRPr sz="900"/>
          </a:p>
        </p:txBody>
      </p:sp>
      <p:sp>
        <p:nvSpPr>
          <p:cNvPr id="1179" name="Google Shape;1179;p162"/>
          <p:cNvSpPr txBox="1"/>
          <p:nvPr/>
        </p:nvSpPr>
        <p:spPr>
          <a:xfrm>
            <a:off x="6945000" y="4013000"/>
            <a:ext cx="1236600" cy="488700"/>
          </a:xfrm>
          <a:prstGeom prst="rect">
            <a:avLst/>
          </a:prstGeom>
          <a:solidFill>
            <a:srgbClr val="FFFF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Lato"/>
                <a:ea typeface="Lato"/>
                <a:cs typeface="Lato"/>
                <a:sym typeface="Lato"/>
              </a:rPr>
              <a:t>s</a:t>
            </a:r>
            <a:r>
              <a:rPr baseline="-25000" lang="en" sz="1100">
                <a:solidFill>
                  <a:srgbClr val="FF0000"/>
                </a:solidFill>
                <a:latin typeface="Lato"/>
                <a:ea typeface="Lato"/>
                <a:cs typeface="Lato"/>
                <a:sym typeface="Lato"/>
              </a:rPr>
              <a:t>4</a:t>
            </a:r>
            <a:r>
              <a:rPr lang="en" sz="1100">
                <a:latin typeface="Lato"/>
                <a:ea typeface="Lato"/>
                <a:cs typeface="Lato"/>
                <a:sym typeface="Lato"/>
              </a:rPr>
              <a:t> is the summary vector</a:t>
            </a:r>
            <a:endParaRPr sz="1100">
              <a:latin typeface="Lato"/>
              <a:ea typeface="Lato"/>
              <a:cs typeface="Lato"/>
              <a:sym typeface="Lato"/>
            </a:endParaRPr>
          </a:p>
        </p:txBody>
      </p:sp>
      <p:pic>
        <p:nvPicPr>
          <p:cNvPr id="1180" name="Google Shape;1180;p162"/>
          <p:cNvPicPr preferRelativeResize="0"/>
          <p:nvPr/>
        </p:nvPicPr>
        <p:blipFill rotWithShape="1">
          <a:blip r:embed="rId4">
            <a:alphaModFix/>
          </a:blip>
          <a:srcRect b="0" l="0" r="0" t="0"/>
          <a:stretch/>
        </p:blipFill>
        <p:spPr>
          <a:xfrm>
            <a:off x="1817824" y="1674000"/>
            <a:ext cx="5094966" cy="2827706"/>
          </a:xfrm>
          <a:prstGeom prst="rect">
            <a:avLst/>
          </a:prstGeom>
          <a:noFill/>
          <a:ln>
            <a:noFill/>
          </a:ln>
        </p:spPr>
      </p:pic>
      <p:cxnSp>
        <p:nvCxnSpPr>
          <p:cNvPr id="1181" name="Google Shape;1181;p162"/>
          <p:cNvCxnSpPr/>
          <p:nvPr/>
        </p:nvCxnSpPr>
        <p:spPr>
          <a:xfrm flipH="1" rot="10800000">
            <a:off x="4412250" y="3443588"/>
            <a:ext cx="586200" cy="204600"/>
          </a:xfrm>
          <a:prstGeom prst="bentConnector3">
            <a:avLst>
              <a:gd fmla="val 76737" name="adj1"/>
            </a:avLst>
          </a:prstGeom>
          <a:noFill/>
          <a:ln cap="flat" cmpd="sng" w="9525">
            <a:solidFill>
              <a:srgbClr val="999999"/>
            </a:solidFill>
            <a:prstDash val="solid"/>
            <a:round/>
            <a:headEnd len="sm" w="sm" type="none"/>
            <a:tailEnd len="med" w="med" type="stealth"/>
          </a:ln>
        </p:spPr>
      </p:cxnSp>
      <p:cxnSp>
        <p:nvCxnSpPr>
          <p:cNvPr id="1182" name="Google Shape;1182;p162"/>
          <p:cNvCxnSpPr/>
          <p:nvPr/>
        </p:nvCxnSpPr>
        <p:spPr>
          <a:xfrm flipH="1" rot="10800000">
            <a:off x="4868888" y="3436988"/>
            <a:ext cx="715500" cy="211200"/>
          </a:xfrm>
          <a:prstGeom prst="bentConnector3">
            <a:avLst>
              <a:gd fmla="val 81921" name="adj1"/>
            </a:avLst>
          </a:prstGeom>
          <a:noFill/>
          <a:ln cap="flat" cmpd="sng" w="9525">
            <a:solidFill>
              <a:srgbClr val="999999"/>
            </a:solidFill>
            <a:prstDash val="solid"/>
            <a:round/>
            <a:headEnd len="sm" w="sm" type="none"/>
            <a:tailEnd len="med" w="med" type="stealth"/>
          </a:ln>
        </p:spPr>
      </p:cxnSp>
      <p:cxnSp>
        <p:nvCxnSpPr>
          <p:cNvPr id="1183" name="Google Shape;1183;p162"/>
          <p:cNvCxnSpPr/>
          <p:nvPr/>
        </p:nvCxnSpPr>
        <p:spPr>
          <a:xfrm flipH="1" rot="10800000">
            <a:off x="5461856" y="3409894"/>
            <a:ext cx="600000" cy="245100"/>
          </a:xfrm>
          <a:prstGeom prst="bentConnector3">
            <a:avLst>
              <a:gd fmla="val 79516" name="adj1"/>
            </a:avLst>
          </a:prstGeom>
          <a:noFill/>
          <a:ln cap="flat" cmpd="sng" w="9525">
            <a:solidFill>
              <a:srgbClr val="999999"/>
            </a:solidFill>
            <a:prstDash val="solid"/>
            <a:round/>
            <a:headEnd len="sm" w="sm" type="none"/>
            <a:tailEnd len="med" w="med" type="stealth"/>
          </a:ln>
        </p:spPr>
      </p:cxnSp>
      <p:cxnSp>
        <p:nvCxnSpPr>
          <p:cNvPr id="1184" name="Google Shape;1184;p162"/>
          <p:cNvCxnSpPr/>
          <p:nvPr/>
        </p:nvCxnSpPr>
        <p:spPr>
          <a:xfrm flipH="1" rot="10800000">
            <a:off x="5945756" y="3416588"/>
            <a:ext cx="579300" cy="231600"/>
          </a:xfrm>
          <a:prstGeom prst="bentConnector3">
            <a:avLst>
              <a:gd fmla="val 84710" name="adj1"/>
            </a:avLst>
          </a:prstGeom>
          <a:noFill/>
          <a:ln cap="flat" cmpd="sng" w="9525">
            <a:solidFill>
              <a:srgbClr val="999999"/>
            </a:solidFill>
            <a:prstDash val="solid"/>
            <a:round/>
            <a:headEnd len="sm" w="sm" type="none"/>
            <a:tailEnd len="med" w="med" type="stealth"/>
          </a:ln>
        </p:spPr>
      </p:cxnSp>
      <p:sp>
        <p:nvSpPr>
          <p:cNvPr id="1185" name="Google Shape;1185;p162"/>
          <p:cNvSpPr/>
          <p:nvPr/>
        </p:nvSpPr>
        <p:spPr>
          <a:xfrm>
            <a:off x="4338619" y="3591881"/>
            <a:ext cx="114900" cy="101100"/>
          </a:xfrm>
          <a:prstGeom prst="ellipse">
            <a:avLst/>
          </a:prstGeom>
          <a:solidFill>
            <a:srgbClr val="808080"/>
          </a:solidFill>
          <a:ln cap="flat" cmpd="sng" w="9525">
            <a:solidFill>
              <a:srgbClr val="000000"/>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63"/>
          <p:cNvSpPr txBox="1"/>
          <p:nvPr>
            <p:ph type="title"/>
          </p:nvPr>
        </p:nvSpPr>
        <p:spPr>
          <a:xfrm>
            <a:off x="733100" y="355400"/>
            <a:ext cx="76887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Summary vector representation</a:t>
            </a:r>
            <a:endParaRPr/>
          </a:p>
        </p:txBody>
      </p:sp>
      <p:sp>
        <p:nvSpPr>
          <p:cNvPr id="1191" name="Google Shape;1191;p163"/>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92" name="Google Shape;1192;p163"/>
          <p:cNvSpPr txBox="1"/>
          <p:nvPr/>
        </p:nvSpPr>
        <p:spPr>
          <a:xfrm>
            <a:off x="311700" y="4807800"/>
            <a:ext cx="5149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Image source- [9]</a:t>
            </a:r>
            <a:endParaRPr sz="900"/>
          </a:p>
        </p:txBody>
      </p:sp>
      <p:pic>
        <p:nvPicPr>
          <p:cNvPr id="1193" name="Google Shape;1193;p163"/>
          <p:cNvPicPr preferRelativeResize="0"/>
          <p:nvPr/>
        </p:nvPicPr>
        <p:blipFill>
          <a:blip r:embed="rId3">
            <a:alphaModFix/>
          </a:blip>
          <a:stretch>
            <a:fillRect/>
          </a:stretch>
        </p:blipFill>
        <p:spPr>
          <a:xfrm>
            <a:off x="636863" y="1489875"/>
            <a:ext cx="7870273" cy="2885874"/>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97" name="Shape 1197"/>
        <p:cNvGrpSpPr/>
        <p:nvPr/>
      </p:nvGrpSpPr>
      <p:grpSpPr>
        <a:xfrm>
          <a:off x="0" y="0"/>
          <a:ext cx="0" cy="0"/>
          <a:chOff x="0" y="0"/>
          <a:chExt cx="0" cy="0"/>
        </a:xfrm>
      </p:grpSpPr>
      <p:sp>
        <p:nvSpPr>
          <p:cNvPr id="1198" name="Google Shape;1198;p164"/>
          <p:cNvSpPr txBox="1"/>
          <p:nvPr>
            <p:ph type="title"/>
          </p:nvPr>
        </p:nvSpPr>
        <p:spPr>
          <a:xfrm>
            <a:off x="634950" y="600475"/>
            <a:ext cx="78777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Problems with simple Encode-Decode paradigm (1/2)</a:t>
            </a:r>
            <a:endParaRPr/>
          </a:p>
        </p:txBody>
      </p:sp>
      <p:sp>
        <p:nvSpPr>
          <p:cNvPr id="1199" name="Google Shape;1199;p164"/>
          <p:cNvSpPr txBox="1"/>
          <p:nvPr>
            <p:ph idx="1" type="body"/>
          </p:nvPr>
        </p:nvSpPr>
        <p:spPr>
          <a:xfrm>
            <a:off x="729450" y="1525225"/>
            <a:ext cx="7688700" cy="34503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2000">
                <a:solidFill>
                  <a:srgbClr val="FF0000"/>
                </a:solidFill>
              </a:rPr>
              <a:t>What happens in enc-dec architecture-</a:t>
            </a:r>
            <a:endParaRPr sz="2000">
              <a:solidFill>
                <a:srgbClr val="FF0000"/>
              </a:solidFill>
            </a:endParaRPr>
          </a:p>
          <a:p>
            <a:pPr indent="-355600" lvl="0" marL="457200" rtl="0" algn="l">
              <a:spcBef>
                <a:spcPts val="480"/>
              </a:spcBef>
              <a:spcAft>
                <a:spcPts val="0"/>
              </a:spcAft>
              <a:buClr>
                <a:srgbClr val="0000FF"/>
              </a:buClr>
              <a:buSzPts val="2000"/>
              <a:buAutoNum type="arabicPeriod"/>
            </a:pPr>
            <a:r>
              <a:rPr lang="en" sz="2000">
                <a:solidFill>
                  <a:srgbClr val="0000FF"/>
                </a:solidFill>
              </a:rPr>
              <a:t>Encoding transforms the entire sentence into a single vector.</a:t>
            </a:r>
            <a:endParaRPr sz="2000">
              <a:solidFill>
                <a:srgbClr val="0000FF"/>
              </a:solidFill>
            </a:endParaRPr>
          </a:p>
          <a:p>
            <a:pPr indent="-355600" lvl="0" marL="457200" rtl="0" algn="l">
              <a:spcBef>
                <a:spcPts val="0"/>
              </a:spcBef>
              <a:spcAft>
                <a:spcPts val="0"/>
              </a:spcAft>
              <a:buClr>
                <a:srgbClr val="0000FF"/>
              </a:buClr>
              <a:buSzPts val="2000"/>
              <a:buAutoNum type="arabicPeriod"/>
            </a:pPr>
            <a:r>
              <a:rPr lang="en" sz="2000">
                <a:solidFill>
                  <a:srgbClr val="0000FF"/>
                </a:solidFill>
              </a:rPr>
              <a:t>Decoding process uses this sentence representation for predicting the output. </a:t>
            </a:r>
            <a:endParaRPr sz="2000">
              <a:solidFill>
                <a:srgbClr val="0000FF"/>
              </a:solidFill>
            </a:endParaRPr>
          </a:p>
          <a:p>
            <a:pPr indent="0" lvl="0" marL="457200" rtl="0" algn="l">
              <a:spcBef>
                <a:spcPts val="0"/>
              </a:spcBef>
              <a:spcAft>
                <a:spcPts val="0"/>
              </a:spcAft>
              <a:buNone/>
            </a:pPr>
            <a:r>
              <a:t/>
            </a:r>
            <a:endParaRPr sz="2000">
              <a:solidFill>
                <a:srgbClr val="0000FF"/>
              </a:solidFill>
            </a:endParaRPr>
          </a:p>
          <a:p>
            <a:pPr indent="0" lvl="0" marL="0" rtl="0" algn="l">
              <a:spcBef>
                <a:spcPts val="0"/>
              </a:spcBef>
              <a:spcAft>
                <a:spcPts val="0"/>
              </a:spcAft>
              <a:buNone/>
            </a:pPr>
            <a:r>
              <a:rPr lang="en" sz="2000">
                <a:solidFill>
                  <a:srgbClr val="FF0000"/>
                </a:solidFill>
              </a:rPr>
              <a:t>Problems-</a:t>
            </a:r>
            <a:endParaRPr sz="2000">
              <a:solidFill>
                <a:srgbClr val="FF0000"/>
              </a:solidFill>
            </a:endParaRPr>
          </a:p>
          <a:p>
            <a:pPr indent="-355600" lvl="0" marL="457200" rtl="0" algn="l">
              <a:spcBef>
                <a:spcPts val="480"/>
              </a:spcBef>
              <a:spcAft>
                <a:spcPts val="0"/>
              </a:spcAft>
              <a:buClr>
                <a:srgbClr val="0000FF"/>
              </a:buClr>
              <a:buSzPts val="2000"/>
              <a:buChar char="•"/>
            </a:pPr>
            <a:r>
              <a:rPr lang="en" sz="2000">
                <a:solidFill>
                  <a:srgbClr val="0000FF"/>
                </a:solidFill>
              </a:rPr>
              <a:t>Quality of prediction depends upon the quality of sentence embeddings.</a:t>
            </a:r>
            <a:endParaRPr sz="2000">
              <a:solidFill>
                <a:srgbClr val="0000FF"/>
              </a:solidFill>
            </a:endParaRPr>
          </a:p>
          <a:p>
            <a:pPr indent="-355600" lvl="0" marL="457200" rtl="0" algn="l">
              <a:spcBef>
                <a:spcPts val="0"/>
              </a:spcBef>
              <a:spcAft>
                <a:spcPts val="0"/>
              </a:spcAft>
              <a:buClr>
                <a:srgbClr val="0000FF"/>
              </a:buClr>
              <a:buSzPts val="2000"/>
              <a:buChar char="•"/>
            </a:pPr>
            <a:r>
              <a:rPr lang="en" sz="2000">
                <a:solidFill>
                  <a:srgbClr val="0000FF"/>
                </a:solidFill>
              </a:rPr>
              <a:t>After few time-step, summary vector may </a:t>
            </a:r>
            <a:r>
              <a:rPr lang="en" sz="2000">
                <a:solidFill>
                  <a:srgbClr val="0000FF"/>
                </a:solidFill>
              </a:rPr>
              <a:t>lose</a:t>
            </a:r>
            <a:r>
              <a:rPr lang="en" sz="2000">
                <a:solidFill>
                  <a:srgbClr val="0000FF"/>
                </a:solidFill>
              </a:rPr>
              <a:t> information of initial words of input sentence.</a:t>
            </a:r>
            <a:endParaRPr sz="2000">
              <a:solidFill>
                <a:srgbClr val="0000FF"/>
              </a:solidFill>
            </a:endParaRPr>
          </a:p>
        </p:txBody>
      </p:sp>
      <p:sp>
        <p:nvSpPr>
          <p:cNvPr id="1200" name="Google Shape;1200;p164"/>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04" name="Shape 1204"/>
        <p:cNvGrpSpPr/>
        <p:nvPr/>
      </p:nvGrpSpPr>
      <p:grpSpPr>
        <a:xfrm>
          <a:off x="0" y="0"/>
          <a:ext cx="0" cy="0"/>
          <a:chOff x="0" y="0"/>
          <a:chExt cx="0" cy="0"/>
        </a:xfrm>
      </p:grpSpPr>
      <p:sp>
        <p:nvSpPr>
          <p:cNvPr id="1205" name="Google Shape;1205;p165"/>
          <p:cNvSpPr txBox="1"/>
          <p:nvPr>
            <p:ph type="title"/>
          </p:nvPr>
        </p:nvSpPr>
        <p:spPr>
          <a:xfrm>
            <a:off x="634950" y="600475"/>
            <a:ext cx="78777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Problems with simple Encode-Decode paradigm (2/2)</a:t>
            </a:r>
            <a:endParaRPr/>
          </a:p>
        </p:txBody>
      </p:sp>
      <p:sp>
        <p:nvSpPr>
          <p:cNvPr id="1206" name="Google Shape;1206;p165"/>
          <p:cNvSpPr txBox="1"/>
          <p:nvPr>
            <p:ph idx="1" type="body"/>
          </p:nvPr>
        </p:nvSpPr>
        <p:spPr>
          <a:xfrm>
            <a:off x="729450" y="1525225"/>
            <a:ext cx="7320300" cy="345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solidFill>
                  <a:srgbClr val="FF0000"/>
                </a:solidFill>
              </a:rPr>
              <a:t>Possible solutions-</a:t>
            </a:r>
            <a:endParaRPr>
              <a:solidFill>
                <a:srgbClr val="FF0000"/>
              </a:solidFill>
            </a:endParaRPr>
          </a:p>
          <a:p>
            <a:pPr indent="-381000" lvl="0" marL="457200" rtl="0" algn="l">
              <a:spcBef>
                <a:spcPts val="480"/>
              </a:spcBef>
              <a:spcAft>
                <a:spcPts val="0"/>
              </a:spcAft>
              <a:buClr>
                <a:srgbClr val="0000FF"/>
              </a:buClr>
              <a:buSzPts val="2400"/>
              <a:buChar char="•"/>
            </a:pPr>
            <a:r>
              <a:rPr lang="en">
                <a:solidFill>
                  <a:srgbClr val="0000FF"/>
                </a:solidFill>
              </a:rPr>
              <a:t>For prediction at each time step, p</a:t>
            </a:r>
            <a:r>
              <a:rPr lang="en">
                <a:solidFill>
                  <a:srgbClr val="0000FF"/>
                </a:solidFill>
              </a:rPr>
              <a:t>resent the representation of the relevant part of the source sentence only. </a:t>
            </a:r>
            <a:endParaRPr>
              <a:solidFill>
                <a:srgbClr val="0000FF"/>
              </a:solidFill>
            </a:endParaRPr>
          </a:p>
          <a:p>
            <a:pPr indent="0" lvl="0" marL="0" rtl="0" algn="ctr">
              <a:spcBef>
                <a:spcPts val="480"/>
              </a:spcBef>
              <a:spcAft>
                <a:spcPts val="0"/>
              </a:spcAft>
              <a:buNone/>
            </a:pPr>
            <a:r>
              <a:rPr lang="en" sz="2100">
                <a:solidFill>
                  <a:srgbClr val="FF00FF"/>
                </a:solidFill>
                <a:highlight>
                  <a:srgbClr val="EFEFEF"/>
                </a:highlight>
              </a:rPr>
              <a:t>the</a:t>
            </a:r>
            <a:r>
              <a:rPr lang="en" sz="2100">
                <a:solidFill>
                  <a:srgbClr val="FF00FF"/>
                </a:solidFill>
              </a:rPr>
              <a:t> </a:t>
            </a:r>
            <a:r>
              <a:rPr lang="en" sz="2100">
                <a:solidFill>
                  <a:srgbClr val="FF00FF"/>
                </a:solidFill>
                <a:highlight>
                  <a:srgbClr val="B7B7B7"/>
                </a:highlight>
              </a:rPr>
              <a:t>girl</a:t>
            </a:r>
            <a:r>
              <a:rPr lang="en" sz="2100">
                <a:solidFill>
                  <a:srgbClr val="FF00FF"/>
                </a:solidFill>
              </a:rPr>
              <a:t> </a:t>
            </a:r>
            <a:r>
              <a:rPr lang="en" sz="2100">
                <a:solidFill>
                  <a:srgbClr val="FF00FF"/>
                </a:solidFill>
                <a:highlight>
                  <a:schemeClr val="lt2"/>
                </a:highlight>
              </a:rPr>
              <a:t>goes</a:t>
            </a:r>
            <a:r>
              <a:rPr lang="en" sz="2100">
                <a:solidFill>
                  <a:srgbClr val="FF00FF"/>
                </a:solidFill>
              </a:rPr>
              <a:t> </a:t>
            </a:r>
            <a:r>
              <a:rPr lang="en" sz="2100">
                <a:solidFill>
                  <a:srgbClr val="FF00FF"/>
                </a:solidFill>
                <a:highlight>
                  <a:srgbClr val="D9D9D9"/>
                </a:highlight>
              </a:rPr>
              <a:t>to</a:t>
            </a:r>
            <a:r>
              <a:rPr lang="en" sz="2100">
                <a:solidFill>
                  <a:srgbClr val="FF00FF"/>
                </a:solidFill>
              </a:rPr>
              <a:t> </a:t>
            </a:r>
            <a:r>
              <a:rPr lang="en" sz="2100">
                <a:solidFill>
                  <a:srgbClr val="FF00FF"/>
                </a:solidFill>
                <a:highlight>
                  <a:srgbClr val="EFEFEF"/>
                </a:highlight>
              </a:rPr>
              <a:t>school</a:t>
            </a:r>
            <a:endParaRPr sz="2100">
              <a:solidFill>
                <a:srgbClr val="FF00FF"/>
              </a:solidFill>
              <a:highlight>
                <a:srgbClr val="EFEFEF"/>
              </a:highlight>
            </a:endParaRPr>
          </a:p>
          <a:p>
            <a:pPr indent="0" lvl="0" marL="0" rtl="0" algn="ctr">
              <a:spcBef>
                <a:spcPts val="480"/>
              </a:spcBef>
              <a:spcAft>
                <a:spcPts val="0"/>
              </a:spcAft>
              <a:buNone/>
            </a:pPr>
            <a:r>
              <a:rPr lang="en" sz="2100">
                <a:solidFill>
                  <a:srgbClr val="FF00FF"/>
                </a:solidFill>
              </a:rPr>
              <a:t>लड़की स्कूल </a:t>
            </a:r>
            <a:r>
              <a:rPr lang="en" sz="2100">
                <a:solidFill>
                  <a:srgbClr val="FF00FF"/>
                </a:solidFill>
                <a:highlight>
                  <a:schemeClr val="dk1"/>
                </a:highlight>
              </a:rPr>
              <a:t>जाती</a:t>
            </a:r>
            <a:r>
              <a:rPr lang="en" sz="2100">
                <a:solidFill>
                  <a:srgbClr val="FF00FF"/>
                </a:solidFill>
              </a:rPr>
              <a:t> है</a:t>
            </a:r>
            <a:endParaRPr sz="2100">
              <a:solidFill>
                <a:srgbClr val="FF00FF"/>
              </a:solidFill>
            </a:endParaRPr>
          </a:p>
          <a:p>
            <a:pPr indent="-381000" lvl="1" marL="914400" rtl="0" algn="l">
              <a:spcBef>
                <a:spcPts val="480"/>
              </a:spcBef>
              <a:spcAft>
                <a:spcPts val="0"/>
              </a:spcAft>
              <a:buClr>
                <a:srgbClr val="0000FF"/>
              </a:buClr>
              <a:buSzPts val="2400"/>
              <a:buChar char="–"/>
            </a:pPr>
            <a:r>
              <a:rPr lang="en">
                <a:solidFill>
                  <a:srgbClr val="0000FF"/>
                </a:solidFill>
              </a:rPr>
              <a:t>Attention-based encoder-decoder</a:t>
            </a:r>
            <a:endParaRPr>
              <a:solidFill>
                <a:srgbClr val="0000FF"/>
              </a:solidFill>
            </a:endParaRPr>
          </a:p>
        </p:txBody>
      </p:sp>
      <p:sp>
        <p:nvSpPr>
          <p:cNvPr id="1207" name="Google Shape;1207;p165"/>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9"/>
          <p:cNvSpPr txBox="1"/>
          <p:nvPr>
            <p:ph type="title"/>
          </p:nvPr>
        </p:nvSpPr>
        <p:spPr>
          <a:xfrm>
            <a:off x="457200" y="2143053"/>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Direct Speech to Speech Machine Translation</a:t>
            </a:r>
            <a:endParaRPr/>
          </a:p>
        </p:txBody>
      </p:sp>
      <p:sp>
        <p:nvSpPr>
          <p:cNvPr id="283" name="Google Shape;283;p49"/>
          <p:cNvSpPr txBox="1"/>
          <p:nvPr/>
        </p:nvSpPr>
        <p:spPr>
          <a:xfrm>
            <a:off x="2900825" y="3339625"/>
            <a:ext cx="310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4" name="Google Shape;284;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66"/>
          <p:cNvSpPr txBox="1"/>
          <p:nvPr>
            <p:ph type="title"/>
          </p:nvPr>
        </p:nvSpPr>
        <p:spPr>
          <a:xfrm>
            <a:off x="74550" y="101600"/>
            <a:ext cx="89949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Annotation vectors and context vectors</a:t>
            </a:r>
            <a:endParaRPr/>
          </a:p>
        </p:txBody>
      </p:sp>
      <p:sp>
        <p:nvSpPr>
          <p:cNvPr id="1213" name="Google Shape;1213;p166"/>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14" name="Google Shape;1214;p166"/>
          <p:cNvPicPr preferRelativeResize="0"/>
          <p:nvPr/>
        </p:nvPicPr>
        <p:blipFill>
          <a:blip r:embed="rId3">
            <a:alphaModFix/>
          </a:blip>
          <a:stretch>
            <a:fillRect/>
          </a:stretch>
        </p:blipFill>
        <p:spPr>
          <a:xfrm>
            <a:off x="1155400" y="1545200"/>
            <a:ext cx="4642726" cy="3303100"/>
          </a:xfrm>
          <a:prstGeom prst="rect">
            <a:avLst/>
          </a:prstGeom>
          <a:noFill/>
          <a:ln>
            <a:noFill/>
          </a:ln>
        </p:spPr>
      </p:pic>
      <p:cxnSp>
        <p:nvCxnSpPr>
          <p:cNvPr id="1215" name="Google Shape;1215;p166"/>
          <p:cNvCxnSpPr/>
          <p:nvPr/>
        </p:nvCxnSpPr>
        <p:spPr>
          <a:xfrm flipH="1" rot="10800000">
            <a:off x="2448625" y="1679925"/>
            <a:ext cx="1396500" cy="885900"/>
          </a:xfrm>
          <a:prstGeom prst="straightConnector1">
            <a:avLst/>
          </a:prstGeom>
          <a:noFill/>
          <a:ln cap="flat" cmpd="sng" w="9525">
            <a:solidFill>
              <a:srgbClr val="595959"/>
            </a:solidFill>
            <a:prstDash val="solid"/>
            <a:round/>
            <a:headEnd len="med" w="med" type="none"/>
            <a:tailEnd len="med" w="med" type="triangle"/>
          </a:ln>
        </p:spPr>
      </p:cxnSp>
      <p:cxnSp>
        <p:nvCxnSpPr>
          <p:cNvPr id="1216" name="Google Shape;1216;p166"/>
          <p:cNvCxnSpPr/>
          <p:nvPr/>
        </p:nvCxnSpPr>
        <p:spPr>
          <a:xfrm flipH="1" rot="10800000">
            <a:off x="3371500" y="1710525"/>
            <a:ext cx="473700" cy="830700"/>
          </a:xfrm>
          <a:prstGeom prst="straightConnector1">
            <a:avLst/>
          </a:prstGeom>
          <a:noFill/>
          <a:ln cap="flat" cmpd="sng" w="9525">
            <a:solidFill>
              <a:srgbClr val="595959"/>
            </a:solidFill>
            <a:prstDash val="solid"/>
            <a:round/>
            <a:headEnd len="med" w="med" type="none"/>
            <a:tailEnd len="med" w="med" type="triangle"/>
          </a:ln>
        </p:spPr>
      </p:cxnSp>
      <p:cxnSp>
        <p:nvCxnSpPr>
          <p:cNvPr id="1217" name="Google Shape;1217;p166"/>
          <p:cNvCxnSpPr/>
          <p:nvPr/>
        </p:nvCxnSpPr>
        <p:spPr>
          <a:xfrm rot="10800000">
            <a:off x="3832975" y="1685925"/>
            <a:ext cx="486000" cy="855300"/>
          </a:xfrm>
          <a:prstGeom prst="straightConnector1">
            <a:avLst/>
          </a:prstGeom>
          <a:noFill/>
          <a:ln cap="flat" cmpd="sng" w="9525">
            <a:solidFill>
              <a:srgbClr val="595959"/>
            </a:solidFill>
            <a:prstDash val="solid"/>
            <a:round/>
            <a:headEnd len="med" w="med" type="none"/>
            <a:tailEnd len="med" w="med" type="triangle"/>
          </a:ln>
        </p:spPr>
      </p:cxnSp>
      <p:cxnSp>
        <p:nvCxnSpPr>
          <p:cNvPr id="1218" name="Google Shape;1218;p166"/>
          <p:cNvCxnSpPr/>
          <p:nvPr/>
        </p:nvCxnSpPr>
        <p:spPr>
          <a:xfrm rot="10800000">
            <a:off x="3845250" y="1704350"/>
            <a:ext cx="1488900" cy="818400"/>
          </a:xfrm>
          <a:prstGeom prst="straightConnector1">
            <a:avLst/>
          </a:prstGeom>
          <a:noFill/>
          <a:ln cap="flat" cmpd="sng" w="9525">
            <a:solidFill>
              <a:srgbClr val="595959"/>
            </a:solidFill>
            <a:prstDash val="solid"/>
            <a:round/>
            <a:headEnd len="med" w="med" type="none"/>
            <a:tailEnd len="med" w="med" type="triangle"/>
          </a:ln>
        </p:spPr>
      </p:cxnSp>
      <p:sp>
        <p:nvSpPr>
          <p:cNvPr id="1219" name="Google Shape;1219;p166"/>
          <p:cNvSpPr/>
          <p:nvPr/>
        </p:nvSpPr>
        <p:spPr>
          <a:xfrm>
            <a:off x="3783700" y="1206050"/>
            <a:ext cx="117000" cy="4983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66"/>
          <p:cNvSpPr txBox="1"/>
          <p:nvPr/>
        </p:nvSpPr>
        <p:spPr>
          <a:xfrm>
            <a:off x="3931375" y="1366100"/>
            <a:ext cx="3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a:r>
            <a:r>
              <a:rPr baseline="-25000" lang="en"/>
              <a:t>1</a:t>
            </a:r>
            <a:endParaRPr baseline="-25000"/>
          </a:p>
        </p:txBody>
      </p:sp>
      <p:sp>
        <p:nvSpPr>
          <p:cNvPr id="1221" name="Google Shape;1221;p166"/>
          <p:cNvSpPr txBox="1"/>
          <p:nvPr/>
        </p:nvSpPr>
        <p:spPr>
          <a:xfrm>
            <a:off x="4451138" y="1962725"/>
            <a:ext cx="4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r>
              <a:rPr baseline="-25000" lang="en"/>
              <a:t>14</a:t>
            </a:r>
            <a:endParaRPr baseline="-25000"/>
          </a:p>
        </p:txBody>
      </p:sp>
      <p:sp>
        <p:nvSpPr>
          <p:cNvPr id="1222" name="Google Shape;1222;p166"/>
          <p:cNvSpPr txBox="1"/>
          <p:nvPr/>
        </p:nvSpPr>
        <p:spPr>
          <a:xfrm>
            <a:off x="3868675" y="2011800"/>
            <a:ext cx="4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r>
              <a:rPr baseline="-25000" lang="en"/>
              <a:t>13</a:t>
            </a:r>
            <a:endParaRPr baseline="-25000"/>
          </a:p>
        </p:txBody>
      </p:sp>
      <p:sp>
        <p:nvSpPr>
          <p:cNvPr id="1223" name="Google Shape;1223;p166"/>
          <p:cNvSpPr txBox="1"/>
          <p:nvPr/>
        </p:nvSpPr>
        <p:spPr>
          <a:xfrm>
            <a:off x="3181038" y="1969550"/>
            <a:ext cx="4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a:t>
            </a:r>
            <a:r>
              <a:rPr baseline="-25000" lang="en">
                <a:solidFill>
                  <a:schemeClr val="dk1"/>
                </a:solidFill>
              </a:rPr>
              <a:t>12 </a:t>
            </a:r>
            <a:endParaRPr/>
          </a:p>
        </p:txBody>
      </p:sp>
      <p:sp>
        <p:nvSpPr>
          <p:cNvPr id="1224" name="Google Shape;1224;p166"/>
          <p:cNvSpPr txBox="1"/>
          <p:nvPr/>
        </p:nvSpPr>
        <p:spPr>
          <a:xfrm>
            <a:off x="2615250" y="1913475"/>
            <a:ext cx="4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r>
              <a:rPr baseline="-25000" lang="en"/>
              <a:t>11</a:t>
            </a:r>
            <a:endParaRPr baseline="-25000"/>
          </a:p>
        </p:txBody>
      </p:sp>
      <p:sp>
        <p:nvSpPr>
          <p:cNvPr id="1225" name="Google Shape;1225;p166"/>
          <p:cNvSpPr/>
          <p:nvPr/>
        </p:nvSpPr>
        <p:spPr>
          <a:xfrm>
            <a:off x="4011350" y="918450"/>
            <a:ext cx="1087500" cy="393900"/>
          </a:xfrm>
          <a:prstGeom prst="wedgeRectCallout">
            <a:avLst>
              <a:gd fmla="val -20833" name="adj1"/>
              <a:gd fmla="val 625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Context vector</a:t>
            </a:r>
            <a:endParaRPr sz="1000"/>
          </a:p>
        </p:txBody>
      </p:sp>
      <p:sp>
        <p:nvSpPr>
          <p:cNvPr id="1226" name="Google Shape;1226;p166"/>
          <p:cNvSpPr/>
          <p:nvPr/>
        </p:nvSpPr>
        <p:spPr>
          <a:xfrm>
            <a:off x="1162750" y="1569125"/>
            <a:ext cx="1162800" cy="1187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66"/>
          <p:cNvSpPr/>
          <p:nvPr/>
        </p:nvSpPr>
        <p:spPr>
          <a:xfrm>
            <a:off x="5210600" y="1972700"/>
            <a:ext cx="911100" cy="393900"/>
          </a:xfrm>
          <a:prstGeom prst="wedgeRectCallout">
            <a:avLst>
              <a:gd fmla="val -20833" name="adj1"/>
              <a:gd fmla="val 625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Annotation vectors</a:t>
            </a:r>
            <a:endParaRPr sz="1000"/>
          </a:p>
        </p:txBody>
      </p:sp>
      <p:sp>
        <p:nvSpPr>
          <p:cNvPr id="1228" name="Google Shape;1228;p166"/>
          <p:cNvSpPr/>
          <p:nvPr/>
        </p:nvSpPr>
        <p:spPr>
          <a:xfrm>
            <a:off x="2505500" y="1545200"/>
            <a:ext cx="911100" cy="393900"/>
          </a:xfrm>
          <a:prstGeom prst="wedgeRectCallout">
            <a:avLst>
              <a:gd fmla="val -20833" name="adj1"/>
              <a:gd fmla="val 625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Attention weights</a:t>
            </a:r>
            <a:endParaRPr sz="1000"/>
          </a:p>
        </p:txBody>
      </p:sp>
      <p:sp>
        <p:nvSpPr>
          <p:cNvPr id="1229" name="Google Shape;1229;p166"/>
          <p:cNvSpPr txBox="1"/>
          <p:nvPr/>
        </p:nvSpPr>
        <p:spPr>
          <a:xfrm>
            <a:off x="6853850" y="1766300"/>
            <a:ext cx="2028600" cy="16932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Attention weights are calculated from alignment scores which are output of another feed-forward NN which is trained </a:t>
            </a:r>
            <a:r>
              <a:rPr lang="en"/>
              <a:t>jointly</a:t>
            </a:r>
            <a:r>
              <a:rPr lang="en"/>
              <a:t>.</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67"/>
          <p:cNvSpPr txBox="1"/>
          <p:nvPr>
            <p:ph type="title"/>
          </p:nvPr>
        </p:nvSpPr>
        <p:spPr>
          <a:xfrm>
            <a:off x="164550" y="260450"/>
            <a:ext cx="8814900" cy="62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2"/>
              </a:buClr>
              <a:buSzPts val="1100"/>
              <a:buFont typeface="Arial"/>
              <a:buNone/>
            </a:pPr>
            <a:r>
              <a:rPr lang="en"/>
              <a:t>Attention-based Encoder-Decoder [10] architecture</a:t>
            </a:r>
            <a:endParaRPr/>
          </a:p>
        </p:txBody>
      </p:sp>
      <p:sp>
        <p:nvSpPr>
          <p:cNvPr id="1235" name="Google Shape;1235;p167"/>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36" name="Google Shape;1236;p167"/>
          <p:cNvSpPr txBox="1"/>
          <p:nvPr/>
        </p:nvSpPr>
        <p:spPr>
          <a:xfrm>
            <a:off x="311700" y="4807800"/>
            <a:ext cx="5149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Image source- </a:t>
            </a:r>
            <a:r>
              <a:rPr lang="en" sz="900">
                <a:solidFill>
                  <a:schemeClr val="dk1"/>
                </a:solidFill>
              </a:rPr>
              <a:t>[</a:t>
            </a:r>
            <a:r>
              <a:rPr lang="en" sz="675" u="sng">
                <a:solidFill>
                  <a:schemeClr val="hlink"/>
                </a:solidFill>
                <a:hlinkClick r:id="rId3"/>
              </a:rPr>
              <a:t>http://www.iitp.ac.in/~shad.pcs15/data/nmt-rudra.pdf</a:t>
            </a:r>
            <a:r>
              <a:rPr lang="en" sz="900">
                <a:solidFill>
                  <a:schemeClr val="dk1"/>
                </a:solidFill>
              </a:rPr>
              <a:t>]</a:t>
            </a:r>
            <a:endParaRPr sz="900"/>
          </a:p>
        </p:txBody>
      </p:sp>
      <p:pic>
        <p:nvPicPr>
          <p:cNvPr id="1237" name="Google Shape;1237;p167"/>
          <p:cNvPicPr preferRelativeResize="0"/>
          <p:nvPr/>
        </p:nvPicPr>
        <p:blipFill>
          <a:blip r:embed="rId4">
            <a:alphaModFix/>
          </a:blip>
          <a:stretch>
            <a:fillRect/>
          </a:stretch>
        </p:blipFill>
        <p:spPr>
          <a:xfrm>
            <a:off x="2843788" y="1297025"/>
            <a:ext cx="3456416" cy="3434574"/>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68"/>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43" name="Google Shape;1243;p168"/>
          <p:cNvSpPr txBox="1"/>
          <p:nvPr/>
        </p:nvSpPr>
        <p:spPr>
          <a:xfrm>
            <a:off x="311700" y="4807800"/>
            <a:ext cx="5149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Image source- </a:t>
            </a:r>
            <a:r>
              <a:rPr lang="en" sz="900">
                <a:solidFill>
                  <a:schemeClr val="dk1"/>
                </a:solidFill>
              </a:rPr>
              <a:t>[</a:t>
            </a:r>
            <a:r>
              <a:rPr lang="en" sz="675" u="sng">
                <a:solidFill>
                  <a:schemeClr val="hlink"/>
                </a:solidFill>
                <a:hlinkClick r:id="rId3"/>
              </a:rPr>
              <a:t>http://www.iitp.ac.in/~shad.pcs15/data/nmt-rudra.pdf</a:t>
            </a:r>
            <a:r>
              <a:rPr lang="en" sz="900">
                <a:solidFill>
                  <a:schemeClr val="dk1"/>
                </a:solidFill>
              </a:rPr>
              <a:t>]</a:t>
            </a:r>
            <a:endParaRPr sz="900"/>
          </a:p>
        </p:txBody>
      </p:sp>
      <p:pic>
        <p:nvPicPr>
          <p:cNvPr id="1244" name="Google Shape;1244;p168"/>
          <p:cNvPicPr preferRelativeResize="0"/>
          <p:nvPr/>
        </p:nvPicPr>
        <p:blipFill>
          <a:blip r:embed="rId4">
            <a:alphaModFix/>
          </a:blip>
          <a:stretch>
            <a:fillRect/>
          </a:stretch>
        </p:blipFill>
        <p:spPr>
          <a:xfrm>
            <a:off x="2720338" y="1297025"/>
            <a:ext cx="3703320" cy="3434574"/>
          </a:xfrm>
          <a:prstGeom prst="rect">
            <a:avLst/>
          </a:prstGeom>
          <a:noFill/>
          <a:ln>
            <a:noFill/>
          </a:ln>
        </p:spPr>
      </p:pic>
      <p:sp>
        <p:nvSpPr>
          <p:cNvPr id="1245" name="Google Shape;1245;p168"/>
          <p:cNvSpPr txBox="1"/>
          <p:nvPr>
            <p:ph type="title"/>
          </p:nvPr>
        </p:nvSpPr>
        <p:spPr>
          <a:xfrm>
            <a:off x="164550" y="260450"/>
            <a:ext cx="8814900" cy="62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2"/>
              </a:buClr>
              <a:buSzPts val="1100"/>
              <a:buFont typeface="Arial"/>
              <a:buNone/>
            </a:pPr>
            <a:r>
              <a:rPr lang="en"/>
              <a:t>Attention-based Encoder-Decoder [10] architecture</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69"/>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51" name="Google Shape;1251;p169"/>
          <p:cNvSpPr txBox="1"/>
          <p:nvPr/>
        </p:nvSpPr>
        <p:spPr>
          <a:xfrm>
            <a:off x="311700" y="4807800"/>
            <a:ext cx="5149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Image source- </a:t>
            </a:r>
            <a:r>
              <a:rPr lang="en" sz="900">
                <a:solidFill>
                  <a:schemeClr val="dk1"/>
                </a:solidFill>
              </a:rPr>
              <a:t>[</a:t>
            </a:r>
            <a:r>
              <a:rPr lang="en" sz="675" u="sng">
                <a:solidFill>
                  <a:schemeClr val="hlink"/>
                </a:solidFill>
                <a:hlinkClick r:id="rId3"/>
              </a:rPr>
              <a:t>http://www.iitp.ac.in/~shad.pcs15/data/nmt-rudra.pdf</a:t>
            </a:r>
            <a:r>
              <a:rPr lang="en" sz="900">
                <a:solidFill>
                  <a:schemeClr val="dk1"/>
                </a:solidFill>
              </a:rPr>
              <a:t>]</a:t>
            </a:r>
            <a:endParaRPr sz="900"/>
          </a:p>
        </p:txBody>
      </p:sp>
      <p:pic>
        <p:nvPicPr>
          <p:cNvPr id="1252" name="Google Shape;1252;p169"/>
          <p:cNvPicPr preferRelativeResize="0"/>
          <p:nvPr/>
        </p:nvPicPr>
        <p:blipFill>
          <a:blip r:embed="rId4">
            <a:alphaModFix/>
          </a:blip>
          <a:stretch>
            <a:fillRect/>
          </a:stretch>
        </p:blipFill>
        <p:spPr>
          <a:xfrm>
            <a:off x="1839088" y="1297025"/>
            <a:ext cx="5465833" cy="3434574"/>
          </a:xfrm>
          <a:prstGeom prst="rect">
            <a:avLst/>
          </a:prstGeom>
          <a:noFill/>
          <a:ln>
            <a:noFill/>
          </a:ln>
        </p:spPr>
      </p:pic>
      <p:sp>
        <p:nvSpPr>
          <p:cNvPr id="1253" name="Google Shape;1253;p169"/>
          <p:cNvSpPr txBox="1"/>
          <p:nvPr>
            <p:ph type="title"/>
          </p:nvPr>
        </p:nvSpPr>
        <p:spPr>
          <a:xfrm>
            <a:off x="164550" y="260450"/>
            <a:ext cx="8814900" cy="62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2"/>
              </a:buClr>
              <a:buSzPts val="1100"/>
              <a:buFont typeface="Arial"/>
              <a:buNone/>
            </a:pPr>
            <a:r>
              <a:rPr lang="en"/>
              <a:t>Attention-based Encoder-Decoder [10] architecture</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70"/>
          <p:cNvSpPr txBox="1"/>
          <p:nvPr>
            <p:ph type="title"/>
          </p:nvPr>
        </p:nvSpPr>
        <p:spPr>
          <a:xfrm>
            <a:off x="727650" y="269150"/>
            <a:ext cx="76887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Transformer [11]</a:t>
            </a:r>
            <a:endParaRPr/>
          </a:p>
        </p:txBody>
      </p:sp>
      <p:sp>
        <p:nvSpPr>
          <p:cNvPr id="1259" name="Google Shape;1259;p170"/>
          <p:cNvSpPr txBox="1"/>
          <p:nvPr>
            <p:ph idx="1" type="body"/>
          </p:nvPr>
        </p:nvSpPr>
        <p:spPr>
          <a:xfrm>
            <a:off x="368075" y="1288925"/>
            <a:ext cx="4797900" cy="3793500"/>
          </a:xfrm>
          <a:prstGeom prst="rect">
            <a:avLst/>
          </a:prstGeom>
        </p:spPr>
        <p:txBody>
          <a:bodyPr anchorCtr="0" anchor="t" bIns="45700" lIns="91425" spcFirstLastPara="1" rIns="91425" wrap="square" tIns="45700">
            <a:noAutofit/>
          </a:bodyPr>
          <a:lstStyle/>
          <a:p>
            <a:pPr indent="-342900" lvl="0" marL="457200" rtl="0" algn="l">
              <a:spcBef>
                <a:spcPts val="480"/>
              </a:spcBef>
              <a:spcAft>
                <a:spcPts val="0"/>
              </a:spcAft>
              <a:buClr>
                <a:srgbClr val="0000FF"/>
              </a:buClr>
              <a:buSzPts val="1800"/>
              <a:buChar char="•"/>
            </a:pPr>
            <a:r>
              <a:rPr lang="en" sz="1800">
                <a:solidFill>
                  <a:srgbClr val="0000FF"/>
                </a:solidFill>
              </a:rPr>
              <a:t>Motivations to choose Transformer over RNN- </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Faster</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More efficient. </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Architecture-</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This is an encoder-decoder architecture with Transformers instead of RNNs. </a:t>
            </a:r>
            <a:endParaRPr sz="1800">
              <a:solidFill>
                <a:srgbClr val="0000FF"/>
              </a:solidFill>
            </a:endParaRPr>
          </a:p>
          <a:p>
            <a:pPr indent="0" lvl="0" marL="0" rtl="0" algn="l">
              <a:spcBef>
                <a:spcPts val="480"/>
              </a:spcBef>
              <a:spcAft>
                <a:spcPts val="0"/>
              </a:spcAft>
              <a:buNone/>
            </a:pPr>
            <a:r>
              <a:t/>
            </a:r>
            <a:endParaRPr sz="1800"/>
          </a:p>
        </p:txBody>
      </p:sp>
      <p:sp>
        <p:nvSpPr>
          <p:cNvPr id="1260" name="Google Shape;1260;p170"/>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61" name="Google Shape;1261;p170"/>
          <p:cNvSpPr txBox="1"/>
          <p:nvPr/>
        </p:nvSpPr>
        <p:spPr>
          <a:xfrm>
            <a:off x="194250" y="4778800"/>
            <a:ext cx="5149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pic>
        <p:nvPicPr>
          <p:cNvPr id="1262" name="Google Shape;1262;p170"/>
          <p:cNvPicPr preferRelativeResize="0"/>
          <p:nvPr/>
        </p:nvPicPr>
        <p:blipFill>
          <a:blip r:embed="rId3">
            <a:alphaModFix/>
          </a:blip>
          <a:stretch>
            <a:fillRect/>
          </a:stretch>
        </p:blipFill>
        <p:spPr>
          <a:xfrm>
            <a:off x="5166025" y="1489875"/>
            <a:ext cx="3831750" cy="2499234"/>
          </a:xfrm>
          <a:prstGeom prst="rect">
            <a:avLst/>
          </a:prstGeom>
          <a:noFill/>
          <a:ln>
            <a:noFill/>
          </a:ln>
        </p:spPr>
      </p:pic>
      <p:sp>
        <p:nvSpPr>
          <p:cNvPr id="1263" name="Google Shape;1263;p170"/>
          <p:cNvSpPr txBox="1"/>
          <p:nvPr/>
        </p:nvSpPr>
        <p:spPr>
          <a:xfrm>
            <a:off x="194250" y="4778800"/>
            <a:ext cx="5149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Image source: [</a:t>
            </a:r>
            <a:r>
              <a:rPr lang="en" sz="900" u="sng">
                <a:solidFill>
                  <a:schemeClr val="hlink"/>
                </a:solidFill>
                <a:hlinkClick r:id="rId4"/>
              </a:rPr>
              <a:t>jalammar.github.io/illustrated-transformer/</a:t>
            </a:r>
            <a:r>
              <a:rPr lang="en" sz="900"/>
              <a:t>] </a:t>
            </a:r>
            <a:endParaRPr sz="900"/>
          </a:p>
        </p:txBody>
      </p:sp>
      <p:sp>
        <p:nvSpPr>
          <p:cNvPr id="1264" name="Google Shape;1264;p170"/>
          <p:cNvSpPr txBox="1"/>
          <p:nvPr/>
        </p:nvSpPr>
        <p:spPr>
          <a:xfrm>
            <a:off x="5574175" y="3666000"/>
            <a:ext cx="947400" cy="323100"/>
          </a:xfrm>
          <a:prstGeom prst="rect">
            <a:avLst/>
          </a:prstGeom>
          <a:solidFill>
            <a:schemeClr val="lt1"/>
          </a:solidFill>
          <a:ln cap="flat" cmpd="sng" w="9525">
            <a:solidFill>
              <a:srgbClr val="00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009900"/>
                </a:solidFill>
              </a:rPr>
              <a:t>मैं एक छात्र हूँ</a:t>
            </a:r>
            <a:endParaRPr sz="900">
              <a:solidFill>
                <a:srgbClr val="009900"/>
              </a:solidFill>
            </a:endParaRPr>
          </a:p>
        </p:txBody>
      </p:sp>
      <p:sp>
        <p:nvSpPr>
          <p:cNvPr id="1265" name="Google Shape;1265;p170"/>
          <p:cNvSpPr txBox="1"/>
          <p:nvPr/>
        </p:nvSpPr>
        <p:spPr>
          <a:xfrm>
            <a:off x="7646175" y="1440625"/>
            <a:ext cx="947400" cy="323100"/>
          </a:xfrm>
          <a:prstGeom prst="rect">
            <a:avLst/>
          </a:prstGeom>
          <a:solidFill>
            <a:schemeClr val="lt1"/>
          </a:solid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00FF"/>
                </a:solidFill>
              </a:rPr>
              <a:t>I am a student</a:t>
            </a:r>
            <a:endParaRPr sz="900">
              <a:solidFill>
                <a:srgbClr val="FF00FF"/>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71"/>
          <p:cNvSpPr txBox="1"/>
          <p:nvPr>
            <p:ph type="title"/>
          </p:nvPr>
        </p:nvSpPr>
        <p:spPr>
          <a:xfrm>
            <a:off x="727650" y="558250"/>
            <a:ext cx="76887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Transformer: Embedding</a:t>
            </a:r>
            <a:endParaRPr/>
          </a:p>
        </p:txBody>
      </p:sp>
      <p:sp>
        <p:nvSpPr>
          <p:cNvPr id="1271" name="Google Shape;1271;p171"/>
          <p:cNvSpPr txBox="1"/>
          <p:nvPr>
            <p:ph idx="1" type="body"/>
          </p:nvPr>
        </p:nvSpPr>
        <p:spPr>
          <a:xfrm>
            <a:off x="541100" y="1261275"/>
            <a:ext cx="4466400" cy="3489600"/>
          </a:xfrm>
          <a:prstGeom prst="rect">
            <a:avLst/>
          </a:prstGeom>
        </p:spPr>
        <p:txBody>
          <a:bodyPr anchorCtr="0" anchor="t" bIns="45700" lIns="91425" spcFirstLastPara="1" rIns="91425" wrap="square" tIns="45700">
            <a:noAutofit/>
          </a:bodyPr>
          <a:lstStyle/>
          <a:p>
            <a:pPr indent="-336550" lvl="0" marL="457200" rtl="0" algn="l">
              <a:spcBef>
                <a:spcPts val="480"/>
              </a:spcBef>
              <a:spcAft>
                <a:spcPts val="0"/>
              </a:spcAft>
              <a:buClr>
                <a:srgbClr val="0000FF"/>
              </a:buClr>
              <a:buSzPts val="1700"/>
              <a:buChar char="•"/>
            </a:pPr>
            <a:r>
              <a:rPr lang="en" sz="1700">
                <a:solidFill>
                  <a:srgbClr val="0000FF"/>
                </a:solidFill>
              </a:rPr>
              <a:t>Embedding- </a:t>
            </a:r>
            <a:endParaRPr sz="1700">
              <a:solidFill>
                <a:srgbClr val="0000FF"/>
              </a:solidFill>
            </a:endParaRPr>
          </a:p>
          <a:p>
            <a:pPr indent="-336550" lvl="1" marL="914400" rtl="0" algn="l">
              <a:spcBef>
                <a:spcPts val="0"/>
              </a:spcBef>
              <a:spcAft>
                <a:spcPts val="0"/>
              </a:spcAft>
              <a:buClr>
                <a:srgbClr val="0000FF"/>
              </a:buClr>
              <a:buSzPts val="1700"/>
              <a:buChar char="–"/>
            </a:pPr>
            <a:r>
              <a:rPr lang="en" sz="1700">
                <a:solidFill>
                  <a:srgbClr val="0000FF"/>
                </a:solidFill>
              </a:rPr>
              <a:t>Input of the encoder = sum(word_embedding, positional encoding) </a:t>
            </a:r>
            <a:endParaRPr sz="1700">
              <a:solidFill>
                <a:srgbClr val="0000FF"/>
              </a:solidFill>
            </a:endParaRPr>
          </a:p>
          <a:p>
            <a:pPr indent="-336550" lvl="1" marL="914400" rtl="0" algn="l">
              <a:spcBef>
                <a:spcPts val="0"/>
              </a:spcBef>
              <a:spcAft>
                <a:spcPts val="0"/>
              </a:spcAft>
              <a:buClr>
                <a:srgbClr val="0000FF"/>
              </a:buClr>
              <a:buSzPts val="1700"/>
              <a:buChar char="–"/>
            </a:pPr>
            <a:r>
              <a:rPr lang="en" sz="1700">
                <a:solidFill>
                  <a:srgbClr val="0000FF"/>
                </a:solidFill>
              </a:rPr>
              <a:t>To set a constant and small vector_size of positional encoding, researchers apply a strategy using sinusoidal function for which model can translate long sentences of the training set. </a:t>
            </a:r>
            <a:endParaRPr sz="1700">
              <a:solidFill>
                <a:srgbClr val="0000FF"/>
              </a:solidFill>
            </a:endParaRPr>
          </a:p>
          <a:p>
            <a:pPr indent="0" lvl="0" marL="0" rtl="0" algn="l">
              <a:spcBef>
                <a:spcPts val="480"/>
              </a:spcBef>
              <a:spcAft>
                <a:spcPts val="0"/>
              </a:spcAft>
              <a:buNone/>
            </a:pPr>
            <a:r>
              <a:t/>
            </a:r>
            <a:endParaRPr>
              <a:solidFill>
                <a:srgbClr val="0000FF"/>
              </a:solidFill>
            </a:endParaRPr>
          </a:p>
          <a:p>
            <a:pPr indent="0" lvl="0" marL="0" rtl="0" algn="l">
              <a:spcBef>
                <a:spcPts val="480"/>
              </a:spcBef>
              <a:spcAft>
                <a:spcPts val="0"/>
              </a:spcAft>
              <a:buNone/>
            </a:pPr>
            <a:r>
              <a:t/>
            </a:r>
            <a:endParaRPr/>
          </a:p>
        </p:txBody>
      </p:sp>
      <p:sp>
        <p:nvSpPr>
          <p:cNvPr id="1272" name="Google Shape;1272;p171"/>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3" name="Google Shape;1273;p171"/>
          <p:cNvSpPr txBox="1"/>
          <p:nvPr/>
        </p:nvSpPr>
        <p:spPr>
          <a:xfrm>
            <a:off x="194250" y="4778800"/>
            <a:ext cx="5149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Image source: [</a:t>
            </a:r>
            <a:r>
              <a:rPr lang="en" sz="900" u="sng">
                <a:solidFill>
                  <a:schemeClr val="hlink"/>
                </a:solidFill>
                <a:hlinkClick r:id="rId3"/>
              </a:rPr>
              <a:t>jalammar.github.io/illustrated-transformer/</a:t>
            </a:r>
            <a:r>
              <a:rPr lang="en" sz="900"/>
              <a:t>] </a:t>
            </a:r>
            <a:endParaRPr sz="900"/>
          </a:p>
        </p:txBody>
      </p:sp>
      <p:pic>
        <p:nvPicPr>
          <p:cNvPr id="1274" name="Google Shape;1274;p171"/>
          <p:cNvPicPr preferRelativeResize="0"/>
          <p:nvPr/>
        </p:nvPicPr>
        <p:blipFill rotWithShape="1">
          <a:blip r:embed="rId4">
            <a:alphaModFix/>
          </a:blip>
          <a:srcRect b="0" l="6319" r="50692" t="84141"/>
          <a:stretch/>
        </p:blipFill>
        <p:spPr>
          <a:xfrm>
            <a:off x="5289325" y="3638600"/>
            <a:ext cx="1696249" cy="366001"/>
          </a:xfrm>
          <a:prstGeom prst="rect">
            <a:avLst/>
          </a:prstGeom>
          <a:noFill/>
          <a:ln>
            <a:noFill/>
          </a:ln>
        </p:spPr>
      </p:pic>
      <p:pic>
        <p:nvPicPr>
          <p:cNvPr id="1275" name="Google Shape;1275;p171"/>
          <p:cNvPicPr preferRelativeResize="0"/>
          <p:nvPr/>
        </p:nvPicPr>
        <p:blipFill rotWithShape="1">
          <a:blip r:embed="rId5">
            <a:alphaModFix/>
          </a:blip>
          <a:srcRect b="14624" l="4648" r="4747" t="0"/>
          <a:stretch/>
        </p:blipFill>
        <p:spPr>
          <a:xfrm>
            <a:off x="5459575" y="1504913"/>
            <a:ext cx="3550675" cy="2133675"/>
          </a:xfrm>
          <a:prstGeom prst="rect">
            <a:avLst/>
          </a:prstGeom>
          <a:noFill/>
          <a:ln>
            <a:noFill/>
          </a:ln>
        </p:spPr>
      </p:pic>
      <p:sp>
        <p:nvSpPr>
          <p:cNvPr id="1276" name="Google Shape;1276;p171"/>
          <p:cNvSpPr txBox="1"/>
          <p:nvPr/>
        </p:nvSpPr>
        <p:spPr>
          <a:xfrm>
            <a:off x="7569350" y="1474525"/>
            <a:ext cx="1440900" cy="3078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741B47"/>
                </a:solidFill>
              </a:rPr>
              <a:t>सोच   मशीन &lt;EOS&gt;</a:t>
            </a:r>
            <a:endParaRPr sz="800">
              <a:solidFill>
                <a:srgbClr val="741B47"/>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72"/>
          <p:cNvSpPr txBox="1"/>
          <p:nvPr>
            <p:ph type="title"/>
          </p:nvPr>
        </p:nvSpPr>
        <p:spPr>
          <a:xfrm>
            <a:off x="727650" y="275375"/>
            <a:ext cx="76887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Transformer: Encoder </a:t>
            </a:r>
            <a:endParaRPr/>
          </a:p>
        </p:txBody>
      </p:sp>
      <p:sp>
        <p:nvSpPr>
          <p:cNvPr id="1282" name="Google Shape;1282;p172"/>
          <p:cNvSpPr txBox="1"/>
          <p:nvPr>
            <p:ph idx="1" type="body"/>
          </p:nvPr>
        </p:nvSpPr>
        <p:spPr>
          <a:xfrm>
            <a:off x="332225" y="1064375"/>
            <a:ext cx="4824900" cy="3759300"/>
          </a:xfrm>
          <a:prstGeom prst="rect">
            <a:avLst/>
          </a:prstGeom>
        </p:spPr>
        <p:txBody>
          <a:bodyPr anchorCtr="0" anchor="t" bIns="45700" lIns="91425" spcFirstLastPara="1" rIns="91425" wrap="square" tIns="45700">
            <a:noAutofit/>
          </a:bodyPr>
          <a:lstStyle/>
          <a:p>
            <a:pPr indent="-330200" lvl="0" marL="457200" rtl="0" algn="l">
              <a:spcBef>
                <a:spcPts val="480"/>
              </a:spcBef>
              <a:spcAft>
                <a:spcPts val="0"/>
              </a:spcAft>
              <a:buClr>
                <a:srgbClr val="0000FF"/>
              </a:buClr>
              <a:buSzPts val="1600"/>
              <a:buAutoNum type="arabicPeriod"/>
            </a:pPr>
            <a:r>
              <a:rPr lang="en" sz="1600">
                <a:solidFill>
                  <a:srgbClr val="0000FF"/>
                </a:solidFill>
              </a:rPr>
              <a:t>Self attention-</a:t>
            </a:r>
            <a:endParaRPr sz="1600">
              <a:solidFill>
                <a:srgbClr val="0000FF"/>
              </a:solidFill>
            </a:endParaRPr>
          </a:p>
          <a:p>
            <a:pPr indent="-330200" lvl="1" marL="914400" rtl="0" algn="l">
              <a:spcBef>
                <a:spcPts val="0"/>
              </a:spcBef>
              <a:spcAft>
                <a:spcPts val="0"/>
              </a:spcAft>
              <a:buClr>
                <a:srgbClr val="0000FF"/>
              </a:buClr>
              <a:buSzPts val="1600"/>
              <a:buFont typeface="Arial"/>
              <a:buAutoNum type="alphaLcPeriod"/>
            </a:pPr>
            <a:r>
              <a:rPr lang="en" sz="1600">
                <a:solidFill>
                  <a:srgbClr val="0000FF"/>
                </a:solidFill>
              </a:rPr>
              <a:t>F</a:t>
            </a:r>
            <a:r>
              <a:rPr lang="en" sz="1600">
                <a:solidFill>
                  <a:srgbClr val="0000FF"/>
                </a:solidFill>
              </a:rPr>
              <a:t>or each input token </a:t>
            </a:r>
            <a:r>
              <a:rPr i="1" lang="en" sz="1600">
                <a:solidFill>
                  <a:srgbClr val="FF0000"/>
                </a:solidFill>
              </a:rPr>
              <a:t>X</a:t>
            </a:r>
            <a:r>
              <a:rPr lang="en" sz="1600">
                <a:solidFill>
                  <a:srgbClr val="0000FF"/>
                </a:solidFill>
              </a:rPr>
              <a:t>, self attention mechanism generates an output vector </a:t>
            </a:r>
            <a:r>
              <a:rPr i="1" lang="en" sz="1600">
                <a:solidFill>
                  <a:srgbClr val="FF0000"/>
                </a:solidFill>
              </a:rPr>
              <a:t>Z</a:t>
            </a:r>
            <a:r>
              <a:rPr lang="en" sz="1600">
                <a:solidFill>
                  <a:srgbClr val="0000FF"/>
                </a:solidFill>
              </a:rPr>
              <a:t> of same size.</a:t>
            </a:r>
            <a:endParaRPr sz="1600">
              <a:solidFill>
                <a:srgbClr val="0000FF"/>
              </a:solidFill>
            </a:endParaRPr>
          </a:p>
          <a:p>
            <a:pPr indent="-330200" lvl="1" marL="914400" rtl="0" algn="l">
              <a:spcBef>
                <a:spcPts val="0"/>
              </a:spcBef>
              <a:spcAft>
                <a:spcPts val="0"/>
              </a:spcAft>
              <a:buClr>
                <a:srgbClr val="0000FF"/>
              </a:buClr>
              <a:buSzPts val="1600"/>
              <a:buAutoNum type="alphaLcPeriod"/>
            </a:pPr>
            <a:r>
              <a:rPr lang="en" sz="1600">
                <a:solidFill>
                  <a:srgbClr val="0000FF"/>
                </a:solidFill>
              </a:rPr>
              <a:t>Multi-head attention- </a:t>
            </a:r>
            <a:endParaRPr sz="1600">
              <a:solidFill>
                <a:srgbClr val="0000FF"/>
              </a:solidFill>
            </a:endParaRPr>
          </a:p>
          <a:p>
            <a:pPr indent="-330200" lvl="2" marL="1371600" rtl="0" algn="l">
              <a:spcBef>
                <a:spcPts val="0"/>
              </a:spcBef>
              <a:spcAft>
                <a:spcPts val="0"/>
              </a:spcAft>
              <a:buClr>
                <a:srgbClr val="0000FF"/>
              </a:buClr>
              <a:buSzPts val="1600"/>
              <a:buAutoNum type="romanLcPeriod"/>
            </a:pPr>
            <a:r>
              <a:rPr lang="en" sz="1600">
                <a:solidFill>
                  <a:srgbClr val="0000FF"/>
                </a:solidFill>
              </a:rPr>
              <a:t>Input vectors are processed for multiple sets (heads) to get an output for each set. </a:t>
            </a:r>
            <a:endParaRPr sz="1600">
              <a:solidFill>
                <a:srgbClr val="0000FF"/>
              </a:solidFill>
            </a:endParaRPr>
          </a:p>
          <a:p>
            <a:pPr indent="-330200" lvl="2" marL="1371600" rtl="0" algn="l">
              <a:spcBef>
                <a:spcPts val="0"/>
              </a:spcBef>
              <a:spcAft>
                <a:spcPts val="0"/>
              </a:spcAft>
              <a:buClr>
                <a:srgbClr val="0000FF"/>
              </a:buClr>
              <a:buSzPts val="1600"/>
              <a:buAutoNum type="romanLcPeriod"/>
            </a:pPr>
            <a:r>
              <a:rPr lang="en" sz="1600">
                <a:solidFill>
                  <a:srgbClr val="0000FF"/>
                </a:solidFill>
              </a:rPr>
              <a:t>Outputs are combined and processed then to get final encoder output </a:t>
            </a:r>
            <a:r>
              <a:rPr i="1" lang="en" sz="1600">
                <a:solidFill>
                  <a:srgbClr val="FF0000"/>
                </a:solidFill>
              </a:rPr>
              <a:t>Z</a:t>
            </a:r>
            <a:r>
              <a:rPr lang="en" sz="1600">
                <a:solidFill>
                  <a:srgbClr val="0000FF"/>
                </a:solidFill>
              </a:rPr>
              <a:t>.</a:t>
            </a:r>
            <a:endParaRPr sz="1600">
              <a:solidFill>
                <a:srgbClr val="0000FF"/>
              </a:solidFill>
            </a:endParaRPr>
          </a:p>
          <a:p>
            <a:pPr indent="-323850" lvl="0" marL="457200" rtl="0" algn="l">
              <a:spcBef>
                <a:spcPts val="0"/>
              </a:spcBef>
              <a:spcAft>
                <a:spcPts val="0"/>
              </a:spcAft>
              <a:buClr>
                <a:srgbClr val="0000FF"/>
              </a:buClr>
              <a:buSzPts val="1500"/>
              <a:buFont typeface="Arial"/>
              <a:buAutoNum type="arabicPeriod"/>
            </a:pPr>
            <a:r>
              <a:rPr lang="en" sz="1500">
                <a:solidFill>
                  <a:srgbClr val="0000FF"/>
                </a:solidFill>
                <a:latin typeface="Arial"/>
                <a:ea typeface="Arial"/>
                <a:cs typeface="Arial"/>
                <a:sym typeface="Arial"/>
              </a:rPr>
              <a:t>Add and normalise - </a:t>
            </a:r>
            <a:r>
              <a:rPr i="1" lang="en" sz="1500">
                <a:solidFill>
                  <a:srgbClr val="FF0000"/>
                </a:solidFill>
                <a:latin typeface="Arial"/>
                <a:ea typeface="Arial"/>
                <a:cs typeface="Arial"/>
                <a:sym typeface="Arial"/>
              </a:rPr>
              <a:t>LayerNorm(</a:t>
            </a:r>
            <a:r>
              <a:rPr i="1" lang="en" sz="1500">
                <a:solidFill>
                  <a:srgbClr val="FF0000"/>
                </a:solidFill>
              </a:rPr>
              <a:t>X</a:t>
            </a:r>
            <a:r>
              <a:rPr i="1" lang="en" sz="1500">
                <a:solidFill>
                  <a:srgbClr val="FF0000"/>
                </a:solidFill>
                <a:latin typeface="Arial"/>
                <a:ea typeface="Arial"/>
                <a:cs typeface="Arial"/>
                <a:sym typeface="Arial"/>
              </a:rPr>
              <a:t>+</a:t>
            </a:r>
            <a:r>
              <a:rPr i="1" lang="en" sz="1500">
                <a:solidFill>
                  <a:srgbClr val="FF0000"/>
                </a:solidFill>
              </a:rPr>
              <a:t>Z</a:t>
            </a:r>
            <a:r>
              <a:rPr i="1" lang="en" sz="1500">
                <a:solidFill>
                  <a:srgbClr val="FF0000"/>
                </a:solidFill>
                <a:latin typeface="Arial"/>
                <a:ea typeface="Arial"/>
                <a:cs typeface="Arial"/>
                <a:sym typeface="Arial"/>
              </a:rPr>
              <a:t>)</a:t>
            </a:r>
            <a:endParaRPr i="1" sz="1500">
              <a:solidFill>
                <a:srgbClr val="FF0000"/>
              </a:solidFill>
              <a:latin typeface="Arial"/>
              <a:ea typeface="Arial"/>
              <a:cs typeface="Arial"/>
              <a:sym typeface="Arial"/>
            </a:endParaRPr>
          </a:p>
          <a:p>
            <a:pPr indent="-323850" lvl="0" marL="457200" rtl="0" algn="l">
              <a:spcBef>
                <a:spcPts val="0"/>
              </a:spcBef>
              <a:spcAft>
                <a:spcPts val="0"/>
              </a:spcAft>
              <a:buClr>
                <a:srgbClr val="0000FF"/>
              </a:buClr>
              <a:buSzPts val="1500"/>
              <a:buFont typeface="Arial"/>
              <a:buAutoNum type="arabicPeriod"/>
            </a:pPr>
            <a:r>
              <a:rPr lang="en" sz="1500">
                <a:solidFill>
                  <a:srgbClr val="0000FF"/>
                </a:solidFill>
                <a:latin typeface="Arial"/>
                <a:ea typeface="Arial"/>
                <a:cs typeface="Arial"/>
                <a:sym typeface="Arial"/>
              </a:rPr>
              <a:t>Feedforward</a:t>
            </a:r>
            <a:endParaRPr sz="1500">
              <a:solidFill>
                <a:srgbClr val="0000FF"/>
              </a:solidFill>
              <a:latin typeface="Arial"/>
              <a:ea typeface="Arial"/>
              <a:cs typeface="Arial"/>
              <a:sym typeface="Arial"/>
            </a:endParaRPr>
          </a:p>
          <a:p>
            <a:pPr indent="-323850" lvl="0" marL="457200" rtl="0" algn="l">
              <a:spcBef>
                <a:spcPts val="0"/>
              </a:spcBef>
              <a:spcAft>
                <a:spcPts val="0"/>
              </a:spcAft>
              <a:buClr>
                <a:srgbClr val="0000FF"/>
              </a:buClr>
              <a:buSzPts val="1500"/>
              <a:buFont typeface="Arial"/>
              <a:buAutoNum type="arabicPeriod"/>
            </a:pPr>
            <a:r>
              <a:rPr lang="en" sz="1500">
                <a:solidFill>
                  <a:srgbClr val="0000FF"/>
                </a:solidFill>
                <a:latin typeface="Arial"/>
                <a:ea typeface="Arial"/>
                <a:cs typeface="Arial"/>
                <a:sym typeface="Arial"/>
              </a:rPr>
              <a:t>Add and normalise</a:t>
            </a:r>
            <a:r>
              <a:rPr lang="en" sz="1500">
                <a:solidFill>
                  <a:srgbClr val="0000FF"/>
                </a:solidFill>
              </a:rPr>
              <a:t> </a:t>
            </a:r>
            <a:endParaRPr sz="1500">
              <a:solidFill>
                <a:srgbClr val="0000FF"/>
              </a:solidFill>
            </a:endParaRPr>
          </a:p>
        </p:txBody>
      </p:sp>
      <p:sp>
        <p:nvSpPr>
          <p:cNvPr id="1283" name="Google Shape;1283;p172"/>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84" name="Google Shape;1284;p172"/>
          <p:cNvPicPr preferRelativeResize="0"/>
          <p:nvPr/>
        </p:nvPicPr>
        <p:blipFill>
          <a:blip r:embed="rId3">
            <a:alphaModFix/>
          </a:blip>
          <a:stretch>
            <a:fillRect/>
          </a:stretch>
        </p:blipFill>
        <p:spPr>
          <a:xfrm>
            <a:off x="5157275" y="1276763"/>
            <a:ext cx="3790924" cy="3320676"/>
          </a:xfrm>
          <a:prstGeom prst="rect">
            <a:avLst/>
          </a:prstGeom>
          <a:noFill/>
          <a:ln>
            <a:noFill/>
          </a:ln>
        </p:spPr>
      </p:pic>
      <p:sp>
        <p:nvSpPr>
          <p:cNvPr id="1285" name="Google Shape;1285;p172"/>
          <p:cNvSpPr txBox="1"/>
          <p:nvPr/>
        </p:nvSpPr>
        <p:spPr>
          <a:xfrm>
            <a:off x="194250" y="4778800"/>
            <a:ext cx="5149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Image source: [</a:t>
            </a:r>
            <a:r>
              <a:rPr lang="en" sz="900" u="sng">
                <a:solidFill>
                  <a:schemeClr val="hlink"/>
                </a:solidFill>
                <a:hlinkClick r:id="rId4"/>
              </a:rPr>
              <a:t>jalammar.github.io/illustrated-transformer/</a:t>
            </a:r>
            <a:r>
              <a:rPr lang="en" sz="900"/>
              <a:t>] </a:t>
            </a:r>
            <a:endParaRPr sz="90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73"/>
          <p:cNvSpPr txBox="1"/>
          <p:nvPr>
            <p:ph type="title"/>
          </p:nvPr>
        </p:nvSpPr>
        <p:spPr>
          <a:xfrm>
            <a:off x="727650" y="589175"/>
            <a:ext cx="76887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Transformer: </a:t>
            </a:r>
            <a:r>
              <a:rPr lang="en"/>
              <a:t>Multi-head attention</a:t>
            </a:r>
            <a:endParaRPr/>
          </a:p>
        </p:txBody>
      </p:sp>
      <p:sp>
        <p:nvSpPr>
          <p:cNvPr id="1291" name="Google Shape;1291;p173"/>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92" name="Google Shape;1292;p173"/>
          <p:cNvPicPr preferRelativeResize="0"/>
          <p:nvPr/>
        </p:nvPicPr>
        <p:blipFill rotWithShape="1">
          <a:blip r:embed="rId3">
            <a:alphaModFix/>
          </a:blip>
          <a:srcRect b="0" l="0" r="0" t="16742"/>
          <a:stretch/>
        </p:blipFill>
        <p:spPr>
          <a:xfrm>
            <a:off x="162425" y="1612543"/>
            <a:ext cx="5344049" cy="2491206"/>
          </a:xfrm>
          <a:prstGeom prst="rect">
            <a:avLst/>
          </a:prstGeom>
          <a:noFill/>
          <a:ln>
            <a:noFill/>
          </a:ln>
        </p:spPr>
      </p:pic>
      <p:sp>
        <p:nvSpPr>
          <p:cNvPr id="1293" name="Google Shape;1293;p173"/>
          <p:cNvSpPr txBox="1"/>
          <p:nvPr/>
        </p:nvSpPr>
        <p:spPr>
          <a:xfrm>
            <a:off x="194250" y="4778800"/>
            <a:ext cx="5149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Image source: </a:t>
            </a:r>
            <a:r>
              <a:rPr lang="en" sz="900">
                <a:solidFill>
                  <a:schemeClr val="dk1"/>
                </a:solidFill>
              </a:rPr>
              <a:t>[</a:t>
            </a:r>
            <a:r>
              <a:rPr lang="en" sz="900" u="sng">
                <a:solidFill>
                  <a:schemeClr val="hlink"/>
                </a:solidFill>
                <a:hlinkClick r:id="rId4"/>
              </a:rPr>
              <a:t>jalammar.github.io/illustrated-transformer/</a:t>
            </a:r>
            <a:r>
              <a:rPr lang="en" sz="900">
                <a:solidFill>
                  <a:schemeClr val="dk1"/>
                </a:solidFill>
              </a:rPr>
              <a:t>]</a:t>
            </a:r>
            <a:endParaRPr sz="900"/>
          </a:p>
        </p:txBody>
      </p:sp>
      <p:sp>
        <p:nvSpPr>
          <p:cNvPr id="1294" name="Google Shape;1294;p173"/>
          <p:cNvSpPr txBox="1"/>
          <p:nvPr>
            <p:ph idx="1" type="body"/>
          </p:nvPr>
        </p:nvSpPr>
        <p:spPr>
          <a:xfrm>
            <a:off x="5506475" y="1189100"/>
            <a:ext cx="3175500" cy="3771900"/>
          </a:xfrm>
          <a:prstGeom prst="rect">
            <a:avLst/>
          </a:prstGeom>
        </p:spPr>
        <p:txBody>
          <a:bodyPr anchorCtr="0" anchor="t" bIns="45700" lIns="91425" spcFirstLastPara="1" rIns="91425" wrap="square" tIns="45700">
            <a:noAutofit/>
          </a:bodyPr>
          <a:lstStyle/>
          <a:p>
            <a:pPr indent="-330200" lvl="0" marL="457200" rtl="0" algn="l">
              <a:spcBef>
                <a:spcPts val="480"/>
              </a:spcBef>
              <a:spcAft>
                <a:spcPts val="0"/>
              </a:spcAft>
              <a:buClr>
                <a:srgbClr val="0000FF"/>
              </a:buClr>
              <a:buSzPts val="1600"/>
              <a:buAutoNum type="arabicPeriod"/>
            </a:pPr>
            <a:r>
              <a:rPr lang="en" sz="1600">
                <a:solidFill>
                  <a:srgbClr val="0000FF"/>
                </a:solidFill>
              </a:rPr>
              <a:t>Mu</a:t>
            </a:r>
            <a:r>
              <a:rPr lang="en" sz="1600">
                <a:solidFill>
                  <a:srgbClr val="0000FF"/>
                </a:solidFill>
              </a:rPr>
              <a:t>lt</a:t>
            </a:r>
            <a:r>
              <a:rPr lang="en" sz="1600">
                <a:solidFill>
                  <a:srgbClr val="0000FF"/>
                </a:solidFill>
              </a:rPr>
              <a:t>iply the input </a:t>
            </a:r>
            <a:r>
              <a:rPr i="1" lang="en" sz="1600">
                <a:solidFill>
                  <a:srgbClr val="FF0000"/>
                </a:solidFill>
              </a:rPr>
              <a:t>X</a:t>
            </a:r>
            <a:r>
              <a:rPr lang="en" sz="1600">
                <a:solidFill>
                  <a:srgbClr val="0000FF"/>
                </a:solidFill>
              </a:rPr>
              <a:t> (or output </a:t>
            </a:r>
            <a:r>
              <a:rPr i="1" lang="en" sz="1600">
                <a:solidFill>
                  <a:srgbClr val="FF0000"/>
                </a:solidFill>
              </a:rPr>
              <a:t>R</a:t>
            </a:r>
            <a:r>
              <a:rPr lang="en" sz="1600">
                <a:solidFill>
                  <a:srgbClr val="0000FF"/>
                </a:solidFill>
              </a:rPr>
              <a:t> of last encoder) with trainable </a:t>
            </a:r>
            <a:r>
              <a:rPr i="1" lang="en" sz="1600">
                <a:solidFill>
                  <a:srgbClr val="FF0000"/>
                </a:solidFill>
              </a:rPr>
              <a:t>W</a:t>
            </a:r>
            <a:r>
              <a:rPr baseline="-25000" i="1" lang="en" sz="1600">
                <a:solidFill>
                  <a:srgbClr val="FF0000"/>
                </a:solidFill>
              </a:rPr>
              <a:t>i</a:t>
            </a:r>
            <a:r>
              <a:rPr baseline="30000" i="1" lang="en" sz="1600">
                <a:solidFill>
                  <a:srgbClr val="FF0000"/>
                </a:solidFill>
              </a:rPr>
              <a:t>Q</a:t>
            </a:r>
            <a:r>
              <a:rPr i="1" lang="en" sz="1600">
                <a:solidFill>
                  <a:srgbClr val="0000FF"/>
                </a:solidFill>
              </a:rPr>
              <a:t>, </a:t>
            </a:r>
            <a:r>
              <a:rPr i="1" lang="en" sz="1600">
                <a:solidFill>
                  <a:srgbClr val="FF0000"/>
                </a:solidFill>
              </a:rPr>
              <a:t>W</a:t>
            </a:r>
            <a:r>
              <a:rPr baseline="-25000" i="1" lang="en" sz="1600">
                <a:solidFill>
                  <a:srgbClr val="FF0000"/>
                </a:solidFill>
              </a:rPr>
              <a:t>i</a:t>
            </a:r>
            <a:r>
              <a:rPr baseline="30000" i="1" lang="en" sz="1600">
                <a:solidFill>
                  <a:srgbClr val="FF0000"/>
                </a:solidFill>
              </a:rPr>
              <a:t>K</a:t>
            </a:r>
            <a:r>
              <a:rPr i="1" lang="en" sz="1600">
                <a:solidFill>
                  <a:srgbClr val="0000FF"/>
                </a:solidFill>
              </a:rPr>
              <a:t>, </a:t>
            </a:r>
            <a:r>
              <a:rPr i="1" lang="en" sz="1600">
                <a:solidFill>
                  <a:srgbClr val="FF0000"/>
                </a:solidFill>
              </a:rPr>
              <a:t>W</a:t>
            </a:r>
            <a:r>
              <a:rPr baseline="-25000" i="1" lang="en" sz="1600">
                <a:solidFill>
                  <a:srgbClr val="FF0000"/>
                </a:solidFill>
              </a:rPr>
              <a:t>i</a:t>
            </a:r>
            <a:r>
              <a:rPr baseline="30000" i="1" lang="en" sz="1600">
                <a:solidFill>
                  <a:srgbClr val="FF0000"/>
                </a:solidFill>
              </a:rPr>
              <a:t>V</a:t>
            </a:r>
            <a:r>
              <a:rPr lang="en" sz="1600">
                <a:solidFill>
                  <a:srgbClr val="0000FF"/>
                </a:solidFill>
              </a:rPr>
              <a:t> to get </a:t>
            </a:r>
            <a:r>
              <a:rPr i="1" lang="en" sz="1600">
                <a:solidFill>
                  <a:srgbClr val="FF0000"/>
                </a:solidFill>
              </a:rPr>
              <a:t>Q</a:t>
            </a:r>
            <a:r>
              <a:rPr baseline="-25000" i="1" lang="en" sz="1600">
                <a:solidFill>
                  <a:srgbClr val="FF0000"/>
                </a:solidFill>
              </a:rPr>
              <a:t>i</a:t>
            </a:r>
            <a:r>
              <a:rPr i="1" lang="en" sz="1600">
                <a:solidFill>
                  <a:srgbClr val="0000FF"/>
                </a:solidFill>
              </a:rPr>
              <a:t>, </a:t>
            </a:r>
            <a:r>
              <a:rPr i="1" lang="en" sz="1600">
                <a:solidFill>
                  <a:srgbClr val="FF0000"/>
                </a:solidFill>
              </a:rPr>
              <a:t>K</a:t>
            </a:r>
            <a:r>
              <a:rPr baseline="-25000" i="1" lang="en" sz="1600">
                <a:solidFill>
                  <a:srgbClr val="FF0000"/>
                </a:solidFill>
              </a:rPr>
              <a:t>i</a:t>
            </a:r>
            <a:r>
              <a:rPr i="1" lang="en" sz="1600">
                <a:solidFill>
                  <a:srgbClr val="0000FF"/>
                </a:solidFill>
              </a:rPr>
              <a:t>, </a:t>
            </a:r>
            <a:r>
              <a:rPr i="1" lang="en" sz="1600">
                <a:solidFill>
                  <a:srgbClr val="FF0000"/>
                </a:solidFill>
              </a:rPr>
              <a:t>V</a:t>
            </a:r>
            <a:r>
              <a:rPr baseline="-25000" i="1" lang="en" sz="1600">
                <a:solidFill>
                  <a:srgbClr val="FF0000"/>
                </a:solidFill>
              </a:rPr>
              <a:t>i</a:t>
            </a:r>
            <a:r>
              <a:rPr lang="en" sz="1600">
                <a:solidFill>
                  <a:srgbClr val="0000FF"/>
                </a:solidFill>
              </a:rPr>
              <a:t>, </a:t>
            </a:r>
            <a:r>
              <a:rPr lang="en" sz="1600">
                <a:solidFill>
                  <a:srgbClr val="0000FF"/>
                </a:solidFill>
              </a:rPr>
              <a:t>for each head </a:t>
            </a:r>
            <a:r>
              <a:rPr i="1" lang="en" sz="1600">
                <a:solidFill>
                  <a:srgbClr val="FF0000"/>
                </a:solidFill>
              </a:rPr>
              <a:t>i</a:t>
            </a:r>
            <a:r>
              <a:rPr lang="en" sz="1600">
                <a:solidFill>
                  <a:srgbClr val="0000FF"/>
                </a:solidFill>
              </a:rPr>
              <a:t> . (8 number of heads used). </a:t>
            </a:r>
            <a:endParaRPr sz="1600">
              <a:solidFill>
                <a:srgbClr val="0000FF"/>
              </a:solidFill>
            </a:endParaRPr>
          </a:p>
          <a:p>
            <a:pPr indent="-330200" lvl="0" marL="457200" rtl="0" algn="l">
              <a:spcBef>
                <a:spcPts val="0"/>
              </a:spcBef>
              <a:spcAft>
                <a:spcPts val="0"/>
              </a:spcAft>
              <a:buClr>
                <a:srgbClr val="0000FF"/>
              </a:buClr>
              <a:buSzPts val="1600"/>
              <a:buAutoNum type="arabicPeriod"/>
            </a:pPr>
            <a:r>
              <a:rPr lang="en" sz="1600">
                <a:solidFill>
                  <a:srgbClr val="0000FF"/>
                </a:solidFill>
              </a:rPr>
              <a:t>Prepare </a:t>
            </a:r>
            <a:r>
              <a:rPr i="1" lang="en" sz="1600">
                <a:solidFill>
                  <a:srgbClr val="FF0000"/>
                </a:solidFill>
              </a:rPr>
              <a:t>Z</a:t>
            </a:r>
            <a:r>
              <a:rPr baseline="-25000" i="1" lang="en" sz="1600">
                <a:solidFill>
                  <a:srgbClr val="FF0000"/>
                </a:solidFill>
              </a:rPr>
              <a:t>i</a:t>
            </a:r>
            <a:r>
              <a:rPr lang="en" sz="1600">
                <a:solidFill>
                  <a:srgbClr val="0000FF"/>
                </a:solidFill>
              </a:rPr>
              <a:t> of </a:t>
            </a:r>
            <a:r>
              <a:rPr i="1" lang="en" sz="1600">
                <a:solidFill>
                  <a:srgbClr val="FF0000"/>
                </a:solidFill>
              </a:rPr>
              <a:t>X</a:t>
            </a:r>
            <a:r>
              <a:rPr lang="en" sz="1600">
                <a:solidFill>
                  <a:srgbClr val="0000FF"/>
                </a:solidFill>
              </a:rPr>
              <a:t> for </a:t>
            </a:r>
            <a:r>
              <a:rPr i="1" lang="en" sz="1600">
                <a:solidFill>
                  <a:srgbClr val="FF0000"/>
                </a:solidFill>
              </a:rPr>
              <a:t>i</a:t>
            </a:r>
            <a:r>
              <a:rPr lang="en" sz="1600">
                <a:solidFill>
                  <a:srgbClr val="0000FF"/>
                </a:solidFill>
              </a:rPr>
              <a:t>-th head as </a:t>
            </a:r>
            <a:r>
              <a:rPr lang="en" sz="1600">
                <a:solidFill>
                  <a:srgbClr val="FF0000"/>
                </a:solidFill>
              </a:rPr>
              <a:t>∑</a:t>
            </a:r>
            <a:r>
              <a:rPr i="1" lang="en" sz="1600">
                <a:solidFill>
                  <a:srgbClr val="FF0000"/>
                </a:solidFill>
              </a:rPr>
              <a:t>softmax((Q.K</a:t>
            </a:r>
            <a:r>
              <a:rPr baseline="30000" i="1" lang="en" sz="1600">
                <a:solidFill>
                  <a:srgbClr val="FF0000"/>
                </a:solidFill>
              </a:rPr>
              <a:t>T</a:t>
            </a:r>
            <a:r>
              <a:rPr i="1" lang="en" sz="1600">
                <a:solidFill>
                  <a:srgbClr val="FF0000"/>
                </a:solidFill>
              </a:rPr>
              <a:t>)/√d)V</a:t>
            </a:r>
            <a:r>
              <a:rPr baseline="30000" i="1" lang="en" sz="1600">
                <a:solidFill>
                  <a:srgbClr val="FF0000"/>
                </a:solidFill>
              </a:rPr>
              <a:t>x</a:t>
            </a:r>
            <a:r>
              <a:rPr lang="en" sz="1600">
                <a:solidFill>
                  <a:srgbClr val="0000FF"/>
                </a:solidFill>
              </a:rPr>
              <a:t>, where </a:t>
            </a:r>
            <a:r>
              <a:rPr i="1" lang="en" sz="1600">
                <a:solidFill>
                  <a:srgbClr val="FF0000"/>
                </a:solidFill>
              </a:rPr>
              <a:t>d</a:t>
            </a:r>
            <a:r>
              <a:rPr lang="en" sz="1600">
                <a:solidFill>
                  <a:srgbClr val="FF0000"/>
                </a:solidFill>
              </a:rPr>
              <a:t> </a:t>
            </a:r>
            <a:r>
              <a:rPr lang="en" sz="1600">
                <a:solidFill>
                  <a:srgbClr val="0000FF"/>
                </a:solidFill>
              </a:rPr>
              <a:t>is size of </a:t>
            </a:r>
            <a:r>
              <a:rPr i="1" lang="en" sz="1600">
                <a:solidFill>
                  <a:srgbClr val="FF0000"/>
                </a:solidFill>
              </a:rPr>
              <a:t>Q</a:t>
            </a:r>
            <a:r>
              <a:rPr lang="en" sz="1600">
                <a:solidFill>
                  <a:srgbClr val="0000FF"/>
                </a:solidFill>
              </a:rPr>
              <a:t>.</a:t>
            </a:r>
            <a:endParaRPr sz="1600">
              <a:solidFill>
                <a:srgbClr val="0000FF"/>
              </a:solidFill>
            </a:endParaRPr>
          </a:p>
          <a:p>
            <a:pPr indent="-330200" lvl="0" marL="457200" rtl="0" algn="l">
              <a:spcBef>
                <a:spcPts val="0"/>
              </a:spcBef>
              <a:spcAft>
                <a:spcPts val="0"/>
              </a:spcAft>
              <a:buClr>
                <a:srgbClr val="0000FF"/>
              </a:buClr>
              <a:buSzPts val="1600"/>
              <a:buFont typeface="Arial"/>
              <a:buAutoNum type="arabicPeriod"/>
            </a:pPr>
            <a:r>
              <a:rPr i="1" lang="en" sz="1600">
                <a:solidFill>
                  <a:srgbClr val="FF0000"/>
                </a:solidFill>
                <a:latin typeface="Arial"/>
                <a:ea typeface="Arial"/>
                <a:cs typeface="Arial"/>
                <a:sym typeface="Arial"/>
              </a:rPr>
              <a:t>Z</a:t>
            </a:r>
            <a:r>
              <a:rPr baseline="-25000" i="1" lang="en" sz="1600">
                <a:solidFill>
                  <a:srgbClr val="FF0000"/>
                </a:solidFill>
                <a:latin typeface="Arial"/>
                <a:ea typeface="Arial"/>
                <a:cs typeface="Arial"/>
                <a:sym typeface="Arial"/>
              </a:rPr>
              <a:t>i</a:t>
            </a:r>
            <a:r>
              <a:rPr lang="en" sz="1600">
                <a:solidFill>
                  <a:srgbClr val="0000FF"/>
                </a:solidFill>
                <a:latin typeface="Arial"/>
                <a:ea typeface="Arial"/>
                <a:cs typeface="Arial"/>
                <a:sym typeface="Arial"/>
              </a:rPr>
              <a:t> to </a:t>
            </a:r>
            <a:r>
              <a:rPr i="1" lang="en" sz="1600">
                <a:solidFill>
                  <a:srgbClr val="FF0000"/>
                </a:solidFill>
                <a:latin typeface="Arial"/>
                <a:ea typeface="Arial"/>
                <a:cs typeface="Arial"/>
                <a:sym typeface="Arial"/>
              </a:rPr>
              <a:t>Z</a:t>
            </a:r>
            <a:r>
              <a:rPr lang="en" sz="1600">
                <a:solidFill>
                  <a:srgbClr val="0000FF"/>
                </a:solidFill>
                <a:latin typeface="Arial"/>
                <a:ea typeface="Arial"/>
                <a:cs typeface="Arial"/>
                <a:sym typeface="Arial"/>
              </a:rPr>
              <a:t> conversion </a:t>
            </a:r>
            <a:r>
              <a:rPr lang="en" sz="1600">
                <a:solidFill>
                  <a:srgbClr val="0000FF"/>
                </a:solidFill>
              </a:rPr>
              <a:t>→</a:t>
            </a:r>
            <a:r>
              <a:rPr lang="en" sz="1600">
                <a:solidFill>
                  <a:srgbClr val="0000FF"/>
                </a:solidFill>
                <a:latin typeface="Arial"/>
                <a:ea typeface="Arial"/>
                <a:cs typeface="Arial"/>
                <a:sym typeface="Arial"/>
              </a:rPr>
              <a:t> concatenate then multiply with trainable </a:t>
            </a:r>
            <a:r>
              <a:rPr i="1" lang="en" sz="1600">
                <a:solidFill>
                  <a:srgbClr val="FF0000"/>
                </a:solidFill>
                <a:latin typeface="Arial"/>
                <a:ea typeface="Arial"/>
                <a:cs typeface="Arial"/>
                <a:sym typeface="Arial"/>
              </a:rPr>
              <a:t>W</a:t>
            </a:r>
            <a:r>
              <a:rPr baseline="30000" i="1" lang="en" sz="1600">
                <a:solidFill>
                  <a:srgbClr val="FF0000"/>
                </a:solidFill>
                <a:latin typeface="Arial"/>
                <a:ea typeface="Arial"/>
                <a:cs typeface="Arial"/>
                <a:sym typeface="Arial"/>
              </a:rPr>
              <a:t>o</a:t>
            </a:r>
            <a:r>
              <a:rPr baseline="-25000" lang="en" sz="1600">
                <a:solidFill>
                  <a:srgbClr val="0000FF"/>
                </a:solidFill>
                <a:latin typeface="Arial"/>
                <a:ea typeface="Arial"/>
                <a:cs typeface="Arial"/>
                <a:sym typeface="Arial"/>
              </a:rPr>
              <a:t>  </a:t>
            </a:r>
            <a:r>
              <a:rPr lang="en" sz="1600">
                <a:solidFill>
                  <a:srgbClr val="0000FF"/>
                </a:solidFill>
                <a:latin typeface="Arial"/>
                <a:ea typeface="Arial"/>
                <a:cs typeface="Arial"/>
                <a:sym typeface="Arial"/>
              </a:rPr>
              <a:t>to</a:t>
            </a:r>
            <a:r>
              <a:rPr lang="en" sz="1600">
                <a:solidFill>
                  <a:srgbClr val="0000FF"/>
                </a:solidFill>
              </a:rPr>
              <a:t> </a:t>
            </a:r>
            <a:r>
              <a:rPr lang="en" sz="1600">
                <a:solidFill>
                  <a:srgbClr val="0000FF"/>
                </a:solidFill>
                <a:latin typeface="Arial"/>
                <a:ea typeface="Arial"/>
                <a:cs typeface="Arial"/>
                <a:sym typeface="Arial"/>
              </a:rPr>
              <a:t>transform into a vector </a:t>
            </a:r>
            <a:r>
              <a:rPr i="1" lang="en" sz="1600">
                <a:solidFill>
                  <a:srgbClr val="FF0000"/>
                </a:solidFill>
                <a:latin typeface="Arial"/>
                <a:ea typeface="Arial"/>
                <a:cs typeface="Arial"/>
                <a:sym typeface="Arial"/>
              </a:rPr>
              <a:t>Z</a:t>
            </a:r>
            <a:r>
              <a:rPr lang="en" sz="1600">
                <a:solidFill>
                  <a:srgbClr val="0000FF"/>
                </a:solidFill>
                <a:latin typeface="Arial"/>
                <a:ea typeface="Arial"/>
                <a:cs typeface="Arial"/>
                <a:sym typeface="Arial"/>
              </a:rPr>
              <a:t> </a:t>
            </a:r>
            <a:r>
              <a:rPr lang="en" sz="1600">
                <a:solidFill>
                  <a:srgbClr val="0000FF"/>
                </a:solidFill>
              </a:rPr>
              <a:t>matching</a:t>
            </a:r>
            <a:r>
              <a:rPr lang="en" sz="1600">
                <a:solidFill>
                  <a:srgbClr val="0000FF"/>
                </a:solidFill>
                <a:latin typeface="Arial"/>
                <a:ea typeface="Arial"/>
                <a:cs typeface="Arial"/>
                <a:sym typeface="Arial"/>
              </a:rPr>
              <a:t> </a:t>
            </a:r>
            <a:r>
              <a:rPr lang="en" sz="1600">
                <a:solidFill>
                  <a:srgbClr val="0000FF"/>
                </a:solidFill>
              </a:rPr>
              <a:t>size of </a:t>
            </a:r>
            <a:r>
              <a:rPr i="1" lang="en" sz="1600">
                <a:solidFill>
                  <a:srgbClr val="FF0000"/>
                </a:solidFill>
              </a:rPr>
              <a:t>X</a:t>
            </a:r>
            <a:r>
              <a:rPr lang="en" sz="1600">
                <a:solidFill>
                  <a:srgbClr val="0000FF"/>
                </a:solidFill>
                <a:latin typeface="Arial"/>
                <a:ea typeface="Arial"/>
                <a:cs typeface="Arial"/>
                <a:sym typeface="Arial"/>
              </a:rPr>
              <a:t>.</a:t>
            </a:r>
            <a:r>
              <a:rPr lang="en" sz="1600">
                <a:solidFill>
                  <a:srgbClr val="0000FF"/>
                </a:solidFill>
              </a:rPr>
              <a:t> </a:t>
            </a:r>
            <a:endParaRPr sz="1500">
              <a:solidFill>
                <a:srgbClr val="0000FF"/>
              </a:solidFill>
            </a:endParaRPr>
          </a:p>
        </p:txBody>
      </p:sp>
      <p:sp>
        <p:nvSpPr>
          <p:cNvPr id="1295" name="Google Shape;1295;p173"/>
          <p:cNvSpPr/>
          <p:nvPr/>
        </p:nvSpPr>
        <p:spPr>
          <a:xfrm>
            <a:off x="92300" y="2473300"/>
            <a:ext cx="1593600" cy="62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73"/>
          <p:cNvSpPr/>
          <p:nvPr/>
        </p:nvSpPr>
        <p:spPr>
          <a:xfrm>
            <a:off x="873650" y="2417925"/>
            <a:ext cx="781500" cy="12918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A86E8"/>
                </a:solidFill>
              </a:rPr>
              <a:t>or previous encoder output</a:t>
            </a:r>
            <a:endParaRPr sz="1200">
              <a:solidFill>
                <a:srgbClr val="4A86E8"/>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1297" name="Google Shape;1297;p173"/>
          <p:cNvCxnSpPr/>
          <p:nvPr/>
        </p:nvCxnSpPr>
        <p:spPr>
          <a:xfrm>
            <a:off x="1587350" y="1962650"/>
            <a:ext cx="357000" cy="1679700"/>
          </a:xfrm>
          <a:prstGeom prst="straightConnector1">
            <a:avLst/>
          </a:prstGeom>
          <a:noFill/>
          <a:ln cap="flat" cmpd="sng" w="9525">
            <a:solidFill>
              <a:srgbClr val="808080"/>
            </a:solidFill>
            <a:prstDash val="solid"/>
            <a:round/>
            <a:headEnd len="med" w="med" type="none"/>
            <a:tailEnd len="med" w="med" type="triangle"/>
          </a:ln>
        </p:spPr>
      </p:cxnSp>
      <p:cxnSp>
        <p:nvCxnSpPr>
          <p:cNvPr id="1298" name="Google Shape;1298;p173"/>
          <p:cNvCxnSpPr/>
          <p:nvPr/>
        </p:nvCxnSpPr>
        <p:spPr>
          <a:xfrm>
            <a:off x="1599650" y="1962650"/>
            <a:ext cx="338700" cy="793800"/>
          </a:xfrm>
          <a:prstGeom prst="straightConnector1">
            <a:avLst/>
          </a:prstGeom>
          <a:noFill/>
          <a:ln cap="flat" cmpd="sng" w="9525">
            <a:solidFill>
              <a:srgbClr val="808080"/>
            </a:solidFill>
            <a:prstDash val="solid"/>
            <a:round/>
            <a:headEnd len="med" w="med" type="none"/>
            <a:tailEnd len="med" w="med" type="triangle"/>
          </a:ln>
        </p:spPr>
      </p:cxnSp>
      <p:cxnSp>
        <p:nvCxnSpPr>
          <p:cNvPr id="1299" name="Google Shape;1299;p173"/>
          <p:cNvCxnSpPr/>
          <p:nvPr/>
        </p:nvCxnSpPr>
        <p:spPr>
          <a:xfrm>
            <a:off x="1593500" y="1956500"/>
            <a:ext cx="393900" cy="0"/>
          </a:xfrm>
          <a:prstGeom prst="straightConnector1">
            <a:avLst/>
          </a:prstGeom>
          <a:noFill/>
          <a:ln cap="flat" cmpd="sng" w="9525">
            <a:solidFill>
              <a:srgbClr val="808080"/>
            </a:solidFill>
            <a:prstDash val="solid"/>
            <a:round/>
            <a:headEnd len="med" w="med" type="none"/>
            <a:tailEnd len="med" w="med" type="triangle"/>
          </a:ln>
        </p:spPr>
      </p:cxnSp>
      <p:cxnSp>
        <p:nvCxnSpPr>
          <p:cNvPr id="1300" name="Google Shape;1300;p173"/>
          <p:cNvCxnSpPr/>
          <p:nvPr/>
        </p:nvCxnSpPr>
        <p:spPr>
          <a:xfrm>
            <a:off x="1599650" y="1974950"/>
            <a:ext cx="443100" cy="1242900"/>
          </a:xfrm>
          <a:prstGeom prst="straightConnector1">
            <a:avLst/>
          </a:prstGeom>
          <a:noFill/>
          <a:ln cap="flat" cmpd="sng" w="9525">
            <a:solidFill>
              <a:srgbClr val="808080"/>
            </a:solidFill>
            <a:prstDash val="dot"/>
            <a:round/>
            <a:headEnd len="med" w="med" type="none"/>
            <a:tailEnd len="med" w="med" type="triangle"/>
          </a:ln>
        </p:spPr>
      </p:cxnSp>
      <p:sp>
        <p:nvSpPr>
          <p:cNvPr id="1301" name="Google Shape;1301;p173"/>
          <p:cNvSpPr txBox="1"/>
          <p:nvPr/>
        </p:nvSpPr>
        <p:spPr>
          <a:xfrm>
            <a:off x="1579400" y="4171150"/>
            <a:ext cx="251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900FF"/>
                </a:solidFill>
              </a:rPr>
              <a:t>Q: Query;</a:t>
            </a:r>
            <a:r>
              <a:rPr lang="en"/>
              <a:t> </a:t>
            </a:r>
            <a:r>
              <a:rPr lang="en">
                <a:solidFill>
                  <a:srgbClr val="BF9000"/>
                </a:solidFill>
              </a:rPr>
              <a:t>K: Key;</a:t>
            </a:r>
            <a:r>
              <a:rPr lang="en"/>
              <a:t> </a:t>
            </a:r>
            <a:r>
              <a:rPr lang="en">
                <a:solidFill>
                  <a:srgbClr val="3D85C6"/>
                </a:solidFill>
              </a:rPr>
              <a:t>V: Value.</a:t>
            </a:r>
            <a:endParaRPr>
              <a:solidFill>
                <a:srgbClr val="3D85C6"/>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74"/>
          <p:cNvSpPr txBox="1"/>
          <p:nvPr>
            <p:ph type="title"/>
          </p:nvPr>
        </p:nvSpPr>
        <p:spPr>
          <a:xfrm>
            <a:off x="100350" y="219450"/>
            <a:ext cx="89433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Transformer: </a:t>
            </a:r>
            <a:r>
              <a:rPr lang="en"/>
              <a:t>Enc-Dec attention</a:t>
            </a:r>
            <a:endParaRPr/>
          </a:p>
        </p:txBody>
      </p:sp>
      <p:sp>
        <p:nvSpPr>
          <p:cNvPr id="1307" name="Google Shape;1307;p174"/>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08" name="Google Shape;1308;p174"/>
          <p:cNvPicPr preferRelativeResize="0"/>
          <p:nvPr/>
        </p:nvPicPr>
        <p:blipFill>
          <a:blip r:embed="rId3">
            <a:alphaModFix/>
          </a:blip>
          <a:stretch>
            <a:fillRect/>
          </a:stretch>
        </p:blipFill>
        <p:spPr>
          <a:xfrm>
            <a:off x="3851475" y="1182604"/>
            <a:ext cx="4908910" cy="3581296"/>
          </a:xfrm>
          <a:prstGeom prst="rect">
            <a:avLst/>
          </a:prstGeom>
          <a:noFill/>
          <a:ln>
            <a:noFill/>
          </a:ln>
        </p:spPr>
      </p:pic>
      <p:cxnSp>
        <p:nvCxnSpPr>
          <p:cNvPr id="1309" name="Google Shape;1309;p174"/>
          <p:cNvCxnSpPr/>
          <p:nvPr/>
        </p:nvCxnSpPr>
        <p:spPr>
          <a:xfrm rot="10800000">
            <a:off x="7808952" y="1018356"/>
            <a:ext cx="0" cy="246300"/>
          </a:xfrm>
          <a:prstGeom prst="straightConnector1">
            <a:avLst/>
          </a:prstGeom>
          <a:noFill/>
          <a:ln cap="flat" cmpd="sng" w="9525">
            <a:solidFill>
              <a:schemeClr val="dk2"/>
            </a:solidFill>
            <a:prstDash val="dot"/>
            <a:round/>
            <a:headEnd len="med" w="med" type="none"/>
            <a:tailEnd len="med" w="med" type="triangle"/>
          </a:ln>
        </p:spPr>
      </p:cxnSp>
      <p:sp>
        <p:nvSpPr>
          <p:cNvPr id="1310" name="Google Shape;1310;p174"/>
          <p:cNvSpPr txBox="1"/>
          <p:nvPr/>
        </p:nvSpPr>
        <p:spPr>
          <a:xfrm>
            <a:off x="7901801" y="3685676"/>
            <a:ext cx="1067700" cy="492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Output seq at (t-1)</a:t>
            </a:r>
            <a:endParaRPr sz="1000"/>
          </a:p>
        </p:txBody>
      </p:sp>
      <p:sp>
        <p:nvSpPr>
          <p:cNvPr id="1311" name="Google Shape;1311;p174"/>
          <p:cNvSpPr txBox="1"/>
          <p:nvPr/>
        </p:nvSpPr>
        <p:spPr>
          <a:xfrm>
            <a:off x="5050575" y="3685675"/>
            <a:ext cx="11187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Input</a:t>
            </a:r>
            <a:r>
              <a:rPr lang="en" sz="1000"/>
              <a:t> seq </a:t>
            </a:r>
            <a:endParaRPr sz="1000"/>
          </a:p>
        </p:txBody>
      </p:sp>
      <p:sp>
        <p:nvSpPr>
          <p:cNvPr id="1312" name="Google Shape;1312;p174"/>
          <p:cNvSpPr txBox="1"/>
          <p:nvPr/>
        </p:nvSpPr>
        <p:spPr>
          <a:xfrm>
            <a:off x="7431757" y="754650"/>
            <a:ext cx="80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Output seq </a:t>
            </a:r>
            <a:endParaRPr sz="1000"/>
          </a:p>
        </p:txBody>
      </p:sp>
      <p:sp>
        <p:nvSpPr>
          <p:cNvPr id="1313" name="Google Shape;1313;p174"/>
          <p:cNvSpPr txBox="1"/>
          <p:nvPr/>
        </p:nvSpPr>
        <p:spPr>
          <a:xfrm>
            <a:off x="194250" y="4859200"/>
            <a:ext cx="6530100" cy="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Image source: [</a:t>
            </a:r>
            <a:r>
              <a:rPr lang="en" sz="900" u="sng">
                <a:solidFill>
                  <a:schemeClr val="hlink"/>
                </a:solidFill>
                <a:hlinkClick r:id="rId4"/>
              </a:rPr>
              <a:t>https://towardsdatascience.com</a:t>
            </a:r>
            <a:r>
              <a:rPr lang="en" sz="900"/>
              <a:t>]</a:t>
            </a:r>
            <a:r>
              <a:rPr lang="en" sz="900"/>
              <a:t> </a:t>
            </a:r>
            <a:endParaRPr sz="900"/>
          </a:p>
        </p:txBody>
      </p:sp>
      <p:sp>
        <p:nvSpPr>
          <p:cNvPr id="1314" name="Google Shape;1314;p174"/>
          <p:cNvSpPr txBox="1"/>
          <p:nvPr>
            <p:ph idx="1" type="body"/>
          </p:nvPr>
        </p:nvSpPr>
        <p:spPr>
          <a:xfrm>
            <a:off x="194250" y="1624275"/>
            <a:ext cx="3700200" cy="16488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1600">
                <a:solidFill>
                  <a:srgbClr val="0000FF"/>
                </a:solidFill>
              </a:rPr>
              <a:t>Same as</a:t>
            </a:r>
            <a:r>
              <a:rPr lang="en" sz="1600">
                <a:solidFill>
                  <a:srgbClr val="0000FF"/>
                </a:solidFill>
              </a:rPr>
              <a:t> </a:t>
            </a:r>
            <a:r>
              <a:rPr lang="en" sz="1600">
                <a:solidFill>
                  <a:srgbClr val="0000FF"/>
                </a:solidFill>
                <a:latin typeface="Arial"/>
                <a:ea typeface="Arial"/>
                <a:cs typeface="Arial"/>
                <a:sym typeface="Arial"/>
              </a:rPr>
              <a:t>self-attention, except</a:t>
            </a:r>
            <a:r>
              <a:rPr lang="en" sz="1600">
                <a:solidFill>
                  <a:srgbClr val="0000FF"/>
                </a:solidFill>
              </a:rPr>
              <a:t>–</a:t>
            </a:r>
            <a:endParaRPr sz="1600">
              <a:solidFill>
                <a:srgbClr val="0000FF"/>
              </a:solidFill>
            </a:endParaRPr>
          </a:p>
          <a:p>
            <a:pPr indent="-330200" lvl="0" marL="457200" rtl="0" algn="l">
              <a:spcBef>
                <a:spcPts val="480"/>
              </a:spcBef>
              <a:spcAft>
                <a:spcPts val="0"/>
              </a:spcAft>
              <a:buClr>
                <a:srgbClr val="0000FF"/>
              </a:buClr>
              <a:buSzPts val="1600"/>
              <a:buChar char="•"/>
            </a:pPr>
            <a:r>
              <a:rPr lang="en" sz="1600">
                <a:solidFill>
                  <a:srgbClr val="0000FF"/>
                </a:solidFill>
                <a:latin typeface="Arial"/>
                <a:ea typeface="Arial"/>
                <a:cs typeface="Arial"/>
                <a:sym typeface="Arial"/>
              </a:rPr>
              <a:t> </a:t>
            </a:r>
            <a:r>
              <a:rPr b="1" lang="en" sz="1600">
                <a:solidFill>
                  <a:srgbClr val="0000FF"/>
                </a:solidFill>
              </a:rPr>
              <a:t>I</a:t>
            </a:r>
            <a:r>
              <a:rPr b="1" lang="en" sz="1600">
                <a:solidFill>
                  <a:srgbClr val="0000FF"/>
                </a:solidFill>
                <a:latin typeface="Arial"/>
                <a:ea typeface="Arial"/>
                <a:cs typeface="Arial"/>
                <a:sym typeface="Arial"/>
              </a:rPr>
              <a:t>t takes the </a:t>
            </a:r>
            <a:r>
              <a:rPr b="1" i="1" lang="en" sz="1600">
                <a:solidFill>
                  <a:srgbClr val="FF0000"/>
                </a:solidFill>
              </a:rPr>
              <a:t>K</a:t>
            </a:r>
            <a:r>
              <a:rPr b="1" lang="en" sz="1600">
                <a:solidFill>
                  <a:srgbClr val="0000FF"/>
                </a:solidFill>
                <a:latin typeface="Arial"/>
                <a:ea typeface="Arial"/>
                <a:cs typeface="Arial"/>
                <a:sym typeface="Arial"/>
              </a:rPr>
              <a:t> and </a:t>
            </a:r>
            <a:r>
              <a:rPr b="1" i="1" lang="en" sz="1600">
                <a:solidFill>
                  <a:srgbClr val="FF0000"/>
                </a:solidFill>
              </a:rPr>
              <a:t>V</a:t>
            </a:r>
            <a:r>
              <a:rPr b="1" lang="en" sz="1600">
                <a:solidFill>
                  <a:srgbClr val="0000FF"/>
                </a:solidFill>
                <a:latin typeface="Arial"/>
                <a:ea typeface="Arial"/>
                <a:cs typeface="Arial"/>
                <a:sym typeface="Arial"/>
              </a:rPr>
              <a:t> from the output of the encoder stack and </a:t>
            </a:r>
            <a:r>
              <a:rPr b="1" lang="en" sz="1600">
                <a:solidFill>
                  <a:srgbClr val="0000FF"/>
                </a:solidFill>
              </a:rPr>
              <a:t>creates its </a:t>
            </a:r>
            <a:r>
              <a:rPr b="1" i="1" lang="en" sz="1600">
                <a:solidFill>
                  <a:srgbClr val="FF0000"/>
                </a:solidFill>
              </a:rPr>
              <a:t>Q</a:t>
            </a:r>
            <a:r>
              <a:rPr b="1" lang="en" sz="1600">
                <a:solidFill>
                  <a:srgbClr val="0000FF"/>
                </a:solidFill>
              </a:rPr>
              <a:t> from the layer below it. </a:t>
            </a:r>
            <a:endParaRPr sz="1600">
              <a:solidFill>
                <a:srgbClr val="0000FF"/>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75"/>
          <p:cNvSpPr txBox="1"/>
          <p:nvPr>
            <p:ph type="title"/>
          </p:nvPr>
        </p:nvSpPr>
        <p:spPr>
          <a:xfrm>
            <a:off x="727650" y="215775"/>
            <a:ext cx="76887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Transformer: Decoder</a:t>
            </a:r>
            <a:endParaRPr/>
          </a:p>
        </p:txBody>
      </p:sp>
      <p:sp>
        <p:nvSpPr>
          <p:cNvPr id="1320" name="Google Shape;1320;p175"/>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21" name="Google Shape;1321;p175"/>
          <p:cNvPicPr preferRelativeResize="0"/>
          <p:nvPr/>
        </p:nvPicPr>
        <p:blipFill>
          <a:blip r:embed="rId3">
            <a:alphaModFix/>
          </a:blip>
          <a:stretch>
            <a:fillRect/>
          </a:stretch>
        </p:blipFill>
        <p:spPr>
          <a:xfrm>
            <a:off x="4829075" y="1456200"/>
            <a:ext cx="4199600" cy="2389200"/>
          </a:xfrm>
          <a:prstGeom prst="rect">
            <a:avLst/>
          </a:prstGeom>
          <a:noFill/>
          <a:ln>
            <a:noFill/>
          </a:ln>
        </p:spPr>
      </p:pic>
      <p:sp>
        <p:nvSpPr>
          <p:cNvPr id="1322" name="Google Shape;1322;p175"/>
          <p:cNvSpPr txBox="1"/>
          <p:nvPr/>
        </p:nvSpPr>
        <p:spPr>
          <a:xfrm>
            <a:off x="7386950" y="1102200"/>
            <a:ext cx="14409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741B47"/>
                </a:solidFill>
              </a:rPr>
              <a:t>सोच     मशीन &lt;EOS&gt;</a:t>
            </a:r>
            <a:endParaRPr sz="1100">
              <a:solidFill>
                <a:srgbClr val="741B47"/>
              </a:solidFill>
            </a:endParaRPr>
          </a:p>
        </p:txBody>
      </p:sp>
      <p:sp>
        <p:nvSpPr>
          <p:cNvPr id="1323" name="Google Shape;1323;p175"/>
          <p:cNvSpPr txBox="1"/>
          <p:nvPr/>
        </p:nvSpPr>
        <p:spPr>
          <a:xfrm>
            <a:off x="194250" y="4778800"/>
            <a:ext cx="5149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Image source: [</a:t>
            </a:r>
            <a:r>
              <a:rPr lang="en" sz="900" u="sng">
                <a:solidFill>
                  <a:schemeClr val="hlink"/>
                </a:solidFill>
                <a:hlinkClick r:id="rId4"/>
              </a:rPr>
              <a:t>jalammar.github.io/illustrated-transformer/</a:t>
            </a:r>
            <a:r>
              <a:rPr lang="en" sz="900"/>
              <a:t>] </a:t>
            </a:r>
            <a:endParaRPr sz="900"/>
          </a:p>
        </p:txBody>
      </p:sp>
      <p:sp>
        <p:nvSpPr>
          <p:cNvPr id="1324" name="Google Shape;1324;p175"/>
          <p:cNvSpPr txBox="1"/>
          <p:nvPr/>
        </p:nvSpPr>
        <p:spPr>
          <a:xfrm>
            <a:off x="7417713" y="3607925"/>
            <a:ext cx="1440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741B47"/>
                </a:solidFill>
              </a:rPr>
              <a:t>सोच                      मशीन</a:t>
            </a:r>
            <a:endParaRPr sz="900">
              <a:solidFill>
                <a:srgbClr val="741B47"/>
              </a:solidFill>
            </a:endParaRPr>
          </a:p>
        </p:txBody>
      </p:sp>
      <p:sp>
        <p:nvSpPr>
          <p:cNvPr id="1325" name="Google Shape;1325;p175"/>
          <p:cNvSpPr txBox="1"/>
          <p:nvPr>
            <p:ph idx="1" type="body"/>
          </p:nvPr>
        </p:nvSpPr>
        <p:spPr>
          <a:xfrm>
            <a:off x="245825" y="1022300"/>
            <a:ext cx="3525600" cy="3771900"/>
          </a:xfrm>
          <a:prstGeom prst="rect">
            <a:avLst/>
          </a:prstGeom>
        </p:spPr>
        <p:txBody>
          <a:bodyPr anchorCtr="0" anchor="t" bIns="45700" lIns="91425" spcFirstLastPara="1" rIns="91425" wrap="square" tIns="45700">
            <a:noAutofit/>
          </a:bodyPr>
          <a:lstStyle/>
          <a:p>
            <a:pPr indent="-330200" lvl="0" marL="457200" rtl="0" algn="l">
              <a:spcBef>
                <a:spcPts val="480"/>
              </a:spcBef>
              <a:spcAft>
                <a:spcPts val="0"/>
              </a:spcAft>
              <a:buClr>
                <a:srgbClr val="0000FF"/>
              </a:buClr>
              <a:buSzPts val="1600"/>
              <a:buFont typeface="Arial"/>
              <a:buAutoNum type="arabicPeriod"/>
            </a:pPr>
            <a:r>
              <a:rPr lang="en" sz="1600">
                <a:solidFill>
                  <a:srgbClr val="0000FF"/>
                </a:solidFill>
                <a:latin typeface="Arial"/>
                <a:ea typeface="Arial"/>
                <a:cs typeface="Arial"/>
                <a:sym typeface="Arial"/>
              </a:rPr>
              <a:t>Self-attention: In decoder side the self-attention layer is </a:t>
            </a:r>
            <a:r>
              <a:rPr b="1" lang="en" sz="1600">
                <a:solidFill>
                  <a:srgbClr val="0000FF"/>
                </a:solidFill>
                <a:latin typeface="Arial"/>
                <a:ea typeface="Arial"/>
                <a:cs typeface="Arial"/>
                <a:sym typeface="Arial"/>
              </a:rPr>
              <a:t>only allowed to attend to earlier positions in the output sequence</a:t>
            </a:r>
            <a:r>
              <a:rPr lang="en" sz="1600">
                <a:solidFill>
                  <a:srgbClr val="0000FF"/>
                </a:solidFill>
                <a:latin typeface="Arial"/>
                <a:ea typeface="Arial"/>
                <a:cs typeface="Arial"/>
                <a:sym typeface="Arial"/>
              </a:rPr>
              <a:t>. This is done by masking future positions</a:t>
            </a:r>
            <a:r>
              <a:rPr lang="en" sz="1600">
                <a:solidFill>
                  <a:srgbClr val="0000FF"/>
                </a:solidFill>
              </a:rPr>
              <a:t>.</a:t>
            </a:r>
            <a:endParaRPr sz="1600">
              <a:solidFill>
                <a:srgbClr val="0000FF"/>
              </a:solidFill>
              <a:latin typeface="Arial"/>
              <a:ea typeface="Arial"/>
              <a:cs typeface="Arial"/>
              <a:sym typeface="Arial"/>
            </a:endParaRPr>
          </a:p>
          <a:p>
            <a:pPr indent="-330200" lvl="0" marL="457200" rtl="0" algn="l">
              <a:spcBef>
                <a:spcPts val="0"/>
              </a:spcBef>
              <a:spcAft>
                <a:spcPts val="0"/>
              </a:spcAft>
              <a:buClr>
                <a:srgbClr val="0000FF"/>
              </a:buClr>
              <a:buSzPts val="1600"/>
              <a:buFont typeface="Arial"/>
              <a:buAutoNum type="arabicPeriod"/>
            </a:pPr>
            <a:r>
              <a:rPr lang="en" sz="1600">
                <a:solidFill>
                  <a:srgbClr val="0000FF"/>
                </a:solidFill>
                <a:latin typeface="Arial"/>
                <a:ea typeface="Arial"/>
                <a:cs typeface="Arial"/>
                <a:sym typeface="Arial"/>
              </a:rPr>
              <a:t>Add and normalize</a:t>
            </a:r>
            <a:endParaRPr sz="1600">
              <a:solidFill>
                <a:srgbClr val="0000FF"/>
              </a:solidFill>
              <a:latin typeface="Arial"/>
              <a:ea typeface="Arial"/>
              <a:cs typeface="Arial"/>
              <a:sym typeface="Arial"/>
            </a:endParaRPr>
          </a:p>
          <a:p>
            <a:pPr indent="-330200" lvl="0" marL="457200" rtl="0" algn="l">
              <a:spcBef>
                <a:spcPts val="0"/>
              </a:spcBef>
              <a:spcAft>
                <a:spcPts val="0"/>
              </a:spcAft>
              <a:buClr>
                <a:srgbClr val="0000FF"/>
              </a:buClr>
              <a:buSzPts val="1600"/>
              <a:buFont typeface="Arial"/>
              <a:buAutoNum type="arabicPeriod"/>
            </a:pPr>
            <a:r>
              <a:rPr lang="en" sz="1600">
                <a:solidFill>
                  <a:srgbClr val="0000FF"/>
                </a:solidFill>
              </a:rPr>
              <a:t>Encoder-decoder attention </a:t>
            </a:r>
            <a:endParaRPr sz="1600">
              <a:solidFill>
                <a:srgbClr val="0000FF"/>
              </a:solidFill>
            </a:endParaRPr>
          </a:p>
          <a:p>
            <a:pPr indent="-330200" lvl="0" marL="457200" rtl="0" algn="l">
              <a:spcBef>
                <a:spcPts val="0"/>
              </a:spcBef>
              <a:spcAft>
                <a:spcPts val="0"/>
              </a:spcAft>
              <a:buClr>
                <a:srgbClr val="0000FF"/>
              </a:buClr>
              <a:buSzPts val="1600"/>
              <a:buFont typeface="Arial"/>
              <a:buAutoNum type="arabicPeriod"/>
            </a:pPr>
            <a:r>
              <a:rPr lang="en" sz="1600">
                <a:solidFill>
                  <a:srgbClr val="0000FF"/>
                </a:solidFill>
                <a:latin typeface="Arial"/>
                <a:ea typeface="Arial"/>
                <a:cs typeface="Arial"/>
                <a:sym typeface="Arial"/>
              </a:rPr>
              <a:t>Add and normalize</a:t>
            </a:r>
            <a:endParaRPr sz="1600">
              <a:solidFill>
                <a:srgbClr val="0000FF"/>
              </a:solidFill>
              <a:latin typeface="Arial"/>
              <a:ea typeface="Arial"/>
              <a:cs typeface="Arial"/>
              <a:sym typeface="Arial"/>
            </a:endParaRPr>
          </a:p>
          <a:p>
            <a:pPr indent="-330200" lvl="0" marL="457200" rtl="0" algn="l">
              <a:spcBef>
                <a:spcPts val="0"/>
              </a:spcBef>
              <a:spcAft>
                <a:spcPts val="0"/>
              </a:spcAft>
              <a:buClr>
                <a:srgbClr val="0000FF"/>
              </a:buClr>
              <a:buSzPts val="1600"/>
              <a:buFont typeface="Arial"/>
              <a:buAutoNum type="arabicPeriod"/>
            </a:pPr>
            <a:r>
              <a:rPr lang="en" sz="1600">
                <a:solidFill>
                  <a:srgbClr val="0000FF"/>
                </a:solidFill>
                <a:latin typeface="Arial"/>
                <a:ea typeface="Arial"/>
                <a:cs typeface="Arial"/>
                <a:sym typeface="Arial"/>
              </a:rPr>
              <a:t>Feedforward</a:t>
            </a:r>
            <a:endParaRPr sz="1600">
              <a:solidFill>
                <a:srgbClr val="0000FF"/>
              </a:solidFill>
              <a:latin typeface="Arial"/>
              <a:ea typeface="Arial"/>
              <a:cs typeface="Arial"/>
              <a:sym typeface="Arial"/>
            </a:endParaRPr>
          </a:p>
          <a:p>
            <a:pPr indent="-330200" lvl="0" marL="457200" rtl="0" algn="l">
              <a:spcBef>
                <a:spcPts val="0"/>
              </a:spcBef>
              <a:spcAft>
                <a:spcPts val="0"/>
              </a:spcAft>
              <a:buClr>
                <a:srgbClr val="0000FF"/>
              </a:buClr>
              <a:buSzPts val="1600"/>
              <a:buFont typeface="Arial"/>
              <a:buAutoNum type="arabicPeriod"/>
            </a:pPr>
            <a:r>
              <a:rPr lang="en" sz="1600">
                <a:solidFill>
                  <a:srgbClr val="0000FF"/>
                </a:solidFill>
                <a:latin typeface="Arial"/>
                <a:ea typeface="Arial"/>
                <a:cs typeface="Arial"/>
                <a:sym typeface="Arial"/>
              </a:rPr>
              <a:t>Add and normalize</a:t>
            </a:r>
            <a:r>
              <a:rPr lang="en" sz="1600">
                <a:solidFill>
                  <a:srgbClr val="0000FF"/>
                </a:solidFill>
              </a:rPr>
              <a:t> </a:t>
            </a:r>
            <a:endParaRPr sz="1600">
              <a:solidFill>
                <a:srgbClr val="0000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0"/>
          <p:cNvSpPr txBox="1"/>
          <p:nvPr>
            <p:ph type="title"/>
          </p:nvPr>
        </p:nvSpPr>
        <p:spPr>
          <a:xfrm>
            <a:off x="457200" y="-22622"/>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Direct Speech to Speech MT</a:t>
            </a:r>
            <a:endParaRPr/>
          </a:p>
        </p:txBody>
      </p:sp>
      <p:sp>
        <p:nvSpPr>
          <p:cNvPr id="290" name="Google Shape;290;p50"/>
          <p:cNvSpPr txBox="1"/>
          <p:nvPr>
            <p:ph idx="1" type="body"/>
          </p:nvPr>
        </p:nvSpPr>
        <p:spPr>
          <a:xfrm>
            <a:off x="457200" y="971550"/>
            <a:ext cx="82296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Problem Statement</a:t>
            </a:r>
            <a:endParaRPr sz="2000"/>
          </a:p>
          <a:p>
            <a:pPr indent="-355600" lvl="1" marL="914400" rtl="0" algn="l">
              <a:spcBef>
                <a:spcPts val="0"/>
              </a:spcBef>
              <a:spcAft>
                <a:spcPts val="0"/>
              </a:spcAft>
              <a:buSzPts val="2000"/>
              <a:buChar char="–"/>
            </a:pPr>
            <a:r>
              <a:rPr lang="en" sz="2000"/>
              <a:t>To translate </a:t>
            </a:r>
            <a:r>
              <a:rPr lang="en" sz="2000">
                <a:solidFill>
                  <a:srgbClr val="FF0000"/>
                </a:solidFill>
              </a:rPr>
              <a:t>speech input in one language into speech in another language</a:t>
            </a:r>
            <a:r>
              <a:rPr lang="en" sz="2000"/>
              <a:t> without relying on the intermediate step of text generation.</a:t>
            </a:r>
            <a:endParaRPr sz="2000"/>
          </a:p>
          <a:p>
            <a:pPr indent="0" lvl="0" marL="914400" rtl="0" algn="l">
              <a:spcBef>
                <a:spcPts val="480"/>
              </a:spcBef>
              <a:spcAft>
                <a:spcPts val="0"/>
              </a:spcAft>
              <a:buNone/>
            </a:pPr>
            <a:r>
              <a:t/>
            </a:r>
            <a:endParaRPr sz="2000"/>
          </a:p>
          <a:p>
            <a:pPr indent="-355600" lvl="0" marL="457200" rtl="0" algn="l">
              <a:spcBef>
                <a:spcPts val="480"/>
              </a:spcBef>
              <a:spcAft>
                <a:spcPts val="0"/>
              </a:spcAft>
              <a:buSzPts val="2000"/>
              <a:buChar char="•"/>
            </a:pPr>
            <a:r>
              <a:rPr lang="en" sz="2000"/>
              <a:t>Motivation</a:t>
            </a:r>
            <a:endParaRPr sz="2000"/>
          </a:p>
          <a:p>
            <a:pPr indent="-355600" lvl="1" marL="914400" rtl="0" algn="l">
              <a:spcBef>
                <a:spcPts val="0"/>
              </a:spcBef>
              <a:spcAft>
                <a:spcPts val="0"/>
              </a:spcAft>
              <a:buSzPts val="2000"/>
              <a:buChar char="–"/>
            </a:pPr>
            <a:r>
              <a:rPr lang="en" sz="2000"/>
              <a:t>Lower computational costs and inference latency as compared to the cascaded systems.</a:t>
            </a:r>
            <a:endParaRPr sz="2000"/>
          </a:p>
          <a:p>
            <a:pPr indent="0" lvl="0" marL="914400" rtl="0" algn="l">
              <a:spcBef>
                <a:spcPts val="480"/>
              </a:spcBef>
              <a:spcAft>
                <a:spcPts val="0"/>
              </a:spcAft>
              <a:buNone/>
            </a:pPr>
            <a:r>
              <a:t/>
            </a:r>
            <a:endParaRPr sz="2000"/>
          </a:p>
          <a:p>
            <a:pPr indent="-355600" lvl="1" marL="914400" rtl="0" algn="l">
              <a:spcBef>
                <a:spcPts val="480"/>
              </a:spcBef>
              <a:spcAft>
                <a:spcPts val="0"/>
              </a:spcAft>
              <a:buSzPts val="2000"/>
              <a:buChar char="–"/>
            </a:pPr>
            <a:r>
              <a:rPr lang="en" sz="2000"/>
              <a:t>To provide a translation support for languages that do not have a writing system. </a:t>
            </a:r>
            <a:endParaRPr sz="2000"/>
          </a:p>
        </p:txBody>
      </p:sp>
      <p:sp>
        <p:nvSpPr>
          <p:cNvPr id="291" name="Google Shape;291;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76"/>
          <p:cNvSpPr txBox="1"/>
          <p:nvPr>
            <p:ph type="title"/>
          </p:nvPr>
        </p:nvSpPr>
        <p:spPr>
          <a:xfrm>
            <a:off x="727650" y="558250"/>
            <a:ext cx="76887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Transformer: Entire scenario</a:t>
            </a:r>
            <a:endParaRPr/>
          </a:p>
        </p:txBody>
      </p:sp>
      <p:sp>
        <p:nvSpPr>
          <p:cNvPr id="1331" name="Google Shape;1331;p176"/>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32" name="Google Shape;1332;p176"/>
          <p:cNvSpPr txBox="1"/>
          <p:nvPr/>
        </p:nvSpPr>
        <p:spPr>
          <a:xfrm>
            <a:off x="194250" y="4778800"/>
            <a:ext cx="5149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sp>
        <p:nvSpPr>
          <p:cNvPr id="1333" name="Google Shape;1333;p176"/>
          <p:cNvSpPr txBox="1"/>
          <p:nvPr/>
        </p:nvSpPr>
        <p:spPr>
          <a:xfrm>
            <a:off x="194250" y="4778800"/>
            <a:ext cx="5149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Image source: [11] </a:t>
            </a:r>
            <a:endParaRPr sz="900"/>
          </a:p>
        </p:txBody>
      </p:sp>
      <p:pic>
        <p:nvPicPr>
          <p:cNvPr id="1334" name="Google Shape;1334;p176"/>
          <p:cNvPicPr preferRelativeResize="0"/>
          <p:nvPr/>
        </p:nvPicPr>
        <p:blipFill rotWithShape="1">
          <a:blip r:embed="rId3">
            <a:alphaModFix/>
          </a:blip>
          <a:srcRect b="6252" l="0" r="0" t="0"/>
          <a:stretch/>
        </p:blipFill>
        <p:spPr>
          <a:xfrm>
            <a:off x="2967995" y="1216038"/>
            <a:ext cx="3208003" cy="3659074"/>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77"/>
          <p:cNvSpPr txBox="1"/>
          <p:nvPr>
            <p:ph type="title"/>
          </p:nvPr>
        </p:nvSpPr>
        <p:spPr>
          <a:xfrm>
            <a:off x="457200" y="388353"/>
            <a:ext cx="8229600" cy="457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Some BLEU scores for Indian Language NMT</a:t>
            </a:r>
            <a:endParaRPr/>
          </a:p>
        </p:txBody>
      </p:sp>
      <p:sp>
        <p:nvSpPr>
          <p:cNvPr id="1340" name="Google Shape;1340;p1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41" name="Google Shape;1341;p177"/>
          <p:cNvSpPr txBox="1"/>
          <p:nvPr/>
        </p:nvSpPr>
        <p:spPr>
          <a:xfrm>
            <a:off x="120300" y="4829350"/>
            <a:ext cx="8037900" cy="2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a:t>
            </a:r>
            <a:r>
              <a:rPr lang="en" sz="900"/>
              <a:t>ource: [</a:t>
            </a:r>
            <a:r>
              <a:rPr lang="en" sz="900"/>
              <a:t>Dewangan, Shubham, et al. "Experience of neural machine translation between Indian languages." Machine Translation 35.1 (2021): 71-99.]</a:t>
            </a:r>
            <a:r>
              <a:rPr lang="en" sz="900"/>
              <a:t> </a:t>
            </a:r>
            <a:endParaRPr sz="900"/>
          </a:p>
        </p:txBody>
      </p:sp>
      <p:graphicFrame>
        <p:nvGraphicFramePr>
          <p:cNvPr id="1342" name="Google Shape;1342;p177"/>
          <p:cNvGraphicFramePr/>
          <p:nvPr/>
        </p:nvGraphicFramePr>
        <p:xfrm>
          <a:off x="2029525" y="1354725"/>
          <a:ext cx="3000000" cy="3000000"/>
        </p:xfrm>
        <a:graphic>
          <a:graphicData uri="http://schemas.openxmlformats.org/drawingml/2006/table">
            <a:tbl>
              <a:tblPr>
                <a:noFill/>
                <a:tableStyleId>{B143D93F-E4F7-4F78-8F95-2D93CAC28090}</a:tableStyleId>
              </a:tblPr>
              <a:tblGrid>
                <a:gridCol w="958125"/>
                <a:gridCol w="804325"/>
                <a:gridCol w="804325"/>
                <a:gridCol w="804325"/>
                <a:gridCol w="804325"/>
                <a:gridCol w="804325"/>
              </a:tblGrid>
              <a:tr h="548625">
                <a:tc>
                  <a:txBody>
                    <a:bodyPr/>
                    <a:lstStyle/>
                    <a:p>
                      <a:pPr indent="0" lvl="0" marL="0" rtl="0" algn="l">
                        <a:spcBef>
                          <a:spcPts val="0"/>
                        </a:spcBef>
                        <a:spcAft>
                          <a:spcPts val="0"/>
                        </a:spcAft>
                        <a:buClr>
                          <a:schemeClr val="dk1"/>
                        </a:buClr>
                        <a:buSzPts val="1000"/>
                        <a:buFont typeface="Arial"/>
                        <a:buNone/>
                      </a:pPr>
                      <a:r>
                        <a:rPr b="1" lang="en" sz="1200">
                          <a:solidFill>
                            <a:srgbClr val="0000FF"/>
                          </a:solidFill>
                        </a:rPr>
                        <a:t>Language pair (src\tgt)</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0000FF"/>
                          </a:solidFill>
                        </a:rPr>
                        <a:t>Hi</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0000FF"/>
                          </a:solidFill>
                        </a:rPr>
                        <a:t>Pa</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0000FF"/>
                          </a:solidFill>
                        </a:rPr>
                        <a:t>Bn</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0000FF"/>
                          </a:solidFill>
                        </a:rPr>
                        <a:t>Gu</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0000FF"/>
                          </a:solidFill>
                        </a:rPr>
                        <a:t>Mr</a:t>
                      </a:r>
                      <a:endParaRPr>
                        <a:solidFill>
                          <a:srgbClr val="0000FF"/>
                        </a:solidFill>
                      </a:endParaRPr>
                    </a:p>
                  </a:txBody>
                  <a:tcPr marT="91425" marB="91425" marR="91425" marL="91425"/>
                </a:tc>
              </a:tr>
              <a:tr h="548625">
                <a:tc>
                  <a:txBody>
                    <a:bodyPr/>
                    <a:lstStyle/>
                    <a:p>
                      <a:pPr indent="0" lvl="0" marL="0" rtl="0" algn="l">
                        <a:spcBef>
                          <a:spcPts val="0"/>
                        </a:spcBef>
                        <a:spcAft>
                          <a:spcPts val="0"/>
                        </a:spcAft>
                        <a:buClr>
                          <a:schemeClr val="dk1"/>
                        </a:buClr>
                        <a:buSzPts val="1000"/>
                        <a:buFont typeface="Arial"/>
                        <a:buNone/>
                      </a:pPr>
                      <a:r>
                        <a:rPr lang="en">
                          <a:solidFill>
                            <a:srgbClr val="0000FF"/>
                          </a:solidFill>
                        </a:rPr>
                        <a:t>Hi</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0000FF"/>
                          </a:solidFill>
                        </a:rPr>
                        <a:t>-</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en">
                          <a:solidFill>
                            <a:srgbClr val="0000FF"/>
                          </a:solidFill>
                        </a:rPr>
                        <a:t>60.77</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en">
                          <a:solidFill>
                            <a:srgbClr val="0000FF"/>
                          </a:solidFill>
                        </a:rPr>
                        <a:t>28.75</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en">
                          <a:solidFill>
                            <a:srgbClr val="0000FF"/>
                          </a:solidFill>
                        </a:rPr>
                        <a:t>52.17</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en">
                          <a:solidFill>
                            <a:srgbClr val="0000FF"/>
                          </a:solidFill>
                        </a:rPr>
                        <a:t>31.66</a:t>
                      </a:r>
                      <a:endParaRPr>
                        <a:solidFill>
                          <a:srgbClr val="0000FF"/>
                        </a:solidFill>
                      </a:endParaRPr>
                    </a:p>
                  </a:txBody>
                  <a:tcPr marT="91425" marB="91425" marR="91425" marL="91425" anchor="ctr"/>
                </a:tc>
              </a:tr>
              <a:tr h="548625">
                <a:tc>
                  <a:txBody>
                    <a:bodyPr/>
                    <a:lstStyle/>
                    <a:p>
                      <a:pPr indent="0" lvl="0" marL="0" rtl="0" algn="l">
                        <a:spcBef>
                          <a:spcPts val="0"/>
                        </a:spcBef>
                        <a:spcAft>
                          <a:spcPts val="0"/>
                        </a:spcAft>
                        <a:buNone/>
                      </a:pPr>
                      <a:r>
                        <a:rPr lang="en">
                          <a:solidFill>
                            <a:srgbClr val="0000FF"/>
                          </a:solidFill>
                        </a:rPr>
                        <a:t>Pa</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0000FF"/>
                          </a:solidFill>
                        </a:rPr>
                        <a:t>64.67</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en">
                          <a:solidFill>
                            <a:srgbClr val="0000FF"/>
                          </a:solidFill>
                        </a:rPr>
                        <a:t>-</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en">
                          <a:solidFill>
                            <a:srgbClr val="0000FF"/>
                          </a:solidFill>
                        </a:rPr>
                        <a:t>25.32</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en">
                          <a:solidFill>
                            <a:srgbClr val="0000FF"/>
                          </a:solidFill>
                        </a:rPr>
                        <a:t>44.74</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en">
                          <a:solidFill>
                            <a:srgbClr val="0000FF"/>
                          </a:solidFill>
                        </a:rPr>
                        <a:t>27.78</a:t>
                      </a:r>
                      <a:endParaRPr>
                        <a:solidFill>
                          <a:srgbClr val="0000FF"/>
                        </a:solidFill>
                      </a:endParaRPr>
                    </a:p>
                  </a:txBody>
                  <a:tcPr marT="91425" marB="91425" marR="91425" marL="91425" anchor="ctr"/>
                </a:tc>
              </a:tr>
              <a:tr h="548625">
                <a:tc>
                  <a:txBody>
                    <a:bodyPr/>
                    <a:lstStyle/>
                    <a:p>
                      <a:pPr indent="0" lvl="0" marL="0" rtl="0" algn="l">
                        <a:spcBef>
                          <a:spcPts val="0"/>
                        </a:spcBef>
                        <a:spcAft>
                          <a:spcPts val="0"/>
                        </a:spcAft>
                        <a:buNone/>
                      </a:pPr>
                      <a:r>
                        <a:rPr lang="en">
                          <a:solidFill>
                            <a:srgbClr val="0000FF"/>
                          </a:solidFill>
                        </a:rPr>
                        <a:t>Bn</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0000FF"/>
                          </a:solidFill>
                        </a:rPr>
                        <a:t>31.79</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en">
                          <a:solidFill>
                            <a:srgbClr val="0000FF"/>
                          </a:solidFill>
                        </a:rPr>
                        <a:t>26.96</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en">
                          <a:solidFill>
                            <a:srgbClr val="0000FF"/>
                          </a:solidFill>
                        </a:rPr>
                        <a:t>-</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en">
                          <a:solidFill>
                            <a:srgbClr val="0000FF"/>
                          </a:solidFill>
                        </a:rPr>
                        <a:t>24.82</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en">
                          <a:solidFill>
                            <a:srgbClr val="0000FF"/>
                          </a:solidFill>
                        </a:rPr>
                        <a:t>16.61</a:t>
                      </a:r>
                      <a:endParaRPr>
                        <a:solidFill>
                          <a:srgbClr val="0000FF"/>
                        </a:solidFill>
                      </a:endParaRPr>
                    </a:p>
                  </a:txBody>
                  <a:tcPr marT="91425" marB="91425" marR="91425" marL="91425" anchor="ctr"/>
                </a:tc>
              </a:tr>
              <a:tr h="548625">
                <a:tc>
                  <a:txBody>
                    <a:bodyPr/>
                    <a:lstStyle/>
                    <a:p>
                      <a:pPr indent="0" lvl="0" marL="0" rtl="0" algn="l">
                        <a:spcBef>
                          <a:spcPts val="0"/>
                        </a:spcBef>
                        <a:spcAft>
                          <a:spcPts val="0"/>
                        </a:spcAft>
                        <a:buNone/>
                      </a:pPr>
                      <a:r>
                        <a:rPr lang="en">
                          <a:solidFill>
                            <a:srgbClr val="0000FF"/>
                          </a:solidFill>
                        </a:rPr>
                        <a:t>Gu</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0000FF"/>
                          </a:solidFill>
                        </a:rPr>
                        <a:t>55.02</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en">
                          <a:solidFill>
                            <a:srgbClr val="0000FF"/>
                          </a:solidFill>
                        </a:rPr>
                        <a:t>46.48</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en">
                          <a:solidFill>
                            <a:srgbClr val="0000FF"/>
                          </a:solidFill>
                        </a:rPr>
                        <a:t>25.33</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en">
                          <a:solidFill>
                            <a:srgbClr val="0000FF"/>
                          </a:solidFill>
                        </a:rPr>
                        <a:t>-</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en">
                          <a:solidFill>
                            <a:srgbClr val="0000FF"/>
                          </a:solidFill>
                        </a:rPr>
                        <a:t>25.62 </a:t>
                      </a:r>
                      <a:endParaRPr>
                        <a:solidFill>
                          <a:srgbClr val="0000FF"/>
                        </a:solidFill>
                      </a:endParaRPr>
                    </a:p>
                  </a:txBody>
                  <a:tcPr marT="91425" marB="91425" marR="91425" marL="91425" anchor="ctr"/>
                </a:tc>
              </a:tr>
              <a:tr h="548625">
                <a:tc>
                  <a:txBody>
                    <a:bodyPr/>
                    <a:lstStyle/>
                    <a:p>
                      <a:pPr indent="0" lvl="0" marL="0" rtl="0" algn="l">
                        <a:spcBef>
                          <a:spcPts val="0"/>
                        </a:spcBef>
                        <a:spcAft>
                          <a:spcPts val="0"/>
                        </a:spcAft>
                        <a:buNone/>
                      </a:pPr>
                      <a:r>
                        <a:rPr lang="en">
                          <a:solidFill>
                            <a:srgbClr val="0000FF"/>
                          </a:solidFill>
                        </a:rPr>
                        <a:t>Mr</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0000FF"/>
                          </a:solidFill>
                        </a:rPr>
                        <a:t>42.97</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en">
                          <a:solidFill>
                            <a:srgbClr val="0000FF"/>
                          </a:solidFill>
                        </a:rPr>
                        <a:t>37.08</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en">
                          <a:solidFill>
                            <a:srgbClr val="0000FF"/>
                          </a:solidFill>
                        </a:rPr>
                        <a:t>21.82</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en">
                          <a:solidFill>
                            <a:srgbClr val="0000FF"/>
                          </a:solidFill>
                        </a:rPr>
                        <a:t>33.29</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en">
                          <a:solidFill>
                            <a:srgbClr val="0000FF"/>
                          </a:solidFill>
                        </a:rPr>
                        <a:t>-</a:t>
                      </a:r>
                      <a:endParaRPr>
                        <a:solidFill>
                          <a:srgbClr val="0000FF"/>
                        </a:solidFill>
                      </a:endParaRPr>
                    </a:p>
                  </a:txBody>
                  <a:tcPr marT="91425" marB="91425" marR="91425" marL="91425" anchor="ctr"/>
                </a:tc>
              </a:tr>
            </a:tbl>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178"/>
          <p:cNvSpPr txBox="1"/>
          <p:nvPr>
            <p:ph type="title"/>
          </p:nvPr>
        </p:nvSpPr>
        <p:spPr>
          <a:xfrm>
            <a:off x="457200" y="205978"/>
            <a:ext cx="8229600" cy="457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Summary</a:t>
            </a:r>
            <a:endParaRPr/>
          </a:p>
        </p:txBody>
      </p:sp>
      <p:sp>
        <p:nvSpPr>
          <p:cNvPr id="1348" name="Google Shape;1348;p178"/>
          <p:cNvSpPr txBox="1"/>
          <p:nvPr>
            <p:ph idx="1" type="body"/>
          </p:nvPr>
        </p:nvSpPr>
        <p:spPr>
          <a:xfrm>
            <a:off x="137650" y="826850"/>
            <a:ext cx="8849100" cy="42579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480"/>
              </a:spcBef>
              <a:spcAft>
                <a:spcPts val="0"/>
              </a:spcAft>
              <a:buSzPts val="2400"/>
              <a:buChar char="•"/>
            </a:pPr>
            <a:r>
              <a:rPr lang="en"/>
              <a:t>Machine translation is a hard problem because of language divergence.</a:t>
            </a:r>
            <a:endParaRPr/>
          </a:p>
          <a:p>
            <a:pPr indent="-381000" lvl="0" marL="457200" rtl="0" algn="l">
              <a:lnSpc>
                <a:spcPct val="115000"/>
              </a:lnSpc>
              <a:spcBef>
                <a:spcPts val="0"/>
              </a:spcBef>
              <a:spcAft>
                <a:spcPts val="0"/>
              </a:spcAft>
              <a:buSzPts val="2400"/>
              <a:buChar char="•"/>
            </a:pPr>
            <a:r>
              <a:rPr lang="en"/>
              <a:t>BLEU is an automatic evaluation metric to measure the quality of MT output.</a:t>
            </a:r>
            <a:endParaRPr/>
          </a:p>
          <a:p>
            <a:pPr indent="-381000" lvl="0" marL="457200" rtl="0" algn="l">
              <a:lnSpc>
                <a:spcPct val="115000"/>
              </a:lnSpc>
              <a:spcBef>
                <a:spcPts val="0"/>
              </a:spcBef>
              <a:spcAft>
                <a:spcPts val="0"/>
              </a:spcAft>
              <a:buSzPts val="2400"/>
              <a:buChar char="•"/>
            </a:pPr>
            <a:r>
              <a:rPr lang="en"/>
              <a:t>RBMT, EBMT, SMT, and NMT are 4 paradigms of MT.</a:t>
            </a:r>
            <a:endParaRPr/>
          </a:p>
          <a:p>
            <a:pPr indent="-381000" lvl="0" marL="457200" rtl="0" algn="l">
              <a:lnSpc>
                <a:spcPct val="115000"/>
              </a:lnSpc>
              <a:spcBef>
                <a:spcPts val="0"/>
              </a:spcBef>
              <a:spcAft>
                <a:spcPts val="0"/>
              </a:spcAft>
              <a:buSzPts val="2400"/>
              <a:buChar char="•"/>
            </a:pPr>
            <a:r>
              <a:rPr lang="en"/>
              <a:t>From RBMT to NMT, need for human effort decreases with the cost of data </a:t>
            </a:r>
            <a:r>
              <a:rPr lang="en"/>
              <a:t>availability</a:t>
            </a:r>
            <a:r>
              <a:rPr lang="en"/>
              <a:t>.</a:t>
            </a:r>
            <a:endParaRPr/>
          </a:p>
          <a:p>
            <a:pPr indent="-381000" lvl="0" marL="457200" rtl="0" algn="l">
              <a:lnSpc>
                <a:spcPct val="115000"/>
              </a:lnSpc>
              <a:spcBef>
                <a:spcPts val="0"/>
              </a:spcBef>
              <a:spcAft>
                <a:spcPts val="0"/>
              </a:spcAft>
              <a:buSzPts val="2400"/>
              <a:buChar char="•"/>
            </a:pPr>
            <a:r>
              <a:rPr lang="en"/>
              <a:t>We</a:t>
            </a:r>
            <a:r>
              <a:rPr lang="en"/>
              <a:t> discussed RNN-based and Transformer-based encoder-decoder architectures.</a:t>
            </a:r>
            <a:endParaRPr/>
          </a:p>
        </p:txBody>
      </p:sp>
      <p:sp>
        <p:nvSpPr>
          <p:cNvPr id="1349" name="Google Shape;1349;p1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179"/>
          <p:cNvSpPr txBox="1"/>
          <p:nvPr>
            <p:ph type="title"/>
          </p:nvPr>
        </p:nvSpPr>
        <p:spPr>
          <a:xfrm>
            <a:off x="589700" y="18682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LaBSE Filtering</a:t>
            </a:r>
            <a:endParaRPr/>
          </a:p>
        </p:txBody>
      </p:sp>
      <p:sp>
        <p:nvSpPr>
          <p:cNvPr id="1355" name="Google Shape;1355;p1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80"/>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Introduction</a:t>
            </a:r>
            <a:endParaRPr/>
          </a:p>
        </p:txBody>
      </p:sp>
      <p:sp>
        <p:nvSpPr>
          <p:cNvPr id="1361" name="Google Shape;1361;p180"/>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just">
              <a:spcBef>
                <a:spcPts val="480"/>
              </a:spcBef>
              <a:spcAft>
                <a:spcPts val="0"/>
              </a:spcAft>
              <a:buNone/>
            </a:pPr>
            <a:r>
              <a:t/>
            </a:r>
            <a:endParaRPr sz="2100"/>
          </a:p>
          <a:p>
            <a:pPr indent="0" lvl="0" marL="0" rtl="0" algn="just">
              <a:spcBef>
                <a:spcPts val="480"/>
              </a:spcBef>
              <a:spcAft>
                <a:spcPts val="0"/>
              </a:spcAft>
              <a:buNone/>
            </a:pPr>
            <a:r>
              <a:t/>
            </a:r>
            <a:endParaRPr sz="2100"/>
          </a:p>
          <a:p>
            <a:pPr indent="0" lvl="0" marL="0" rtl="0" algn="just">
              <a:spcBef>
                <a:spcPts val="480"/>
              </a:spcBef>
              <a:spcAft>
                <a:spcPts val="0"/>
              </a:spcAft>
              <a:buNone/>
            </a:pPr>
            <a:r>
              <a:rPr lang="en" sz="2100"/>
              <a:t>T</a:t>
            </a:r>
            <a:r>
              <a:rPr lang="en" sz="2100"/>
              <a:t>echniques to extract good quality parallel data from the Hindi-Marathi Samanantar Corpus to improve the quality of our Hindi-Marathi MT models. </a:t>
            </a:r>
            <a:endParaRPr sz="2100"/>
          </a:p>
          <a:p>
            <a:pPr indent="0" lvl="0" marL="457200" rtl="0" algn="just">
              <a:spcBef>
                <a:spcPts val="0"/>
              </a:spcBef>
              <a:spcAft>
                <a:spcPts val="0"/>
              </a:spcAft>
              <a:buNone/>
            </a:pPr>
            <a:r>
              <a:t/>
            </a:r>
            <a:endParaRPr sz="2100">
              <a:solidFill>
                <a:schemeClr val="dk1"/>
              </a:solidFill>
              <a:highlight>
                <a:srgbClr val="E4E8EE"/>
              </a:highlight>
              <a:latin typeface="Times New Roman"/>
              <a:ea typeface="Times New Roman"/>
              <a:cs typeface="Times New Roman"/>
              <a:sym typeface="Times New Roman"/>
            </a:endParaRPr>
          </a:p>
          <a:p>
            <a:pPr indent="0" lvl="0" marL="457200" rtl="0" algn="just">
              <a:spcBef>
                <a:spcPts val="480"/>
              </a:spcBef>
              <a:spcAft>
                <a:spcPts val="0"/>
              </a:spcAft>
              <a:buNone/>
            </a:pPr>
            <a:r>
              <a:t/>
            </a:r>
            <a:endParaRPr sz="2100"/>
          </a:p>
        </p:txBody>
      </p:sp>
      <p:sp>
        <p:nvSpPr>
          <p:cNvPr id="1362" name="Google Shape;1362;p1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81"/>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Motivation</a:t>
            </a:r>
            <a:endParaRPr/>
          </a:p>
        </p:txBody>
      </p:sp>
      <p:sp>
        <p:nvSpPr>
          <p:cNvPr id="1368" name="Google Shape;1368;p181"/>
          <p:cNvSpPr txBox="1"/>
          <p:nvPr>
            <p:ph idx="1" type="body"/>
          </p:nvPr>
        </p:nvSpPr>
        <p:spPr>
          <a:xfrm>
            <a:off x="457200" y="1123950"/>
            <a:ext cx="8229600" cy="3394500"/>
          </a:xfrm>
          <a:prstGeom prst="rect">
            <a:avLst/>
          </a:prstGeom>
        </p:spPr>
        <p:txBody>
          <a:bodyPr anchorCtr="0" anchor="t" bIns="45700" lIns="91425" spcFirstLastPara="1" rIns="91425" wrap="square" tIns="45700">
            <a:noAutofit/>
          </a:bodyPr>
          <a:lstStyle/>
          <a:p>
            <a:pPr indent="-342900" lvl="0" marL="457200" rtl="0" algn="l">
              <a:spcBef>
                <a:spcPts val="480"/>
              </a:spcBef>
              <a:spcAft>
                <a:spcPts val="0"/>
              </a:spcAft>
              <a:buSzPts val="1800"/>
              <a:buChar char="•"/>
            </a:pPr>
            <a:r>
              <a:rPr lang="en" sz="1800"/>
              <a:t>Neural Machine Translation (NMT) models are </a:t>
            </a:r>
            <a:r>
              <a:rPr i="1" lang="en" sz="1800"/>
              <a:t>“data hungry”. </a:t>
            </a:r>
            <a:endParaRPr i="1" sz="1800"/>
          </a:p>
          <a:p>
            <a:pPr indent="0" lvl="0" marL="0" rtl="0" algn="l">
              <a:spcBef>
                <a:spcPts val="480"/>
              </a:spcBef>
              <a:spcAft>
                <a:spcPts val="0"/>
              </a:spcAft>
              <a:buNone/>
            </a:pPr>
            <a:r>
              <a:t/>
            </a:r>
            <a:endParaRPr i="1" sz="1800"/>
          </a:p>
          <a:p>
            <a:pPr indent="-342900" lvl="0" marL="457200" rtl="0" algn="l">
              <a:spcBef>
                <a:spcPts val="480"/>
              </a:spcBef>
              <a:spcAft>
                <a:spcPts val="0"/>
              </a:spcAft>
              <a:buSzPts val="1800"/>
              <a:buChar char="•"/>
            </a:pPr>
            <a:r>
              <a:rPr lang="en" sz="1800"/>
              <a:t>The comparable corpora have increased tremendously on the World Wide Web, making it an important source for MT task. </a:t>
            </a:r>
            <a:endParaRPr sz="1800"/>
          </a:p>
          <a:p>
            <a:pPr indent="0" lvl="0" marL="914400" rtl="0" algn="l">
              <a:spcBef>
                <a:spcPts val="480"/>
              </a:spcBef>
              <a:spcAft>
                <a:spcPts val="0"/>
              </a:spcAft>
              <a:buNone/>
            </a:pPr>
            <a:r>
              <a:t/>
            </a:r>
            <a:endParaRPr sz="1800"/>
          </a:p>
          <a:p>
            <a:pPr indent="-342900" lvl="0" marL="457200" rtl="0" algn="l">
              <a:spcBef>
                <a:spcPts val="480"/>
              </a:spcBef>
              <a:spcAft>
                <a:spcPts val="0"/>
              </a:spcAft>
              <a:buSzPts val="1800"/>
              <a:buChar char="•"/>
            </a:pPr>
            <a:r>
              <a:rPr lang="en" sz="1800"/>
              <a:t>The mined sentence pairs are high in quantity but their quality varies a lot. </a:t>
            </a:r>
            <a:r>
              <a:rPr lang="en" sz="1800">
                <a:solidFill>
                  <a:srgbClr val="FF0000"/>
                </a:solidFill>
              </a:rPr>
              <a:t>This affects the quality of the MT systems.</a:t>
            </a:r>
            <a:endParaRPr sz="1800">
              <a:solidFill>
                <a:srgbClr val="FF0000"/>
              </a:solidFill>
            </a:endParaRPr>
          </a:p>
          <a:p>
            <a:pPr indent="0" lvl="0" marL="914400" rtl="0" algn="l">
              <a:spcBef>
                <a:spcPts val="480"/>
              </a:spcBef>
              <a:spcAft>
                <a:spcPts val="0"/>
              </a:spcAft>
              <a:buNone/>
            </a:pPr>
            <a:r>
              <a:t/>
            </a:r>
            <a:endParaRPr sz="1800"/>
          </a:p>
          <a:p>
            <a:pPr indent="-342900" lvl="0" marL="457200" rtl="0" algn="l">
              <a:spcBef>
                <a:spcPts val="480"/>
              </a:spcBef>
              <a:spcAft>
                <a:spcPts val="0"/>
              </a:spcAft>
              <a:buSzPts val="1800"/>
              <a:buChar char="•"/>
            </a:pPr>
            <a:r>
              <a:rPr lang="en" sz="1800"/>
              <a:t>Hence, there is a need to come up with a preprocessing step to extract only the good quality sentence pairs from the comparable and parallel corpora before passing them to the MT model.</a:t>
            </a:r>
            <a:endParaRPr sz="1800"/>
          </a:p>
        </p:txBody>
      </p:sp>
      <p:sp>
        <p:nvSpPr>
          <p:cNvPr id="1369" name="Google Shape;1369;p1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82"/>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Literature</a:t>
            </a:r>
            <a:endParaRPr/>
          </a:p>
        </p:txBody>
      </p:sp>
      <p:sp>
        <p:nvSpPr>
          <p:cNvPr id="1375" name="Google Shape;1375;p182"/>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Techniques :</a:t>
            </a:r>
            <a:endParaRPr sz="2100"/>
          </a:p>
          <a:p>
            <a:pPr indent="0" lvl="0" marL="457200" rtl="0" algn="l">
              <a:spcBef>
                <a:spcPts val="480"/>
              </a:spcBef>
              <a:spcAft>
                <a:spcPts val="0"/>
              </a:spcAft>
              <a:buNone/>
            </a:pPr>
            <a:r>
              <a:t/>
            </a:r>
            <a:endParaRPr sz="2100"/>
          </a:p>
          <a:p>
            <a:pPr indent="-361950" lvl="1" marL="914400" rtl="0" algn="l">
              <a:spcBef>
                <a:spcPts val="480"/>
              </a:spcBef>
              <a:spcAft>
                <a:spcPts val="0"/>
              </a:spcAft>
              <a:buClr>
                <a:srgbClr val="FF0000"/>
              </a:buClr>
              <a:buSzPts val="2100"/>
              <a:buChar char="–"/>
            </a:pPr>
            <a:r>
              <a:rPr lang="en" sz="2100">
                <a:solidFill>
                  <a:srgbClr val="FF0000"/>
                </a:solidFill>
              </a:rPr>
              <a:t>LaBSE</a:t>
            </a:r>
            <a:endParaRPr sz="2100">
              <a:solidFill>
                <a:srgbClr val="FF0000"/>
              </a:solidFill>
            </a:endParaRPr>
          </a:p>
          <a:p>
            <a:pPr indent="0" lvl="0" marL="914400" rtl="0" algn="l">
              <a:spcBef>
                <a:spcPts val="480"/>
              </a:spcBef>
              <a:spcAft>
                <a:spcPts val="0"/>
              </a:spcAft>
              <a:buNone/>
            </a:pPr>
            <a:r>
              <a:t/>
            </a:r>
            <a:endParaRPr sz="2100"/>
          </a:p>
          <a:p>
            <a:pPr indent="-361950" lvl="1" marL="914400" rtl="0" algn="l">
              <a:spcBef>
                <a:spcPts val="480"/>
              </a:spcBef>
              <a:spcAft>
                <a:spcPts val="0"/>
              </a:spcAft>
              <a:buSzPts val="2100"/>
              <a:buChar char="–"/>
            </a:pPr>
            <a:r>
              <a:rPr lang="en" sz="2100"/>
              <a:t>Distilled PML</a:t>
            </a:r>
            <a:endParaRPr sz="2100"/>
          </a:p>
        </p:txBody>
      </p:sp>
      <p:sp>
        <p:nvSpPr>
          <p:cNvPr id="1376" name="Google Shape;1376;p1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183"/>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LaBSE</a:t>
            </a:r>
            <a:endParaRPr/>
          </a:p>
          <a:p>
            <a:pPr indent="0" lvl="0" marL="0" rtl="0" algn="ctr">
              <a:spcBef>
                <a:spcPts val="0"/>
              </a:spcBef>
              <a:spcAft>
                <a:spcPts val="0"/>
              </a:spcAft>
              <a:buClr>
                <a:schemeClr val="dk1"/>
              </a:buClr>
              <a:buSzPts val="1400"/>
              <a:buFont typeface="Arial"/>
              <a:buNone/>
            </a:pPr>
            <a:r>
              <a:rPr lang="en" sz="2400"/>
              <a:t>by Google AI</a:t>
            </a:r>
            <a:endParaRPr/>
          </a:p>
        </p:txBody>
      </p:sp>
      <p:sp>
        <p:nvSpPr>
          <p:cNvPr id="1382" name="Google Shape;1382;p183"/>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457200" rtl="0" algn="l">
              <a:spcBef>
                <a:spcPts val="480"/>
              </a:spcBef>
              <a:spcAft>
                <a:spcPts val="0"/>
              </a:spcAft>
              <a:buNone/>
            </a:pPr>
            <a:r>
              <a:t/>
            </a:r>
            <a:endParaRPr sz="2000"/>
          </a:p>
          <a:p>
            <a:pPr indent="-355600" lvl="0" marL="457200" rtl="0" algn="l">
              <a:spcBef>
                <a:spcPts val="480"/>
              </a:spcBef>
              <a:spcAft>
                <a:spcPts val="0"/>
              </a:spcAft>
              <a:buSzPts val="2000"/>
              <a:buChar char="•"/>
            </a:pPr>
            <a:r>
              <a:rPr lang="en" sz="2000"/>
              <a:t>Language agnostic BERT sentence embedding model is based on a multilingual BERT model.</a:t>
            </a:r>
            <a:endParaRPr sz="2000"/>
          </a:p>
          <a:p>
            <a:pPr indent="0" lvl="0" marL="0" rtl="0" algn="l">
              <a:spcBef>
                <a:spcPts val="480"/>
              </a:spcBef>
              <a:spcAft>
                <a:spcPts val="0"/>
              </a:spcAft>
              <a:buNone/>
            </a:pPr>
            <a:r>
              <a:t/>
            </a:r>
            <a:endParaRPr sz="2000"/>
          </a:p>
          <a:p>
            <a:pPr indent="-355600" lvl="0" marL="457200" rtl="0" algn="l">
              <a:spcBef>
                <a:spcPts val="480"/>
              </a:spcBef>
              <a:spcAft>
                <a:spcPts val="0"/>
              </a:spcAft>
              <a:buSzPts val="2000"/>
              <a:buChar char="•"/>
            </a:pPr>
            <a:r>
              <a:rPr lang="en" sz="2000"/>
              <a:t>Supports 109 languages including some </a:t>
            </a:r>
            <a:r>
              <a:rPr lang="en" sz="2000">
                <a:solidFill>
                  <a:srgbClr val="FF0000"/>
                </a:solidFill>
              </a:rPr>
              <a:t>Indic-languages.</a:t>
            </a:r>
            <a:endParaRPr sz="2000">
              <a:solidFill>
                <a:srgbClr val="FF0000"/>
              </a:solidFill>
            </a:endParaRPr>
          </a:p>
        </p:txBody>
      </p:sp>
      <p:sp>
        <p:nvSpPr>
          <p:cNvPr id="1383" name="Google Shape;1383;p1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LaBSE</a:t>
            </a:r>
            <a:endParaRPr sz="2400"/>
          </a:p>
        </p:txBody>
      </p:sp>
      <p:sp>
        <p:nvSpPr>
          <p:cNvPr id="1389" name="Google Shape;1389;p184"/>
          <p:cNvSpPr txBox="1"/>
          <p:nvPr>
            <p:ph idx="1" type="body"/>
          </p:nvPr>
        </p:nvSpPr>
        <p:spPr>
          <a:xfrm>
            <a:off x="457200" y="1352550"/>
            <a:ext cx="8229600" cy="33945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480"/>
              </a:spcBef>
              <a:spcAft>
                <a:spcPts val="0"/>
              </a:spcAft>
              <a:buSzPts val="1900"/>
              <a:buChar char="•"/>
            </a:pPr>
            <a:r>
              <a:rPr lang="en" sz="1900"/>
              <a:t>What is Multilingual Embedding Model?</a:t>
            </a:r>
            <a:endParaRPr sz="1900"/>
          </a:p>
          <a:p>
            <a:pPr indent="0" lvl="0" marL="457200" rtl="0" algn="l">
              <a:lnSpc>
                <a:spcPct val="100000"/>
              </a:lnSpc>
              <a:spcBef>
                <a:spcPts val="480"/>
              </a:spcBef>
              <a:spcAft>
                <a:spcPts val="0"/>
              </a:spcAft>
              <a:buNone/>
            </a:pPr>
            <a:r>
              <a:t/>
            </a:r>
            <a:endParaRPr sz="1900"/>
          </a:p>
          <a:p>
            <a:pPr indent="-349250" lvl="1" marL="914400" rtl="0" algn="l">
              <a:lnSpc>
                <a:spcPct val="100000"/>
              </a:lnSpc>
              <a:spcBef>
                <a:spcPts val="0"/>
              </a:spcBef>
              <a:spcAft>
                <a:spcPts val="0"/>
              </a:spcAft>
              <a:buSzPts val="1900"/>
              <a:buChar char="–"/>
            </a:pPr>
            <a:r>
              <a:rPr lang="en" sz="1900"/>
              <a:t>that maps text from multiple languages to a shared vector space.</a:t>
            </a:r>
            <a:endParaRPr sz="1900"/>
          </a:p>
          <a:p>
            <a:pPr indent="0" lvl="0" marL="914400" rtl="0" algn="l">
              <a:lnSpc>
                <a:spcPct val="100000"/>
              </a:lnSpc>
              <a:spcBef>
                <a:spcPts val="0"/>
              </a:spcBef>
              <a:spcAft>
                <a:spcPts val="0"/>
              </a:spcAft>
              <a:buNone/>
            </a:pPr>
            <a:r>
              <a:t/>
            </a:r>
            <a:endParaRPr sz="1900"/>
          </a:p>
          <a:p>
            <a:pPr indent="-349250" lvl="1" marL="914400" rtl="0" algn="l">
              <a:lnSpc>
                <a:spcPct val="100000"/>
              </a:lnSpc>
              <a:spcBef>
                <a:spcPts val="0"/>
              </a:spcBef>
              <a:spcAft>
                <a:spcPts val="0"/>
              </a:spcAft>
              <a:buSzPts val="1900"/>
              <a:buChar char="–"/>
            </a:pPr>
            <a:r>
              <a:rPr lang="en" sz="1900"/>
              <a:t>Means similar words will be closer and unrelated words will be distant in the vector space as shown in fig:</a:t>
            </a:r>
            <a:endParaRPr sz="1900"/>
          </a:p>
        </p:txBody>
      </p:sp>
      <p:pic>
        <p:nvPicPr>
          <p:cNvPr id="1390" name="Google Shape;1390;p184"/>
          <p:cNvPicPr preferRelativeResize="0"/>
          <p:nvPr/>
        </p:nvPicPr>
        <p:blipFill rotWithShape="1">
          <a:blip r:embed="rId3">
            <a:alphaModFix/>
          </a:blip>
          <a:srcRect b="0" l="0" r="0" t="0"/>
          <a:stretch/>
        </p:blipFill>
        <p:spPr>
          <a:xfrm>
            <a:off x="3424244" y="3276600"/>
            <a:ext cx="2395675" cy="1733250"/>
          </a:xfrm>
          <a:prstGeom prst="rect">
            <a:avLst/>
          </a:prstGeom>
          <a:noFill/>
          <a:ln>
            <a:noFill/>
          </a:ln>
        </p:spPr>
      </p:pic>
      <p:sp>
        <p:nvSpPr>
          <p:cNvPr id="1391" name="Google Shape;1391;p1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92" name="Google Shape;1392;p184"/>
          <p:cNvSpPr txBox="1"/>
          <p:nvPr/>
        </p:nvSpPr>
        <p:spPr>
          <a:xfrm>
            <a:off x="311700" y="4807800"/>
            <a:ext cx="55926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Image source- Language agnostic Bert Sentence Embedding [1]</a:t>
            </a:r>
            <a:endParaRPr sz="900"/>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1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Model Architecture</a:t>
            </a:r>
            <a:endParaRPr/>
          </a:p>
        </p:txBody>
      </p:sp>
      <p:sp>
        <p:nvSpPr>
          <p:cNvPr id="1398" name="Google Shape;1398;p185"/>
          <p:cNvSpPr txBox="1"/>
          <p:nvPr>
            <p:ph idx="1" type="body"/>
          </p:nvPr>
        </p:nvSpPr>
        <p:spPr>
          <a:xfrm>
            <a:off x="457200" y="1200150"/>
            <a:ext cx="3777600" cy="33945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480"/>
              </a:spcBef>
              <a:spcAft>
                <a:spcPts val="0"/>
              </a:spcAft>
              <a:buNone/>
            </a:pPr>
            <a:r>
              <a:t/>
            </a:r>
            <a:endParaRPr sz="2000"/>
          </a:p>
          <a:p>
            <a:pPr indent="0" lvl="0" marL="457200" rtl="0" algn="l">
              <a:lnSpc>
                <a:spcPct val="100000"/>
              </a:lnSpc>
              <a:spcBef>
                <a:spcPts val="480"/>
              </a:spcBef>
              <a:spcAft>
                <a:spcPts val="0"/>
              </a:spcAft>
              <a:buNone/>
            </a:pPr>
            <a:r>
              <a:t/>
            </a:r>
            <a:endParaRPr sz="2000"/>
          </a:p>
          <a:p>
            <a:pPr indent="-355600" lvl="0" marL="457200" rtl="0" algn="l">
              <a:lnSpc>
                <a:spcPct val="100000"/>
              </a:lnSpc>
              <a:spcBef>
                <a:spcPts val="480"/>
              </a:spcBef>
              <a:spcAft>
                <a:spcPts val="0"/>
              </a:spcAft>
              <a:buSzPts val="2000"/>
              <a:buChar char="•"/>
            </a:pPr>
            <a:r>
              <a:rPr lang="en" sz="2000"/>
              <a:t>The model architecture is based on Bi-Directional dual encoder with an </a:t>
            </a:r>
            <a:r>
              <a:rPr lang="en" sz="2000">
                <a:solidFill>
                  <a:srgbClr val="FF0000"/>
                </a:solidFill>
              </a:rPr>
              <a:t>additive margin loss.</a:t>
            </a:r>
            <a:endParaRPr sz="2000">
              <a:solidFill>
                <a:srgbClr val="FF0000"/>
              </a:solidFill>
            </a:endParaRPr>
          </a:p>
        </p:txBody>
      </p:sp>
      <p:pic>
        <p:nvPicPr>
          <p:cNvPr id="1399" name="Google Shape;1399;p185"/>
          <p:cNvPicPr preferRelativeResize="0"/>
          <p:nvPr/>
        </p:nvPicPr>
        <p:blipFill rotWithShape="1">
          <a:blip r:embed="rId3">
            <a:alphaModFix/>
          </a:blip>
          <a:srcRect b="0" l="0" r="0" t="0"/>
          <a:stretch/>
        </p:blipFill>
        <p:spPr>
          <a:xfrm>
            <a:off x="4356220" y="1295400"/>
            <a:ext cx="4299351" cy="2911850"/>
          </a:xfrm>
          <a:prstGeom prst="rect">
            <a:avLst/>
          </a:prstGeom>
          <a:noFill/>
          <a:ln>
            <a:noFill/>
          </a:ln>
        </p:spPr>
      </p:pic>
      <p:sp>
        <p:nvSpPr>
          <p:cNvPr id="1400" name="Google Shape;1400;p185"/>
          <p:cNvSpPr txBox="1"/>
          <p:nvPr/>
        </p:nvSpPr>
        <p:spPr>
          <a:xfrm>
            <a:off x="311700" y="4807800"/>
            <a:ext cx="5149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Image source-  Language agnostic Bert Sentence Embedding  [1]</a:t>
            </a:r>
            <a:endParaRPr sz="900"/>
          </a:p>
        </p:txBody>
      </p:sp>
      <p:sp>
        <p:nvSpPr>
          <p:cNvPr id="1401" name="Google Shape;1401;p1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1"/>
          <p:cNvSpPr txBox="1"/>
          <p:nvPr>
            <p:ph type="title"/>
          </p:nvPr>
        </p:nvSpPr>
        <p:spPr>
          <a:xfrm>
            <a:off x="457200" y="535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Previous Approaches</a:t>
            </a:r>
            <a:endParaRPr/>
          </a:p>
        </p:txBody>
      </p:sp>
      <p:sp>
        <p:nvSpPr>
          <p:cNvPr id="297" name="Google Shape;297;p51"/>
          <p:cNvSpPr txBox="1"/>
          <p:nvPr>
            <p:ph idx="1" type="body"/>
          </p:nvPr>
        </p:nvSpPr>
        <p:spPr>
          <a:xfrm>
            <a:off x="457200" y="1047750"/>
            <a:ext cx="82296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Cascaded S2S MT (2006) [2]</a:t>
            </a:r>
            <a:endParaRPr sz="2000"/>
          </a:p>
          <a:p>
            <a:pPr indent="-355600" lvl="1" marL="914400" rtl="0" algn="l">
              <a:spcBef>
                <a:spcPts val="0"/>
              </a:spcBef>
              <a:spcAft>
                <a:spcPts val="0"/>
              </a:spcAft>
              <a:buSzPts val="2000"/>
              <a:buChar char="–"/>
            </a:pPr>
            <a:r>
              <a:rPr lang="en" sz="2000"/>
              <a:t>The Cascaded S2S pipeline consists of three components </a:t>
            </a:r>
            <a:endParaRPr sz="2000"/>
          </a:p>
          <a:p>
            <a:pPr indent="-355600" lvl="2" marL="1371600" rtl="0" algn="l">
              <a:spcBef>
                <a:spcPts val="0"/>
              </a:spcBef>
              <a:spcAft>
                <a:spcPts val="0"/>
              </a:spcAft>
              <a:buSzPts val="2000"/>
              <a:buChar char="•"/>
            </a:pPr>
            <a:r>
              <a:rPr lang="en" sz="2000"/>
              <a:t>ASR -&gt; MT -&gt; TTS </a:t>
            </a:r>
            <a:endParaRPr sz="2000"/>
          </a:p>
          <a:p>
            <a:pPr indent="0" lvl="0" marL="1371600" rtl="0" algn="l">
              <a:spcBef>
                <a:spcPts val="480"/>
              </a:spcBef>
              <a:spcAft>
                <a:spcPts val="0"/>
              </a:spcAft>
              <a:buNone/>
            </a:pPr>
            <a:r>
              <a:t/>
            </a:r>
            <a:endParaRPr sz="2000"/>
          </a:p>
          <a:p>
            <a:pPr indent="-355600" lvl="0" marL="457200" rtl="0" algn="l">
              <a:spcBef>
                <a:spcPts val="480"/>
              </a:spcBef>
              <a:spcAft>
                <a:spcPts val="0"/>
              </a:spcAft>
              <a:buSzPts val="2000"/>
              <a:buChar char="•"/>
            </a:pPr>
            <a:r>
              <a:rPr lang="en" sz="2000"/>
              <a:t>End-to-End S2T (Speech to Text)  (2019) [3]</a:t>
            </a:r>
            <a:endParaRPr sz="2000"/>
          </a:p>
          <a:p>
            <a:pPr indent="-355600" lvl="1" marL="914400" rtl="0" algn="l">
              <a:spcBef>
                <a:spcPts val="0"/>
              </a:spcBef>
              <a:spcAft>
                <a:spcPts val="0"/>
              </a:spcAft>
              <a:buSzPts val="2000"/>
              <a:buChar char="–"/>
            </a:pPr>
            <a:r>
              <a:rPr lang="en" sz="2000"/>
              <a:t>Alleviates the error propagation issue between ASR and MT </a:t>
            </a:r>
            <a:endParaRPr sz="2000"/>
          </a:p>
          <a:p>
            <a:pPr indent="0" lvl="0" marL="914400" rtl="0" algn="l">
              <a:spcBef>
                <a:spcPts val="480"/>
              </a:spcBef>
              <a:spcAft>
                <a:spcPts val="0"/>
              </a:spcAft>
              <a:buNone/>
            </a:pPr>
            <a:r>
              <a:t/>
            </a:r>
            <a:endParaRPr sz="2000"/>
          </a:p>
          <a:p>
            <a:pPr indent="-355600" lvl="1" marL="914400" rtl="0" algn="l">
              <a:spcBef>
                <a:spcPts val="480"/>
              </a:spcBef>
              <a:spcAft>
                <a:spcPts val="0"/>
              </a:spcAft>
              <a:buSzPts val="2000"/>
              <a:buChar char="–"/>
            </a:pPr>
            <a:r>
              <a:rPr lang="en" sz="2000"/>
              <a:t>S2T can be combined with TTS to provide both Speech and Text translation </a:t>
            </a:r>
            <a:endParaRPr sz="2000"/>
          </a:p>
        </p:txBody>
      </p:sp>
      <p:sp>
        <p:nvSpPr>
          <p:cNvPr id="298" name="Google Shape;298;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186"/>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LaBSE Training PIPELINE</a:t>
            </a:r>
            <a:endParaRPr/>
          </a:p>
        </p:txBody>
      </p:sp>
      <p:sp>
        <p:nvSpPr>
          <p:cNvPr id="1407" name="Google Shape;1407;p186"/>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Firstly multilingual BERT model is trained on 109 languages for MLM (Masked Language Modelling) task.</a:t>
            </a:r>
            <a:endParaRPr sz="2000"/>
          </a:p>
          <a:p>
            <a:pPr indent="0" lvl="0" marL="0" rtl="0" algn="l">
              <a:spcBef>
                <a:spcPts val="480"/>
              </a:spcBef>
              <a:spcAft>
                <a:spcPts val="0"/>
              </a:spcAft>
              <a:buNone/>
            </a:pPr>
            <a:r>
              <a:t/>
            </a:r>
            <a:endParaRPr sz="2000"/>
          </a:p>
          <a:p>
            <a:pPr indent="-355600" lvl="0" marL="457200" rtl="0" algn="l">
              <a:spcBef>
                <a:spcPts val="480"/>
              </a:spcBef>
              <a:spcAft>
                <a:spcPts val="0"/>
              </a:spcAft>
              <a:buSzPts val="2000"/>
              <a:buChar char="•"/>
            </a:pPr>
            <a:r>
              <a:rPr lang="en" sz="2000"/>
              <a:t>The obtained BERT encoders is used in parallel at source and target for fine-tuning the Translation Ranking Task. </a:t>
            </a:r>
            <a:endParaRPr sz="2000"/>
          </a:p>
        </p:txBody>
      </p:sp>
      <p:sp>
        <p:nvSpPr>
          <p:cNvPr id="1408" name="Google Shape;1408;p1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87"/>
          <p:cNvSpPr txBox="1"/>
          <p:nvPr>
            <p:ph type="title"/>
          </p:nvPr>
        </p:nvSpPr>
        <p:spPr>
          <a:xfrm>
            <a:off x="457200" y="-98822"/>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What is Softmax Loss?</a:t>
            </a:r>
            <a:endParaRPr/>
          </a:p>
        </p:txBody>
      </p:sp>
      <p:sp>
        <p:nvSpPr>
          <p:cNvPr id="1414" name="Google Shape;1414;p187"/>
          <p:cNvSpPr txBox="1"/>
          <p:nvPr>
            <p:ph idx="1" type="body"/>
          </p:nvPr>
        </p:nvSpPr>
        <p:spPr>
          <a:xfrm>
            <a:off x="457200" y="819150"/>
            <a:ext cx="8229600" cy="2423100"/>
          </a:xfrm>
          <a:prstGeom prst="rect">
            <a:avLst/>
          </a:prstGeom>
        </p:spPr>
        <p:txBody>
          <a:bodyPr anchorCtr="0" anchor="t" bIns="45700" lIns="91425" spcFirstLastPara="1" rIns="91425" wrap="square" tIns="45700">
            <a:noAutofit/>
          </a:bodyPr>
          <a:lstStyle/>
          <a:p>
            <a:pPr indent="-349250" lvl="0" marL="457200" rtl="0" algn="l">
              <a:spcBef>
                <a:spcPts val="480"/>
              </a:spcBef>
              <a:spcAft>
                <a:spcPts val="0"/>
              </a:spcAft>
              <a:buSzPts val="1900"/>
              <a:buChar char="•"/>
            </a:pPr>
            <a:r>
              <a:rPr lang="en" sz="1900"/>
              <a:t>Confusion? </a:t>
            </a:r>
            <a:r>
              <a:rPr lang="en" sz="1900">
                <a:solidFill>
                  <a:srgbClr val="FF0000"/>
                </a:solidFill>
              </a:rPr>
              <a:t>Softmax activation and Softmax loss are different?</a:t>
            </a:r>
            <a:endParaRPr sz="1900">
              <a:solidFill>
                <a:srgbClr val="FF0000"/>
              </a:solidFill>
            </a:endParaRPr>
          </a:p>
          <a:p>
            <a:pPr indent="0" lvl="0" marL="457200" rtl="0" algn="l">
              <a:spcBef>
                <a:spcPts val="480"/>
              </a:spcBef>
              <a:spcAft>
                <a:spcPts val="0"/>
              </a:spcAft>
              <a:buNone/>
            </a:pPr>
            <a:r>
              <a:t/>
            </a:r>
            <a:endParaRPr sz="1900">
              <a:solidFill>
                <a:srgbClr val="FF0000"/>
              </a:solidFill>
            </a:endParaRPr>
          </a:p>
          <a:p>
            <a:pPr indent="-349250" lvl="0" marL="457200" rtl="0" algn="l">
              <a:spcBef>
                <a:spcPts val="480"/>
              </a:spcBef>
              <a:spcAft>
                <a:spcPts val="0"/>
              </a:spcAft>
              <a:buSzPts val="1900"/>
              <a:buChar char="•"/>
            </a:pPr>
            <a:r>
              <a:rPr lang="en" sz="1900"/>
              <a:t>It is a softmax activation followed a Cross-Entropy loss</a:t>
            </a:r>
            <a:endParaRPr sz="1900"/>
          </a:p>
          <a:p>
            <a:pPr indent="0" lvl="0" marL="457200" rtl="0" algn="l">
              <a:spcBef>
                <a:spcPts val="480"/>
              </a:spcBef>
              <a:spcAft>
                <a:spcPts val="0"/>
              </a:spcAft>
              <a:buNone/>
            </a:pPr>
            <a:r>
              <a:t/>
            </a:r>
            <a:endParaRPr sz="1900"/>
          </a:p>
          <a:p>
            <a:pPr indent="-349250" lvl="0" marL="457200" rtl="0" algn="l">
              <a:spcBef>
                <a:spcPts val="480"/>
              </a:spcBef>
              <a:spcAft>
                <a:spcPts val="0"/>
              </a:spcAft>
              <a:buSzPts val="1900"/>
              <a:buChar char="•"/>
            </a:pPr>
            <a:r>
              <a:rPr lang="en" sz="1900"/>
              <a:t>It is used for multiclass classification.</a:t>
            </a:r>
            <a:endParaRPr sz="1900"/>
          </a:p>
          <a:p>
            <a:pPr indent="0" lvl="0" marL="457200" rtl="0" algn="l">
              <a:spcBef>
                <a:spcPts val="480"/>
              </a:spcBef>
              <a:spcAft>
                <a:spcPts val="0"/>
              </a:spcAft>
              <a:buNone/>
            </a:pPr>
            <a:r>
              <a:t/>
            </a:r>
            <a:endParaRPr sz="1900"/>
          </a:p>
          <a:p>
            <a:pPr indent="-349250" lvl="0" marL="457200" rtl="0" algn="l">
              <a:spcBef>
                <a:spcPts val="480"/>
              </a:spcBef>
              <a:spcAft>
                <a:spcPts val="0"/>
              </a:spcAft>
              <a:buSzPts val="1900"/>
              <a:buChar char="•"/>
            </a:pPr>
            <a:r>
              <a:rPr lang="en" sz="1900"/>
              <a:t>Also known as Categorical Cross-Entropy loss.</a:t>
            </a:r>
            <a:endParaRPr sz="1900"/>
          </a:p>
        </p:txBody>
      </p:sp>
      <p:pic>
        <p:nvPicPr>
          <p:cNvPr id="1415" name="Google Shape;1415;p187"/>
          <p:cNvPicPr preferRelativeResize="0"/>
          <p:nvPr/>
        </p:nvPicPr>
        <p:blipFill>
          <a:blip r:embed="rId3">
            <a:alphaModFix/>
          </a:blip>
          <a:stretch>
            <a:fillRect/>
          </a:stretch>
        </p:blipFill>
        <p:spPr>
          <a:xfrm>
            <a:off x="1828800" y="3394650"/>
            <a:ext cx="5036419" cy="1596450"/>
          </a:xfrm>
          <a:prstGeom prst="rect">
            <a:avLst/>
          </a:prstGeom>
          <a:noFill/>
          <a:ln>
            <a:noFill/>
          </a:ln>
        </p:spPr>
      </p:pic>
      <p:sp>
        <p:nvSpPr>
          <p:cNvPr id="1416" name="Google Shape;1416;p1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88"/>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Additive Margin Softmax loss </a:t>
            </a:r>
            <a:endParaRPr/>
          </a:p>
        </p:txBody>
      </p:sp>
      <p:sp>
        <p:nvSpPr>
          <p:cNvPr id="1422" name="Google Shape;1422;p188"/>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49250" lvl="0" marL="457200" rtl="0" algn="l">
              <a:spcBef>
                <a:spcPts val="480"/>
              </a:spcBef>
              <a:spcAft>
                <a:spcPts val="0"/>
              </a:spcAft>
              <a:buSzPts val="1900"/>
              <a:buChar char="•"/>
            </a:pPr>
            <a:r>
              <a:rPr lang="en" sz="1900"/>
              <a:t>Motivation :</a:t>
            </a:r>
            <a:endParaRPr sz="1900"/>
          </a:p>
          <a:p>
            <a:pPr indent="-349250" lvl="1" marL="914400" rtl="0" algn="l">
              <a:spcBef>
                <a:spcPts val="0"/>
              </a:spcBef>
              <a:spcAft>
                <a:spcPts val="0"/>
              </a:spcAft>
              <a:buSzPts val="1900"/>
              <a:buChar char="–"/>
            </a:pPr>
            <a:r>
              <a:rPr lang="en" sz="1900"/>
              <a:t>In a classification task, we face a problem when output lies near the decision boundary in the vector space. </a:t>
            </a:r>
            <a:endParaRPr sz="1900"/>
          </a:p>
          <a:p>
            <a:pPr indent="0" lvl="0" marL="914400" rtl="0" algn="l">
              <a:spcBef>
                <a:spcPts val="480"/>
              </a:spcBef>
              <a:spcAft>
                <a:spcPts val="0"/>
              </a:spcAft>
              <a:buNone/>
            </a:pPr>
            <a:r>
              <a:t/>
            </a:r>
            <a:endParaRPr sz="1900"/>
          </a:p>
          <a:p>
            <a:pPr indent="-349250" lvl="1" marL="914400" rtl="0" algn="l">
              <a:spcBef>
                <a:spcPts val="480"/>
              </a:spcBef>
              <a:spcAft>
                <a:spcPts val="0"/>
              </a:spcAft>
              <a:buSzPts val="1900"/>
              <a:buChar char="–"/>
            </a:pPr>
            <a:r>
              <a:rPr lang="en" sz="1900"/>
              <a:t>AM-Softmax aims to solve this by adding a margin to the decision boundary in order to increase the separability of the classes and also making the intra-class distance more compact.</a:t>
            </a:r>
            <a:endParaRPr sz="1900"/>
          </a:p>
        </p:txBody>
      </p:sp>
      <p:pic>
        <p:nvPicPr>
          <p:cNvPr id="1423" name="Google Shape;1423;p188"/>
          <p:cNvPicPr preferRelativeResize="0"/>
          <p:nvPr/>
        </p:nvPicPr>
        <p:blipFill rotWithShape="1">
          <a:blip r:embed="rId3">
            <a:alphaModFix/>
          </a:blip>
          <a:srcRect b="-4799" l="0" r="0" t="4800"/>
          <a:stretch/>
        </p:blipFill>
        <p:spPr>
          <a:xfrm>
            <a:off x="2819725" y="3624742"/>
            <a:ext cx="3020426" cy="1588075"/>
          </a:xfrm>
          <a:prstGeom prst="rect">
            <a:avLst/>
          </a:prstGeom>
          <a:noFill/>
          <a:ln>
            <a:noFill/>
          </a:ln>
        </p:spPr>
      </p:pic>
      <p:sp>
        <p:nvSpPr>
          <p:cNvPr id="1424" name="Google Shape;1424;p1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25" name="Google Shape;1425;p188"/>
          <p:cNvSpPr txBox="1"/>
          <p:nvPr/>
        </p:nvSpPr>
        <p:spPr>
          <a:xfrm>
            <a:off x="311700" y="4807800"/>
            <a:ext cx="55926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Image source- LaBSE [1]</a:t>
            </a:r>
            <a:endParaRPr sz="900"/>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89"/>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Literature</a:t>
            </a:r>
            <a:endParaRPr/>
          </a:p>
        </p:txBody>
      </p:sp>
      <p:sp>
        <p:nvSpPr>
          <p:cNvPr id="1431" name="Google Shape;1431;p189"/>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Techniques :</a:t>
            </a:r>
            <a:endParaRPr sz="2100"/>
          </a:p>
          <a:p>
            <a:pPr indent="0" lvl="0" marL="457200" rtl="0" algn="l">
              <a:spcBef>
                <a:spcPts val="480"/>
              </a:spcBef>
              <a:spcAft>
                <a:spcPts val="0"/>
              </a:spcAft>
              <a:buNone/>
            </a:pPr>
            <a:r>
              <a:t/>
            </a:r>
            <a:endParaRPr sz="2100"/>
          </a:p>
          <a:p>
            <a:pPr indent="-361950" lvl="1" marL="914400" rtl="0" algn="l">
              <a:spcBef>
                <a:spcPts val="480"/>
              </a:spcBef>
              <a:spcAft>
                <a:spcPts val="0"/>
              </a:spcAft>
              <a:buClr>
                <a:srgbClr val="0000FF"/>
              </a:buClr>
              <a:buSzPts val="2100"/>
              <a:buChar char="–"/>
            </a:pPr>
            <a:r>
              <a:rPr lang="en" sz="2100">
                <a:solidFill>
                  <a:srgbClr val="0000FF"/>
                </a:solidFill>
              </a:rPr>
              <a:t>LaBSE</a:t>
            </a:r>
            <a:endParaRPr sz="2100">
              <a:solidFill>
                <a:srgbClr val="0000FF"/>
              </a:solidFill>
            </a:endParaRPr>
          </a:p>
          <a:p>
            <a:pPr indent="0" lvl="0" marL="914400" rtl="0" algn="l">
              <a:spcBef>
                <a:spcPts val="480"/>
              </a:spcBef>
              <a:spcAft>
                <a:spcPts val="0"/>
              </a:spcAft>
              <a:buNone/>
            </a:pPr>
            <a:r>
              <a:t/>
            </a:r>
            <a:endParaRPr sz="2100"/>
          </a:p>
          <a:p>
            <a:pPr indent="-361950" lvl="1" marL="914400" rtl="0" algn="l">
              <a:spcBef>
                <a:spcPts val="480"/>
              </a:spcBef>
              <a:spcAft>
                <a:spcPts val="0"/>
              </a:spcAft>
              <a:buClr>
                <a:srgbClr val="FF0000"/>
              </a:buClr>
              <a:buSzPts val="2100"/>
              <a:buChar char="–"/>
            </a:pPr>
            <a:r>
              <a:rPr lang="en" sz="2100">
                <a:solidFill>
                  <a:srgbClr val="FF0000"/>
                </a:solidFill>
              </a:rPr>
              <a:t>Distilled PML</a:t>
            </a:r>
            <a:endParaRPr sz="2100">
              <a:solidFill>
                <a:srgbClr val="FF0000"/>
              </a:solidFill>
            </a:endParaRPr>
          </a:p>
        </p:txBody>
      </p:sp>
      <p:sp>
        <p:nvSpPr>
          <p:cNvPr id="1432" name="Google Shape;1432;p1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90"/>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Distilled PML</a:t>
            </a:r>
            <a:endParaRPr/>
          </a:p>
        </p:txBody>
      </p:sp>
      <p:sp>
        <p:nvSpPr>
          <p:cNvPr id="1438" name="Google Shape;1438;p190"/>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Distilled Paraphrase Multilingual Model is a Sentence BERT (SBERT) model extended to multiple languages using multilingual knowledge distillation.</a:t>
            </a:r>
            <a:endParaRPr sz="2000"/>
          </a:p>
          <a:p>
            <a:pPr indent="0" lvl="0" marL="457200" rtl="0" algn="l">
              <a:spcBef>
                <a:spcPts val="480"/>
              </a:spcBef>
              <a:spcAft>
                <a:spcPts val="0"/>
              </a:spcAft>
              <a:buNone/>
            </a:pPr>
            <a:r>
              <a:t/>
            </a:r>
            <a:endParaRPr sz="2000"/>
          </a:p>
          <a:p>
            <a:pPr indent="-355600" lvl="0" marL="457200" rtl="0" algn="l">
              <a:spcBef>
                <a:spcPts val="480"/>
              </a:spcBef>
              <a:spcAft>
                <a:spcPts val="0"/>
              </a:spcAft>
              <a:buSzPts val="2000"/>
              <a:buChar char="•"/>
            </a:pPr>
            <a:r>
              <a:rPr lang="en" sz="2000">
                <a:solidFill>
                  <a:srgbClr val="FF0000"/>
                </a:solidFill>
              </a:rPr>
              <a:t>Knowledge Distillation</a:t>
            </a:r>
            <a:r>
              <a:rPr lang="en" sz="2000"/>
              <a:t> : Compressing a model by teaching a smaller network exactly what to do at each step using an already bigger trained model.</a:t>
            </a:r>
            <a:endParaRPr sz="2000"/>
          </a:p>
          <a:p>
            <a:pPr indent="0" lvl="0" marL="457200" rtl="0" algn="l">
              <a:spcBef>
                <a:spcPts val="480"/>
              </a:spcBef>
              <a:spcAft>
                <a:spcPts val="0"/>
              </a:spcAft>
              <a:buNone/>
            </a:pPr>
            <a:r>
              <a:t/>
            </a:r>
            <a:endParaRPr sz="2000"/>
          </a:p>
          <a:p>
            <a:pPr indent="-355600" lvl="0" marL="457200" rtl="0" algn="l">
              <a:spcBef>
                <a:spcPts val="480"/>
              </a:spcBef>
              <a:spcAft>
                <a:spcPts val="0"/>
              </a:spcAft>
              <a:buSzPts val="2000"/>
              <a:buChar char="•"/>
            </a:pPr>
            <a:r>
              <a:rPr lang="en" sz="2000"/>
              <a:t>A Teacher-Student Model Architecture is use to train Distilled PML model.</a:t>
            </a:r>
            <a:endParaRPr sz="2000"/>
          </a:p>
        </p:txBody>
      </p:sp>
      <p:sp>
        <p:nvSpPr>
          <p:cNvPr id="1439" name="Google Shape;1439;p1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191"/>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Model Architecture</a:t>
            </a:r>
            <a:endParaRPr/>
          </a:p>
        </p:txBody>
      </p:sp>
      <p:sp>
        <p:nvSpPr>
          <p:cNvPr id="1445" name="Google Shape;1445;p191"/>
          <p:cNvSpPr txBox="1"/>
          <p:nvPr>
            <p:ph idx="1" type="body"/>
          </p:nvPr>
        </p:nvSpPr>
        <p:spPr>
          <a:xfrm>
            <a:off x="457200" y="3818875"/>
            <a:ext cx="8229600" cy="132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Clr>
                <a:schemeClr val="dk1"/>
              </a:buClr>
              <a:buSzPts val="1100"/>
              <a:buFont typeface="Arial"/>
              <a:buNone/>
            </a:pPr>
            <a:r>
              <a:rPr lang="en" sz="2000"/>
              <a:t>Given parallel data (e.g. English and German), train the student model such that the produced vectors for the English and German sentences are close to the teacher English sentence vector.</a:t>
            </a:r>
            <a:endParaRPr sz="2000"/>
          </a:p>
          <a:p>
            <a:pPr indent="0" lvl="0" marL="0" rtl="0" algn="l">
              <a:spcBef>
                <a:spcPts val="480"/>
              </a:spcBef>
              <a:spcAft>
                <a:spcPts val="0"/>
              </a:spcAft>
              <a:buNone/>
            </a:pPr>
            <a:r>
              <a:t/>
            </a:r>
            <a:endParaRPr/>
          </a:p>
        </p:txBody>
      </p:sp>
      <p:pic>
        <p:nvPicPr>
          <p:cNvPr id="1446" name="Google Shape;1446;p191"/>
          <p:cNvPicPr preferRelativeResize="0"/>
          <p:nvPr/>
        </p:nvPicPr>
        <p:blipFill>
          <a:blip r:embed="rId3">
            <a:alphaModFix/>
          </a:blip>
          <a:stretch>
            <a:fillRect/>
          </a:stretch>
        </p:blipFill>
        <p:spPr>
          <a:xfrm>
            <a:off x="1423988" y="1247775"/>
            <a:ext cx="6296025" cy="2647950"/>
          </a:xfrm>
          <a:prstGeom prst="rect">
            <a:avLst/>
          </a:prstGeom>
          <a:noFill/>
          <a:ln>
            <a:noFill/>
          </a:ln>
        </p:spPr>
      </p:pic>
      <p:sp>
        <p:nvSpPr>
          <p:cNvPr id="1447" name="Google Shape;1447;p191"/>
          <p:cNvSpPr txBox="1"/>
          <p:nvPr/>
        </p:nvSpPr>
        <p:spPr>
          <a:xfrm>
            <a:off x="311700" y="4807800"/>
            <a:ext cx="55926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Image source- Making Monolingual Sentence Embedding Multilingual using Knowledge Distillation [2]</a:t>
            </a:r>
            <a:endParaRPr sz="900"/>
          </a:p>
        </p:txBody>
      </p:sp>
      <p:sp>
        <p:nvSpPr>
          <p:cNvPr id="1448" name="Google Shape;1448;p1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192"/>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Model Training</a:t>
            </a:r>
            <a:endParaRPr/>
          </a:p>
        </p:txBody>
      </p:sp>
      <p:sp>
        <p:nvSpPr>
          <p:cNvPr id="1454" name="Google Shape;1454;p192"/>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The English SBERT model is chosen as a teacher model.</a:t>
            </a:r>
            <a:endParaRPr sz="2000"/>
          </a:p>
          <a:p>
            <a:pPr indent="0" lvl="0" marL="0" rtl="0" algn="l">
              <a:spcBef>
                <a:spcPts val="480"/>
              </a:spcBef>
              <a:spcAft>
                <a:spcPts val="0"/>
              </a:spcAft>
              <a:buNone/>
            </a:pPr>
            <a:r>
              <a:t/>
            </a:r>
            <a:endParaRPr sz="2000"/>
          </a:p>
          <a:p>
            <a:pPr indent="-355600" lvl="0" marL="457200" rtl="0" algn="l">
              <a:spcBef>
                <a:spcPts val="480"/>
              </a:spcBef>
              <a:spcAft>
                <a:spcPts val="0"/>
              </a:spcAft>
              <a:buSzPts val="2000"/>
              <a:buChar char="•"/>
            </a:pPr>
            <a:r>
              <a:rPr lang="en" sz="2000"/>
              <a:t>XLM-RoBERTa (XLM-R) model is chosen as a student model.</a:t>
            </a:r>
            <a:endParaRPr sz="2000"/>
          </a:p>
          <a:p>
            <a:pPr indent="0" lvl="0" marL="0" rtl="0" algn="l">
              <a:spcBef>
                <a:spcPts val="480"/>
              </a:spcBef>
              <a:spcAft>
                <a:spcPts val="0"/>
              </a:spcAft>
              <a:buNone/>
            </a:pPr>
            <a:r>
              <a:t/>
            </a:r>
            <a:endParaRPr sz="2000"/>
          </a:p>
          <a:p>
            <a:pPr indent="-355600" lvl="0" marL="457200" rtl="0" algn="l">
              <a:spcBef>
                <a:spcPts val="480"/>
              </a:spcBef>
              <a:spcAft>
                <a:spcPts val="0"/>
              </a:spcAft>
              <a:buSzPts val="2000"/>
              <a:buChar char="•"/>
            </a:pPr>
            <a:r>
              <a:rPr lang="en" sz="2000"/>
              <a:t>So in short student model is trained using XLM-R and further fined tuned on English NLI (Natural language Inference) and STS (Semantic Text Similarity) task using English SBERT model.</a:t>
            </a:r>
            <a:endParaRPr sz="2000"/>
          </a:p>
        </p:txBody>
      </p:sp>
      <p:sp>
        <p:nvSpPr>
          <p:cNvPr id="1455" name="Google Shape;1455;p1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93"/>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Dataset Used </a:t>
            </a:r>
            <a:r>
              <a:rPr lang="en"/>
              <a:t>(1/3)</a:t>
            </a:r>
            <a:endParaRPr/>
          </a:p>
        </p:txBody>
      </p:sp>
      <p:sp>
        <p:nvSpPr>
          <p:cNvPr id="1461" name="Google Shape;1461;p193"/>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Samanantar Corpus</a:t>
            </a:r>
            <a:endParaRPr sz="2000"/>
          </a:p>
          <a:p>
            <a:pPr indent="-355600" lvl="1" marL="914400" rtl="0" algn="l">
              <a:spcBef>
                <a:spcPts val="0"/>
              </a:spcBef>
              <a:spcAft>
                <a:spcPts val="0"/>
              </a:spcAft>
              <a:buSzPts val="2000"/>
              <a:buChar char="–"/>
            </a:pPr>
            <a:r>
              <a:rPr lang="en" sz="2000"/>
              <a:t>It is the biggest parallel corpus publically available for Indic languages. In our experiments we used Hindi-Marathi Samantar corpus</a:t>
            </a:r>
            <a:endParaRPr sz="2000"/>
          </a:p>
        </p:txBody>
      </p:sp>
      <p:graphicFrame>
        <p:nvGraphicFramePr>
          <p:cNvPr id="1462" name="Google Shape;1462;p193"/>
          <p:cNvGraphicFramePr/>
          <p:nvPr/>
        </p:nvGraphicFramePr>
        <p:xfrm>
          <a:off x="1257300" y="3067050"/>
          <a:ext cx="3000000" cy="3000000"/>
        </p:xfrm>
        <a:graphic>
          <a:graphicData uri="http://schemas.openxmlformats.org/drawingml/2006/table">
            <a:tbl>
              <a:tblPr>
                <a:noFill/>
                <a:tableStyleId>{B143D93F-E4F7-4F78-8F95-2D93CAC28090}</a:tableStyleId>
              </a:tblPr>
              <a:tblGrid>
                <a:gridCol w="3619500"/>
                <a:gridCol w="3619500"/>
              </a:tblGrid>
              <a:tr h="381000">
                <a:tc>
                  <a:txBody>
                    <a:bodyPr/>
                    <a:lstStyle/>
                    <a:p>
                      <a:pPr indent="0" lvl="0" marL="0" rtl="0" algn="ctr">
                        <a:spcBef>
                          <a:spcPts val="0"/>
                        </a:spcBef>
                        <a:spcAft>
                          <a:spcPts val="0"/>
                        </a:spcAft>
                        <a:buNone/>
                      </a:pPr>
                      <a:r>
                        <a:rPr b="1" lang="en"/>
                        <a:t>Dataset</a:t>
                      </a:r>
                      <a:endParaRPr b="1"/>
                    </a:p>
                  </a:txBody>
                  <a:tcPr marT="91425" marB="91425" marR="91425" marL="91425"/>
                </a:tc>
                <a:tc>
                  <a:txBody>
                    <a:bodyPr/>
                    <a:lstStyle/>
                    <a:p>
                      <a:pPr indent="0" lvl="0" marL="0" rtl="0" algn="ctr">
                        <a:spcBef>
                          <a:spcPts val="0"/>
                        </a:spcBef>
                        <a:spcAft>
                          <a:spcPts val="0"/>
                        </a:spcAft>
                        <a:buNone/>
                      </a:pPr>
                      <a:r>
                        <a:rPr b="1" lang="en"/>
                        <a:t># of Parallel Sentences</a:t>
                      </a:r>
                      <a:endParaRPr b="1"/>
                    </a:p>
                  </a:txBody>
                  <a:tcPr marT="91425" marB="91425" marR="91425" marL="91425"/>
                </a:tc>
              </a:tr>
              <a:tr h="381000">
                <a:tc>
                  <a:txBody>
                    <a:bodyPr/>
                    <a:lstStyle/>
                    <a:p>
                      <a:pPr indent="0" lvl="0" marL="0" rtl="0" algn="ctr">
                        <a:spcBef>
                          <a:spcPts val="0"/>
                        </a:spcBef>
                        <a:spcAft>
                          <a:spcPts val="0"/>
                        </a:spcAft>
                        <a:buNone/>
                      </a:pPr>
                      <a:r>
                        <a:rPr lang="en"/>
                        <a:t>Samanantar Corpus</a:t>
                      </a:r>
                      <a:endParaRPr/>
                    </a:p>
                  </a:txBody>
                  <a:tcPr marT="91425" marB="91425" marR="91425" marL="91425"/>
                </a:tc>
                <a:tc>
                  <a:txBody>
                    <a:bodyPr/>
                    <a:lstStyle/>
                    <a:p>
                      <a:pPr indent="0" lvl="0" marL="0" rtl="0" algn="ctr">
                        <a:spcBef>
                          <a:spcPts val="0"/>
                        </a:spcBef>
                        <a:spcAft>
                          <a:spcPts val="0"/>
                        </a:spcAft>
                        <a:buNone/>
                      </a:pPr>
                      <a:r>
                        <a:rPr lang="en"/>
                        <a:t>19L</a:t>
                      </a:r>
                      <a:endParaRPr/>
                    </a:p>
                  </a:txBody>
                  <a:tcPr marT="91425" marB="91425" marR="91425" marL="91425"/>
                </a:tc>
              </a:tr>
            </a:tbl>
          </a:graphicData>
        </a:graphic>
      </p:graphicFrame>
      <p:sp>
        <p:nvSpPr>
          <p:cNvPr id="1463" name="Google Shape;1463;p1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94"/>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Dataset Used </a:t>
            </a:r>
            <a:r>
              <a:rPr lang="en"/>
              <a:t>(2/3)</a:t>
            </a:r>
            <a:endParaRPr/>
          </a:p>
        </p:txBody>
      </p:sp>
      <p:sp>
        <p:nvSpPr>
          <p:cNvPr id="1469" name="Google Shape;1469;p194"/>
          <p:cNvSpPr txBox="1"/>
          <p:nvPr>
            <p:ph idx="1" type="body"/>
          </p:nvPr>
        </p:nvSpPr>
        <p:spPr>
          <a:xfrm>
            <a:off x="457200" y="1200150"/>
            <a:ext cx="8229600" cy="9489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Combined Corpus</a:t>
            </a:r>
            <a:r>
              <a:rPr lang="en" sz="2000"/>
              <a:t>:</a:t>
            </a:r>
            <a:endParaRPr sz="2000"/>
          </a:p>
        </p:txBody>
      </p:sp>
      <p:graphicFrame>
        <p:nvGraphicFramePr>
          <p:cNvPr id="1470" name="Google Shape;1470;p194"/>
          <p:cNvGraphicFramePr/>
          <p:nvPr/>
        </p:nvGraphicFramePr>
        <p:xfrm>
          <a:off x="2019300" y="2114550"/>
          <a:ext cx="3000000" cy="3000000"/>
        </p:xfrm>
        <a:graphic>
          <a:graphicData uri="http://schemas.openxmlformats.org/drawingml/2006/table">
            <a:tbl>
              <a:tblPr>
                <a:noFill/>
                <a:tableStyleId>{B143D93F-E4F7-4F78-8F95-2D93CAC28090}</a:tableStyleId>
              </a:tblPr>
              <a:tblGrid>
                <a:gridCol w="2413000"/>
                <a:gridCol w="2413000"/>
              </a:tblGrid>
              <a:tr h="381000">
                <a:tc>
                  <a:txBody>
                    <a:bodyPr/>
                    <a:lstStyle/>
                    <a:p>
                      <a:pPr indent="0" lvl="0" marL="0" rtl="0" algn="ctr">
                        <a:spcBef>
                          <a:spcPts val="0"/>
                        </a:spcBef>
                        <a:spcAft>
                          <a:spcPts val="0"/>
                        </a:spcAft>
                        <a:buNone/>
                      </a:pPr>
                      <a:r>
                        <a:rPr b="1" lang="en"/>
                        <a:t>Dataset</a:t>
                      </a:r>
                      <a:endParaRPr b="1"/>
                    </a:p>
                  </a:txBody>
                  <a:tcPr marT="91425" marB="91425" marR="91425" marL="91425"/>
                </a:tc>
                <a:tc>
                  <a:txBody>
                    <a:bodyPr/>
                    <a:lstStyle/>
                    <a:p>
                      <a:pPr indent="0" lvl="0" marL="0" rtl="0" algn="ctr">
                        <a:spcBef>
                          <a:spcPts val="0"/>
                        </a:spcBef>
                        <a:spcAft>
                          <a:spcPts val="0"/>
                        </a:spcAft>
                        <a:buNone/>
                      </a:pPr>
                      <a:r>
                        <a:rPr b="1" lang="en"/>
                        <a:t># of Parallel Sentences</a:t>
                      </a:r>
                      <a:endParaRPr b="1"/>
                    </a:p>
                  </a:txBody>
                  <a:tcPr marT="91425" marB="91425" marR="91425" marL="91425"/>
                </a:tc>
              </a:tr>
              <a:tr h="381000">
                <a:tc>
                  <a:txBody>
                    <a:bodyPr/>
                    <a:lstStyle/>
                    <a:p>
                      <a:pPr indent="0" lvl="0" marL="0" rtl="0" algn="ctr">
                        <a:spcBef>
                          <a:spcPts val="0"/>
                        </a:spcBef>
                        <a:spcAft>
                          <a:spcPts val="0"/>
                        </a:spcAft>
                        <a:buNone/>
                      </a:pPr>
                      <a:r>
                        <a:rPr lang="en"/>
                        <a:t>PIB</a:t>
                      </a:r>
                      <a:endParaRPr/>
                    </a:p>
                  </a:txBody>
                  <a:tcPr marT="91425" marB="91425" marR="91425" marL="91425"/>
                </a:tc>
                <a:tc>
                  <a:txBody>
                    <a:bodyPr/>
                    <a:lstStyle/>
                    <a:p>
                      <a:pPr indent="0" lvl="0" marL="0" rtl="0" algn="ctr">
                        <a:spcBef>
                          <a:spcPts val="0"/>
                        </a:spcBef>
                        <a:spcAft>
                          <a:spcPts val="0"/>
                        </a:spcAft>
                        <a:buNone/>
                      </a:pPr>
                      <a:r>
                        <a:rPr lang="en"/>
                        <a:t>1,08,063</a:t>
                      </a:r>
                      <a:endParaRPr/>
                    </a:p>
                  </a:txBody>
                  <a:tcPr marT="91425" marB="91425" marR="91425" marL="91425"/>
                </a:tc>
              </a:tr>
              <a:tr h="381000">
                <a:tc>
                  <a:txBody>
                    <a:bodyPr/>
                    <a:lstStyle/>
                    <a:p>
                      <a:pPr indent="0" lvl="0" marL="0" rtl="0" algn="ctr">
                        <a:spcBef>
                          <a:spcPts val="0"/>
                        </a:spcBef>
                        <a:spcAft>
                          <a:spcPts val="0"/>
                        </a:spcAft>
                        <a:buNone/>
                      </a:pPr>
                      <a:r>
                        <a:rPr lang="en"/>
                        <a:t>PMI</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29,973</a:t>
                      </a:r>
                      <a:endParaRPr/>
                    </a:p>
                  </a:txBody>
                  <a:tcPr marT="91425" marB="91425" marR="91425" marL="91425"/>
                </a:tc>
              </a:tr>
              <a:tr h="381000">
                <a:tc>
                  <a:txBody>
                    <a:bodyPr/>
                    <a:lstStyle/>
                    <a:p>
                      <a:pPr indent="0" lvl="0" marL="0" rtl="0" algn="ctr">
                        <a:spcBef>
                          <a:spcPts val="0"/>
                        </a:spcBef>
                        <a:spcAft>
                          <a:spcPts val="0"/>
                        </a:spcAft>
                        <a:buNone/>
                      </a:pPr>
                      <a:r>
                        <a:rPr lang="en"/>
                        <a:t>Tatoeba</a:t>
                      </a:r>
                      <a:endParaRPr/>
                    </a:p>
                  </a:txBody>
                  <a:tcPr marT="91425" marB="91425" marR="91425" marL="91425"/>
                </a:tc>
                <a:tc>
                  <a:txBody>
                    <a:bodyPr/>
                    <a:lstStyle/>
                    <a:p>
                      <a:pPr indent="0" lvl="0" marL="0" rtl="0" algn="ctr">
                        <a:spcBef>
                          <a:spcPts val="0"/>
                        </a:spcBef>
                        <a:spcAft>
                          <a:spcPts val="0"/>
                        </a:spcAft>
                        <a:buNone/>
                      </a:pPr>
                      <a:r>
                        <a:rPr lang="en"/>
                        <a:t>46,277</a:t>
                      </a:r>
                      <a:endParaRPr/>
                    </a:p>
                  </a:txBody>
                  <a:tcPr marT="91425" marB="91425" marR="91425" marL="91425"/>
                </a:tc>
              </a:tr>
              <a:tr h="381000">
                <a:tc>
                  <a:txBody>
                    <a:bodyPr/>
                    <a:lstStyle/>
                    <a:p>
                      <a:pPr indent="0" lvl="0" marL="0" rtl="0" algn="ctr">
                        <a:spcBef>
                          <a:spcPts val="0"/>
                        </a:spcBef>
                        <a:spcAft>
                          <a:spcPts val="0"/>
                        </a:spcAft>
                        <a:buNone/>
                      </a:pPr>
                      <a:r>
                        <a:rPr lang="en"/>
                        <a:t>ILCI</a:t>
                      </a:r>
                      <a:endParaRPr/>
                    </a:p>
                  </a:txBody>
                  <a:tcPr marT="91425" marB="91425" marR="91425" marL="91425"/>
                </a:tc>
                <a:tc>
                  <a:txBody>
                    <a:bodyPr/>
                    <a:lstStyle/>
                    <a:p>
                      <a:pPr indent="0" lvl="0" marL="0" rtl="0" algn="ctr">
                        <a:spcBef>
                          <a:spcPts val="0"/>
                        </a:spcBef>
                        <a:spcAft>
                          <a:spcPts val="0"/>
                        </a:spcAft>
                        <a:buNone/>
                      </a:pPr>
                      <a:r>
                        <a:rPr lang="en"/>
                        <a:t>4,62,777</a:t>
                      </a:r>
                      <a:endParaRPr/>
                    </a:p>
                  </a:txBody>
                  <a:tcPr marT="91425" marB="91425" marR="91425" marL="91425"/>
                </a:tc>
              </a:tr>
              <a:tr h="381000">
                <a:tc>
                  <a:txBody>
                    <a:bodyPr/>
                    <a:lstStyle/>
                    <a:p>
                      <a:pPr indent="0" lvl="0" marL="0" rtl="0" algn="ctr">
                        <a:spcBef>
                          <a:spcPts val="0"/>
                        </a:spcBef>
                        <a:spcAft>
                          <a:spcPts val="0"/>
                        </a:spcAft>
                        <a:buNone/>
                      </a:pPr>
                      <a:r>
                        <a:rPr lang="en"/>
                        <a:t>Total Combined Corpus</a:t>
                      </a:r>
                      <a:endParaRPr/>
                    </a:p>
                  </a:txBody>
                  <a:tcPr marT="91425" marB="91425" marR="91425" marL="91425"/>
                </a:tc>
                <a:tc>
                  <a:txBody>
                    <a:bodyPr/>
                    <a:lstStyle/>
                    <a:p>
                      <a:pPr indent="0" lvl="0" marL="0" rtl="0" algn="ctr">
                        <a:spcBef>
                          <a:spcPts val="0"/>
                        </a:spcBef>
                        <a:spcAft>
                          <a:spcPts val="0"/>
                        </a:spcAft>
                        <a:buNone/>
                      </a:pPr>
                      <a:r>
                        <a:rPr lang="en"/>
                        <a:t>6,07,832</a:t>
                      </a:r>
                      <a:endParaRPr/>
                    </a:p>
                  </a:txBody>
                  <a:tcPr marT="91425" marB="91425" marR="91425" marL="91425"/>
                </a:tc>
              </a:tr>
            </a:tbl>
          </a:graphicData>
        </a:graphic>
      </p:graphicFrame>
      <p:sp>
        <p:nvSpPr>
          <p:cNvPr id="1471" name="Google Shape;1471;p1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195"/>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Dataset Used (3/3)</a:t>
            </a:r>
            <a:endParaRPr/>
          </a:p>
        </p:txBody>
      </p:sp>
      <p:sp>
        <p:nvSpPr>
          <p:cNvPr id="1477" name="Google Shape;1477;p195"/>
          <p:cNvSpPr txBox="1"/>
          <p:nvPr>
            <p:ph idx="1" type="body"/>
          </p:nvPr>
        </p:nvSpPr>
        <p:spPr>
          <a:xfrm>
            <a:off x="457200" y="1200150"/>
            <a:ext cx="8229600" cy="8574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Test Datasets: </a:t>
            </a:r>
            <a:endParaRPr sz="2000"/>
          </a:p>
        </p:txBody>
      </p:sp>
      <p:graphicFrame>
        <p:nvGraphicFramePr>
          <p:cNvPr id="1478" name="Google Shape;1478;p195"/>
          <p:cNvGraphicFramePr/>
          <p:nvPr/>
        </p:nvGraphicFramePr>
        <p:xfrm>
          <a:off x="2095500" y="2228850"/>
          <a:ext cx="3000000" cy="3000000"/>
        </p:xfrm>
        <a:graphic>
          <a:graphicData uri="http://schemas.openxmlformats.org/drawingml/2006/table">
            <a:tbl>
              <a:tblPr>
                <a:noFill/>
                <a:tableStyleId>{B143D93F-E4F7-4F78-8F95-2D93CAC28090}</a:tableStyleId>
              </a:tblPr>
              <a:tblGrid>
                <a:gridCol w="2413000"/>
                <a:gridCol w="2413000"/>
              </a:tblGrid>
              <a:tr h="381000">
                <a:tc>
                  <a:txBody>
                    <a:bodyPr/>
                    <a:lstStyle/>
                    <a:p>
                      <a:pPr indent="0" lvl="0" marL="0" rtl="0" algn="ctr">
                        <a:spcBef>
                          <a:spcPts val="0"/>
                        </a:spcBef>
                        <a:spcAft>
                          <a:spcPts val="0"/>
                        </a:spcAft>
                        <a:buNone/>
                      </a:pPr>
                      <a:r>
                        <a:rPr b="1" lang="en"/>
                        <a:t>Corpus Name</a:t>
                      </a:r>
                      <a:endParaRPr b="1"/>
                    </a:p>
                  </a:txBody>
                  <a:tcPr marT="91425" marB="91425" marR="91425" marL="91425"/>
                </a:tc>
                <a:tc>
                  <a:txBody>
                    <a:bodyPr/>
                    <a:lstStyle/>
                    <a:p>
                      <a:pPr indent="0" lvl="0" marL="0" rtl="0" algn="ctr">
                        <a:spcBef>
                          <a:spcPts val="0"/>
                        </a:spcBef>
                        <a:spcAft>
                          <a:spcPts val="0"/>
                        </a:spcAft>
                        <a:buNone/>
                      </a:pPr>
                      <a:r>
                        <a:rPr b="1" lang="en"/>
                        <a:t># of Test Sentences</a:t>
                      </a:r>
                      <a:endParaRPr b="1"/>
                    </a:p>
                  </a:txBody>
                  <a:tcPr marT="91425" marB="91425" marR="91425" marL="91425"/>
                </a:tc>
              </a:tr>
              <a:tr h="381000">
                <a:tc>
                  <a:txBody>
                    <a:bodyPr/>
                    <a:lstStyle/>
                    <a:p>
                      <a:pPr indent="0" lvl="0" marL="0" rtl="0" algn="ctr">
                        <a:spcBef>
                          <a:spcPts val="0"/>
                        </a:spcBef>
                        <a:spcAft>
                          <a:spcPts val="0"/>
                        </a:spcAft>
                        <a:buNone/>
                      </a:pPr>
                      <a:r>
                        <a:rPr lang="en"/>
                        <a:t>WAT21</a:t>
                      </a:r>
                      <a:endParaRPr/>
                    </a:p>
                  </a:txBody>
                  <a:tcPr marT="91425" marB="91425" marR="91425" marL="91425"/>
                </a:tc>
                <a:tc>
                  <a:txBody>
                    <a:bodyPr/>
                    <a:lstStyle/>
                    <a:p>
                      <a:pPr indent="0" lvl="0" marL="0" rtl="0" algn="ctr">
                        <a:spcBef>
                          <a:spcPts val="0"/>
                        </a:spcBef>
                        <a:spcAft>
                          <a:spcPts val="0"/>
                        </a:spcAft>
                        <a:buNone/>
                      </a:pPr>
                      <a:r>
                        <a:rPr lang="en"/>
                        <a:t>2390</a:t>
                      </a:r>
                      <a:endParaRPr/>
                    </a:p>
                  </a:txBody>
                  <a:tcPr marT="91425" marB="91425" marR="91425" marL="91425"/>
                </a:tc>
              </a:tr>
              <a:tr h="381000">
                <a:tc>
                  <a:txBody>
                    <a:bodyPr/>
                    <a:lstStyle/>
                    <a:p>
                      <a:pPr indent="0" lvl="0" marL="0" rtl="0" algn="ctr">
                        <a:spcBef>
                          <a:spcPts val="0"/>
                        </a:spcBef>
                        <a:spcAft>
                          <a:spcPts val="0"/>
                        </a:spcAft>
                        <a:buNone/>
                      </a:pPr>
                      <a:r>
                        <a:rPr lang="en"/>
                        <a:t>ILCI</a:t>
                      </a:r>
                      <a:endParaRPr/>
                    </a:p>
                  </a:txBody>
                  <a:tcPr marT="91425" marB="91425" marR="91425" marL="91425"/>
                </a:tc>
                <a:tc>
                  <a:txBody>
                    <a:bodyPr/>
                    <a:lstStyle/>
                    <a:p>
                      <a:pPr indent="0" lvl="0" marL="0" rtl="0" algn="ctr">
                        <a:spcBef>
                          <a:spcPts val="0"/>
                        </a:spcBef>
                        <a:spcAft>
                          <a:spcPts val="0"/>
                        </a:spcAft>
                        <a:buNone/>
                      </a:pPr>
                      <a:r>
                        <a:rPr lang="en"/>
                        <a:t>2000</a:t>
                      </a:r>
                      <a:endParaRPr/>
                    </a:p>
                  </a:txBody>
                  <a:tcPr marT="91425" marB="91425" marR="91425" marL="91425"/>
                </a:tc>
              </a:tr>
            </a:tbl>
          </a:graphicData>
        </a:graphic>
      </p:graphicFrame>
      <p:sp>
        <p:nvSpPr>
          <p:cNvPr id="1479" name="Google Shape;1479;p1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2"/>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Recent Developments</a:t>
            </a:r>
            <a:endParaRPr/>
          </a:p>
        </p:txBody>
      </p:sp>
      <p:sp>
        <p:nvSpPr>
          <p:cNvPr id="304" name="Google Shape;304;p52"/>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Translatotron by Google AI (2019)</a:t>
            </a:r>
            <a:endParaRPr sz="2000"/>
          </a:p>
          <a:p>
            <a:pPr indent="0" lvl="0" marL="457200" rtl="0" algn="l">
              <a:spcBef>
                <a:spcPts val="480"/>
              </a:spcBef>
              <a:spcAft>
                <a:spcPts val="0"/>
              </a:spcAft>
              <a:buNone/>
            </a:pPr>
            <a:r>
              <a:t/>
            </a:r>
            <a:endParaRPr sz="2000"/>
          </a:p>
          <a:p>
            <a:pPr indent="-355600" lvl="1" marL="914400" rtl="0" algn="l">
              <a:spcBef>
                <a:spcPts val="480"/>
              </a:spcBef>
              <a:spcAft>
                <a:spcPts val="0"/>
              </a:spcAft>
              <a:buSzPts val="2000"/>
              <a:buChar char="–"/>
            </a:pPr>
            <a:r>
              <a:rPr lang="en" sz="2000"/>
              <a:t>An attention-based sequence-to-sequence neural network which can directly translate speech from one language into speech in another language</a:t>
            </a:r>
            <a:endParaRPr sz="2000"/>
          </a:p>
          <a:p>
            <a:pPr indent="0" lvl="0" marL="914400" rtl="0" algn="l">
              <a:spcBef>
                <a:spcPts val="480"/>
              </a:spcBef>
              <a:spcAft>
                <a:spcPts val="0"/>
              </a:spcAft>
              <a:buNone/>
            </a:pPr>
            <a:r>
              <a:t/>
            </a:r>
            <a:endParaRPr sz="2000"/>
          </a:p>
          <a:p>
            <a:pPr indent="-355600" lvl="0" marL="457200" rtl="0" algn="l">
              <a:spcBef>
                <a:spcPts val="480"/>
              </a:spcBef>
              <a:spcAft>
                <a:spcPts val="0"/>
              </a:spcAft>
              <a:buSzPts val="2000"/>
              <a:buChar char="•"/>
            </a:pPr>
            <a:r>
              <a:rPr lang="en" sz="2000"/>
              <a:t>Direct S2ST with Discrete Units by Facebook AI and Johns Hopkins University (2021) , </a:t>
            </a:r>
            <a:r>
              <a:rPr lang="en" sz="2000">
                <a:solidFill>
                  <a:srgbClr val="FF0000"/>
                </a:solidFill>
              </a:rPr>
              <a:t>state-of-the-art</a:t>
            </a:r>
            <a:r>
              <a:rPr lang="en" sz="2000"/>
              <a:t> in Direct S2ST</a:t>
            </a:r>
            <a:endParaRPr sz="2000"/>
          </a:p>
        </p:txBody>
      </p:sp>
      <p:sp>
        <p:nvSpPr>
          <p:cNvPr id="305" name="Google Shape;30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96"/>
          <p:cNvSpPr txBox="1"/>
          <p:nvPr>
            <p:ph type="title"/>
          </p:nvPr>
        </p:nvSpPr>
        <p:spPr>
          <a:xfrm>
            <a:off x="457200" y="535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Approach</a:t>
            </a:r>
            <a:endParaRPr/>
          </a:p>
        </p:txBody>
      </p:sp>
      <p:sp>
        <p:nvSpPr>
          <p:cNvPr id="1485" name="Google Shape;1485;p196"/>
          <p:cNvSpPr txBox="1"/>
          <p:nvPr>
            <p:ph idx="1" type="body"/>
          </p:nvPr>
        </p:nvSpPr>
        <p:spPr>
          <a:xfrm>
            <a:off x="457200" y="895350"/>
            <a:ext cx="82296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LaBSE model is used to generate the sentence embeddings of the Hindi-Marathi Samanantar Corpus.</a:t>
            </a:r>
            <a:endParaRPr sz="2000"/>
          </a:p>
          <a:p>
            <a:pPr indent="0" lvl="0" marL="0" rtl="0" algn="l">
              <a:spcBef>
                <a:spcPts val="480"/>
              </a:spcBef>
              <a:spcAft>
                <a:spcPts val="0"/>
              </a:spcAft>
              <a:buNone/>
            </a:pPr>
            <a:r>
              <a:t/>
            </a:r>
            <a:endParaRPr sz="2000"/>
          </a:p>
          <a:p>
            <a:pPr indent="-355600" lvl="0" marL="457200" rtl="0" algn="l">
              <a:spcBef>
                <a:spcPts val="480"/>
              </a:spcBef>
              <a:spcAft>
                <a:spcPts val="0"/>
              </a:spcAft>
              <a:buSzPts val="2000"/>
              <a:buChar char="•"/>
            </a:pPr>
            <a:r>
              <a:rPr lang="en" sz="2000"/>
              <a:t>These embeddings are used to compute the cosine similarity between the Hindi-Marathi sentence pairs.</a:t>
            </a:r>
            <a:endParaRPr sz="2000"/>
          </a:p>
          <a:p>
            <a:pPr indent="0" lvl="0" marL="0" rtl="0" algn="l">
              <a:spcBef>
                <a:spcPts val="480"/>
              </a:spcBef>
              <a:spcAft>
                <a:spcPts val="0"/>
              </a:spcAft>
              <a:buNone/>
            </a:pPr>
            <a:r>
              <a:t/>
            </a:r>
            <a:endParaRPr sz="2000"/>
          </a:p>
          <a:p>
            <a:pPr indent="-355600" lvl="0" marL="457200" rtl="0" algn="l">
              <a:spcBef>
                <a:spcPts val="480"/>
              </a:spcBef>
              <a:spcAft>
                <a:spcPts val="0"/>
              </a:spcAft>
              <a:buSzPts val="2000"/>
              <a:buChar char="•"/>
            </a:pPr>
            <a:r>
              <a:rPr lang="en" sz="2000"/>
              <a:t>Based on these similarity scores we extract the good quality sentence pairs using a threshold similarity score.</a:t>
            </a:r>
            <a:endParaRPr sz="2000"/>
          </a:p>
          <a:p>
            <a:pPr indent="0" lvl="0" marL="0" rtl="0" algn="l">
              <a:spcBef>
                <a:spcPts val="480"/>
              </a:spcBef>
              <a:spcAft>
                <a:spcPts val="0"/>
              </a:spcAft>
              <a:buNone/>
            </a:pPr>
            <a:r>
              <a:t/>
            </a:r>
            <a:endParaRPr sz="2000"/>
          </a:p>
          <a:p>
            <a:pPr indent="-355600" lvl="0" marL="457200" rtl="0" algn="l">
              <a:spcBef>
                <a:spcPts val="480"/>
              </a:spcBef>
              <a:spcAft>
                <a:spcPts val="0"/>
              </a:spcAft>
              <a:buSzPts val="2000"/>
              <a:buChar char="•"/>
            </a:pPr>
            <a:r>
              <a:rPr lang="en" sz="2000"/>
              <a:t>Then we use these good quality sentence pairs to train the Hindi-Marathi MT systems. </a:t>
            </a:r>
            <a:endParaRPr sz="2000"/>
          </a:p>
        </p:txBody>
      </p:sp>
      <p:sp>
        <p:nvSpPr>
          <p:cNvPr id="1486" name="Google Shape;1486;p1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97"/>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Implementation</a:t>
            </a:r>
            <a:endParaRPr/>
          </a:p>
        </p:txBody>
      </p:sp>
      <p:sp>
        <p:nvSpPr>
          <p:cNvPr id="1492" name="Google Shape;1492;p197"/>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Experiments:</a:t>
            </a:r>
            <a:endParaRPr/>
          </a:p>
          <a:p>
            <a:pPr indent="0" lvl="0" marL="0" rtl="0" algn="l">
              <a:spcBef>
                <a:spcPts val="480"/>
              </a:spcBef>
              <a:spcAft>
                <a:spcPts val="0"/>
              </a:spcAft>
              <a:buNone/>
            </a:pPr>
            <a:r>
              <a:t/>
            </a:r>
            <a:endParaRPr/>
          </a:p>
          <a:p>
            <a:pPr indent="-381000" lvl="1" marL="914400" rtl="0" algn="l">
              <a:spcBef>
                <a:spcPts val="480"/>
              </a:spcBef>
              <a:spcAft>
                <a:spcPts val="0"/>
              </a:spcAft>
              <a:buClr>
                <a:srgbClr val="0000FF"/>
              </a:buClr>
              <a:buSzPts val="2400"/>
              <a:buChar char="–"/>
            </a:pPr>
            <a:r>
              <a:rPr lang="en">
                <a:solidFill>
                  <a:srgbClr val="0000FF"/>
                </a:solidFill>
              </a:rPr>
              <a:t>Baseline</a:t>
            </a:r>
            <a:endParaRPr>
              <a:solidFill>
                <a:srgbClr val="0000FF"/>
              </a:solidFill>
            </a:endParaRPr>
          </a:p>
          <a:p>
            <a:pPr indent="-381000" lvl="1" marL="914400" rtl="0" algn="l">
              <a:spcBef>
                <a:spcPts val="0"/>
              </a:spcBef>
              <a:spcAft>
                <a:spcPts val="0"/>
              </a:spcAft>
              <a:buSzPts val="2400"/>
              <a:buChar char="–"/>
            </a:pPr>
            <a:r>
              <a:rPr lang="en"/>
              <a:t>Without LaBSE Filtering</a:t>
            </a:r>
            <a:endParaRPr/>
          </a:p>
          <a:p>
            <a:pPr indent="-381000" lvl="1" marL="914400" rtl="0" algn="l">
              <a:spcBef>
                <a:spcPts val="0"/>
              </a:spcBef>
              <a:spcAft>
                <a:spcPts val="0"/>
              </a:spcAft>
              <a:buSzPts val="2400"/>
              <a:buChar char="–"/>
            </a:pPr>
            <a:r>
              <a:rPr lang="en"/>
              <a:t>LaBSE</a:t>
            </a:r>
            <a:endParaRPr/>
          </a:p>
        </p:txBody>
      </p:sp>
      <p:sp>
        <p:nvSpPr>
          <p:cNvPr id="1493" name="Google Shape;1493;p1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98"/>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Baseline</a:t>
            </a:r>
            <a:endParaRPr/>
          </a:p>
        </p:txBody>
      </p:sp>
      <p:sp>
        <p:nvSpPr>
          <p:cNvPr id="1499" name="Google Shape;1499;p198"/>
          <p:cNvSpPr txBox="1"/>
          <p:nvPr>
            <p:ph idx="1" type="body"/>
          </p:nvPr>
        </p:nvSpPr>
        <p:spPr>
          <a:xfrm>
            <a:off x="457200" y="1200150"/>
            <a:ext cx="8229600" cy="16734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We use only the combined corpus to train the Hindi-Marathi Baseline models. </a:t>
            </a:r>
            <a:endParaRPr sz="2000"/>
          </a:p>
          <a:p>
            <a:pPr indent="0" lvl="0" marL="0" rtl="0" algn="l">
              <a:spcBef>
                <a:spcPts val="480"/>
              </a:spcBef>
              <a:spcAft>
                <a:spcPts val="0"/>
              </a:spcAft>
              <a:buNone/>
            </a:pPr>
            <a:r>
              <a:t/>
            </a:r>
            <a:endParaRPr sz="2000"/>
          </a:p>
          <a:p>
            <a:pPr indent="-355600" lvl="0" marL="457200" rtl="0" algn="l">
              <a:spcBef>
                <a:spcPts val="480"/>
              </a:spcBef>
              <a:spcAft>
                <a:spcPts val="0"/>
              </a:spcAft>
              <a:buSzPts val="2000"/>
              <a:buChar char="•"/>
            </a:pPr>
            <a:r>
              <a:rPr lang="en" sz="2000"/>
              <a:t>The combined corpus consists of 6L sentences. The train and tune split given below</a:t>
            </a:r>
            <a:endParaRPr sz="2000"/>
          </a:p>
          <a:p>
            <a:pPr indent="0" lvl="0" marL="0" rtl="0" algn="l">
              <a:spcBef>
                <a:spcPts val="480"/>
              </a:spcBef>
              <a:spcAft>
                <a:spcPts val="0"/>
              </a:spcAft>
              <a:buNone/>
            </a:pPr>
            <a:r>
              <a:t/>
            </a:r>
            <a:endParaRPr sz="2000"/>
          </a:p>
        </p:txBody>
      </p:sp>
      <p:graphicFrame>
        <p:nvGraphicFramePr>
          <p:cNvPr id="1500" name="Google Shape;1500;p198"/>
          <p:cNvGraphicFramePr/>
          <p:nvPr/>
        </p:nvGraphicFramePr>
        <p:xfrm>
          <a:off x="2247900" y="3181350"/>
          <a:ext cx="3000000" cy="3000000"/>
        </p:xfrm>
        <a:graphic>
          <a:graphicData uri="http://schemas.openxmlformats.org/drawingml/2006/table">
            <a:tbl>
              <a:tblPr>
                <a:noFill/>
                <a:tableStyleId>{3FB699C6-F4C0-4A25-8393-F1D82B04385C}</a:tableStyleId>
              </a:tblPr>
              <a:tblGrid>
                <a:gridCol w="1608675"/>
                <a:gridCol w="1608675"/>
                <a:gridCol w="1608675"/>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Corpus</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a:t>#</a:t>
                      </a:r>
                      <a:r>
                        <a:rPr b="1" lang="en" sz="1400" u="none" cap="none" strike="noStrike"/>
                        <a:t>Train</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#Tune </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100"/>
                        <a:buFont typeface="Arial"/>
                        <a:buNone/>
                      </a:pPr>
                      <a:r>
                        <a:rPr lang="en" sz="1400" u="none" cap="none" strike="noStrike">
                          <a:solidFill>
                            <a:srgbClr val="000000"/>
                          </a:solidFill>
                        </a:rPr>
                        <a:t>Combined Corpus + Tatoeba</a:t>
                      </a:r>
                      <a:endParaRPr sz="1400" u="none" cap="none" strike="noStrike">
                        <a:solidFill>
                          <a:srgbClr val="000000"/>
                        </a:solidFill>
                      </a:endParaRPr>
                    </a:p>
                    <a:p>
                      <a:pPr indent="0" lvl="0" marL="0" marR="0" rtl="0" algn="ctr">
                        <a:lnSpc>
                          <a:spcPct val="100000"/>
                        </a:lnSpc>
                        <a:spcBef>
                          <a:spcPts val="0"/>
                        </a:spcBef>
                        <a:spcAft>
                          <a:spcPts val="0"/>
                        </a:spcAft>
                        <a:buClr>
                          <a:srgbClr val="000000"/>
                        </a:buClr>
                        <a:buSzPts val="1100"/>
                        <a:buFont typeface="Arial"/>
                        <a:buNone/>
                      </a:pPr>
                      <a:r>
                        <a:t/>
                      </a:r>
                      <a:endParaRPr sz="1400" u="none" cap="none" strike="noStrike">
                        <a:solidFill>
                          <a:srgbClr val="000000"/>
                        </a:solidFill>
                      </a:endParaRPr>
                    </a:p>
                    <a:p>
                      <a:pPr indent="0" lvl="0" marL="0" marR="0" rtl="0" algn="ctr">
                        <a:lnSpc>
                          <a:spcPct val="100000"/>
                        </a:lnSpc>
                        <a:spcBef>
                          <a:spcPts val="0"/>
                        </a:spcBef>
                        <a:spcAft>
                          <a:spcPts val="0"/>
                        </a:spcAft>
                        <a:buClr>
                          <a:srgbClr val="000000"/>
                        </a:buClr>
                        <a:buSzPts val="1100"/>
                        <a:buFont typeface="Arial"/>
                        <a:buNone/>
                      </a:pPr>
                      <a:r>
                        <a:rPr lang="en" sz="1400" u="none" cap="none" strike="noStrike">
                          <a:solidFill>
                            <a:srgbClr val="000000"/>
                          </a:solidFill>
                        </a:rPr>
                        <a:t>(ILCI + PMI + PIB +Bible +Tatoeba)</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6,07,</a:t>
                      </a:r>
                      <a:r>
                        <a:rPr lang="en"/>
                        <a:t>832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t>14,390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01" name="Google Shape;1501;p1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99"/>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Without LaBSE Filtering</a:t>
            </a:r>
            <a:endParaRPr/>
          </a:p>
        </p:txBody>
      </p:sp>
      <p:sp>
        <p:nvSpPr>
          <p:cNvPr id="1507" name="Google Shape;1507;p199"/>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In this experiment we trained another Hindi-Marathi MT model using the Combined Corpus and whole Samanantar Corpus</a:t>
            </a:r>
            <a:endParaRPr sz="2000"/>
          </a:p>
          <a:p>
            <a:pPr indent="0" lvl="0" marL="0" rtl="0" algn="l">
              <a:spcBef>
                <a:spcPts val="480"/>
              </a:spcBef>
              <a:spcAft>
                <a:spcPts val="0"/>
              </a:spcAft>
              <a:buNone/>
            </a:pPr>
            <a:r>
              <a:t/>
            </a:r>
            <a:endParaRPr sz="2000"/>
          </a:p>
          <a:p>
            <a:pPr indent="-355600" lvl="0" marL="457200" rtl="0" algn="l">
              <a:spcBef>
                <a:spcPts val="480"/>
              </a:spcBef>
              <a:spcAft>
                <a:spcPts val="0"/>
              </a:spcAft>
              <a:buSzPts val="2000"/>
              <a:buChar char="•"/>
            </a:pPr>
            <a:r>
              <a:rPr lang="en" sz="2000"/>
              <a:t>The train and tune split is shown below:</a:t>
            </a:r>
            <a:endParaRPr sz="2000"/>
          </a:p>
        </p:txBody>
      </p:sp>
      <p:graphicFrame>
        <p:nvGraphicFramePr>
          <p:cNvPr id="1508" name="Google Shape;1508;p199"/>
          <p:cNvGraphicFramePr/>
          <p:nvPr/>
        </p:nvGraphicFramePr>
        <p:xfrm>
          <a:off x="1757025" y="2753514"/>
          <a:ext cx="3000000" cy="3000000"/>
        </p:xfrm>
        <a:graphic>
          <a:graphicData uri="http://schemas.openxmlformats.org/drawingml/2006/table">
            <a:tbl>
              <a:tblPr>
                <a:noFill/>
                <a:tableStyleId>{B143D93F-E4F7-4F78-8F95-2D93CAC28090}</a:tableStyleId>
              </a:tblPr>
              <a:tblGrid>
                <a:gridCol w="1909925"/>
                <a:gridCol w="1909925"/>
                <a:gridCol w="1909925"/>
              </a:tblGrid>
              <a:tr h="227525">
                <a:tc>
                  <a:txBody>
                    <a:bodyPr/>
                    <a:lstStyle/>
                    <a:p>
                      <a:pPr indent="0" lvl="0" marL="0" marR="0" rtl="0" algn="ctr">
                        <a:lnSpc>
                          <a:spcPct val="100000"/>
                        </a:lnSpc>
                        <a:spcBef>
                          <a:spcPts val="0"/>
                        </a:spcBef>
                        <a:spcAft>
                          <a:spcPts val="0"/>
                        </a:spcAft>
                        <a:buClr>
                          <a:srgbClr val="000000"/>
                        </a:buClr>
                        <a:buSzPts val="1400"/>
                        <a:buFont typeface="Arial"/>
                        <a:buNone/>
                      </a:pPr>
                      <a:r>
                        <a:rPr b="1" lang="en" sz="1100" u="none" cap="none" strike="noStrike"/>
                        <a:t>Corpus</a:t>
                      </a:r>
                      <a:endParaRPr b="1" sz="11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100"/>
                        <a:t># </a:t>
                      </a:r>
                      <a:r>
                        <a:rPr b="1" lang="en" sz="1100" u="none" cap="none" strike="noStrike"/>
                        <a:t>Train</a:t>
                      </a:r>
                      <a:endParaRPr b="1" sz="11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100"/>
                        <a:t># Tune </a:t>
                      </a:r>
                      <a:endParaRPr b="1" sz="1100"/>
                    </a:p>
                  </a:txBody>
                  <a:tcPr marT="91425" marB="91425" marR="91425" marL="91425">
                    <a:lnL cap="flat" cmpd="sng" w="9525">
                      <a:solidFill>
                        <a:srgbClr val="9E9E9E"/>
                      </a:solidFill>
                      <a:prstDash val="solid"/>
                      <a:round/>
                      <a:headEnd len="sm" w="sm" type="none"/>
                      <a:tailEnd len="sm" w="sm" type="none"/>
                    </a:lnL>
                  </a:tcPr>
                </a:tc>
              </a:tr>
              <a:tr h="717625">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rgbClr val="000000"/>
                          </a:solidFill>
                        </a:rPr>
                        <a:t>Combined Corpus + Tatoeba</a:t>
                      </a:r>
                      <a:endParaRPr sz="1100" u="none" cap="none" strike="noStrike">
                        <a:solidFill>
                          <a:srgbClr val="000000"/>
                        </a:solidFill>
                      </a:endParaRPr>
                    </a:p>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rgbClr val="000000"/>
                          </a:solidFill>
                        </a:rPr>
                        <a:t>(ILCI + PMI + PIB +Bible +Tatoeba)</a:t>
                      </a:r>
                      <a:endParaRPr sz="11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100" u="none" cap="none" strike="noStrike"/>
                        <a:t>6,07,</a:t>
                      </a:r>
                      <a:r>
                        <a:rPr lang="en" sz="1100"/>
                        <a:t>832</a:t>
                      </a:r>
                      <a:endParaRPr sz="11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14,390</a:t>
                      </a:r>
                      <a:endParaRPr sz="1100"/>
                    </a:p>
                  </a:txBody>
                  <a:tcPr marT="91425" marB="91425" marR="91425" marL="91425">
                    <a:lnL cap="flat" cmpd="sng" w="9525">
                      <a:solidFill>
                        <a:srgbClr val="9E9E9E"/>
                      </a:solidFill>
                      <a:prstDash val="solid"/>
                      <a:round/>
                      <a:headEnd len="sm" w="sm" type="none"/>
                      <a:tailEnd len="sm" w="sm" type="none"/>
                    </a:lnL>
                  </a:tcPr>
                </a:tc>
              </a:tr>
              <a:tr h="350050">
                <a:tc>
                  <a:txBody>
                    <a:bodyPr/>
                    <a:lstStyle/>
                    <a:p>
                      <a:pPr indent="0" lvl="0" marL="0" marR="0" rtl="0" algn="ctr">
                        <a:lnSpc>
                          <a:spcPct val="100000"/>
                        </a:lnSpc>
                        <a:spcBef>
                          <a:spcPts val="0"/>
                        </a:spcBef>
                        <a:spcAft>
                          <a:spcPts val="0"/>
                        </a:spcAft>
                        <a:buClr>
                          <a:srgbClr val="000000"/>
                        </a:buClr>
                        <a:buSzPts val="1400"/>
                        <a:buFont typeface="Arial"/>
                        <a:buNone/>
                      </a:pPr>
                      <a:r>
                        <a:rPr lang="en" sz="1100" u="none" cap="none" strike="noStrike"/>
                        <a:t>Samanantar</a:t>
                      </a:r>
                      <a:endParaRPr sz="11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a:t>19,72,689</a:t>
                      </a:r>
                      <a:endParaRPr sz="11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a:t>
                      </a:r>
                      <a:endParaRPr sz="1100"/>
                    </a:p>
                  </a:txBody>
                  <a:tcPr marT="91425" marB="91425" marR="91425" marL="91425">
                    <a:lnL cap="flat" cmpd="sng" w="9525">
                      <a:solidFill>
                        <a:srgbClr val="9E9E9E"/>
                      </a:solidFill>
                      <a:prstDash val="solid"/>
                      <a:round/>
                      <a:headEnd len="sm" w="sm" type="none"/>
                      <a:tailEnd len="sm" w="sm" type="none"/>
                    </a:lnL>
                  </a:tcPr>
                </a:tc>
              </a:tr>
              <a:tr h="227525">
                <a:tc>
                  <a:txBody>
                    <a:bodyPr/>
                    <a:lstStyle/>
                    <a:p>
                      <a:pPr indent="0" lvl="0" marL="0" marR="0" rtl="0" algn="ctr">
                        <a:lnSpc>
                          <a:spcPct val="100000"/>
                        </a:lnSpc>
                        <a:spcBef>
                          <a:spcPts val="0"/>
                        </a:spcBef>
                        <a:spcAft>
                          <a:spcPts val="0"/>
                        </a:spcAft>
                        <a:buClr>
                          <a:srgbClr val="000000"/>
                        </a:buClr>
                        <a:buSzPts val="1400"/>
                        <a:buFont typeface="Arial"/>
                        <a:buNone/>
                      </a:pPr>
                      <a:r>
                        <a:rPr lang="en" sz="1100" u="none" cap="none" strike="noStrike"/>
                        <a:t>Total</a:t>
                      </a:r>
                      <a:endParaRPr sz="11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100"/>
                        <a:t>25,80,677</a:t>
                      </a:r>
                      <a:endParaRPr sz="11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14,390</a:t>
                      </a:r>
                      <a:endParaRPr sz="1100"/>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1509" name="Google Shape;1509;p1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200"/>
          <p:cNvSpPr txBox="1"/>
          <p:nvPr>
            <p:ph type="title"/>
          </p:nvPr>
        </p:nvSpPr>
        <p:spPr>
          <a:xfrm>
            <a:off x="457200" y="-98822"/>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LaBSE based Filtering</a:t>
            </a:r>
            <a:endParaRPr/>
          </a:p>
        </p:txBody>
      </p:sp>
      <p:sp>
        <p:nvSpPr>
          <p:cNvPr id="1515" name="Google Shape;1515;p200"/>
          <p:cNvSpPr txBox="1"/>
          <p:nvPr>
            <p:ph idx="1" type="body"/>
          </p:nvPr>
        </p:nvSpPr>
        <p:spPr>
          <a:xfrm>
            <a:off x="457200" y="895350"/>
            <a:ext cx="8229600" cy="3394500"/>
          </a:xfrm>
          <a:prstGeom prst="rect">
            <a:avLst/>
          </a:prstGeom>
        </p:spPr>
        <p:txBody>
          <a:bodyPr anchorCtr="0" anchor="t" bIns="45700" lIns="91425" spcFirstLastPara="1" rIns="91425" wrap="square" tIns="45700">
            <a:noAutofit/>
          </a:bodyPr>
          <a:lstStyle/>
          <a:p>
            <a:pPr indent="-349250" lvl="0" marL="457200" rtl="0" algn="l">
              <a:spcBef>
                <a:spcPts val="480"/>
              </a:spcBef>
              <a:spcAft>
                <a:spcPts val="0"/>
              </a:spcAft>
              <a:buSzPts val="1900"/>
              <a:buChar char="•"/>
            </a:pPr>
            <a:r>
              <a:rPr lang="en" sz="1900"/>
              <a:t>Hindi-Marathi MT model is trained using the Combined Corpus and LaBSE filtered Samanantar Corpus.</a:t>
            </a:r>
            <a:endParaRPr sz="1900"/>
          </a:p>
          <a:p>
            <a:pPr indent="0" lvl="0" marL="0" rtl="0" algn="l">
              <a:spcBef>
                <a:spcPts val="480"/>
              </a:spcBef>
              <a:spcAft>
                <a:spcPts val="0"/>
              </a:spcAft>
              <a:buNone/>
            </a:pPr>
            <a:r>
              <a:t/>
            </a:r>
            <a:endParaRPr sz="1900"/>
          </a:p>
          <a:p>
            <a:pPr indent="-349250" lvl="0" marL="457200" rtl="0" algn="l">
              <a:spcBef>
                <a:spcPts val="480"/>
              </a:spcBef>
              <a:spcAft>
                <a:spcPts val="0"/>
              </a:spcAft>
              <a:buSzPts val="1900"/>
              <a:buChar char="•"/>
            </a:pPr>
            <a:r>
              <a:rPr lang="en" sz="1900"/>
              <a:t>We use the LaBSE model provided by the huggingface to generate the LaBSE scores for the whole Samanantar Corpus.</a:t>
            </a:r>
            <a:endParaRPr sz="1900"/>
          </a:p>
          <a:p>
            <a:pPr indent="0" lvl="0" marL="0" rtl="0" algn="l">
              <a:spcBef>
                <a:spcPts val="480"/>
              </a:spcBef>
              <a:spcAft>
                <a:spcPts val="0"/>
              </a:spcAft>
              <a:buNone/>
            </a:pPr>
            <a:r>
              <a:t/>
            </a:r>
            <a:endParaRPr sz="1900"/>
          </a:p>
          <a:p>
            <a:pPr indent="-349250" lvl="0" marL="457200" rtl="0" algn="l">
              <a:spcBef>
                <a:spcPts val="480"/>
              </a:spcBef>
              <a:spcAft>
                <a:spcPts val="0"/>
              </a:spcAft>
              <a:buSzPts val="1900"/>
              <a:buChar char="•"/>
            </a:pPr>
            <a:r>
              <a:rPr lang="en" sz="1900"/>
              <a:t>We also computed the LaBSE scores on the PMI corpus, which is a good quality Hindi-Marathi parallel corpus.</a:t>
            </a:r>
            <a:endParaRPr sz="1900"/>
          </a:p>
          <a:p>
            <a:pPr indent="0" lvl="0" marL="0" rtl="0" algn="l">
              <a:spcBef>
                <a:spcPts val="480"/>
              </a:spcBef>
              <a:spcAft>
                <a:spcPts val="0"/>
              </a:spcAft>
              <a:buNone/>
            </a:pPr>
            <a:r>
              <a:t/>
            </a:r>
            <a:endParaRPr sz="1900"/>
          </a:p>
          <a:p>
            <a:pPr indent="-349250" lvl="0" marL="457200" rtl="0" algn="l">
              <a:spcBef>
                <a:spcPts val="480"/>
              </a:spcBef>
              <a:spcAft>
                <a:spcPts val="0"/>
              </a:spcAft>
              <a:buSzPts val="1900"/>
              <a:buChar char="•"/>
            </a:pPr>
            <a:r>
              <a:rPr lang="en" sz="1900"/>
              <a:t>We computed the average LaBSE score which turned out to be 0.89. So we chose 0.9 as the threshold LaBSE score.</a:t>
            </a:r>
            <a:endParaRPr sz="1900"/>
          </a:p>
          <a:p>
            <a:pPr indent="0" lvl="0" marL="0" rtl="0" algn="l">
              <a:spcBef>
                <a:spcPts val="480"/>
              </a:spcBef>
              <a:spcAft>
                <a:spcPts val="0"/>
              </a:spcAft>
              <a:buNone/>
            </a:pPr>
            <a:r>
              <a:t/>
            </a:r>
            <a:endParaRPr sz="1900"/>
          </a:p>
          <a:p>
            <a:pPr indent="0" lvl="0" marL="457200" rtl="0" algn="l">
              <a:spcBef>
                <a:spcPts val="480"/>
              </a:spcBef>
              <a:spcAft>
                <a:spcPts val="0"/>
              </a:spcAft>
              <a:buNone/>
            </a:pPr>
            <a:r>
              <a:t/>
            </a:r>
            <a:endParaRPr sz="1900"/>
          </a:p>
        </p:txBody>
      </p:sp>
      <p:sp>
        <p:nvSpPr>
          <p:cNvPr id="1516" name="Google Shape;1516;p200"/>
          <p:cNvSpPr txBox="1"/>
          <p:nvPr/>
        </p:nvSpPr>
        <p:spPr>
          <a:xfrm>
            <a:off x="5351450" y="4585150"/>
            <a:ext cx="4805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LaBSE model provided by the huggingface : </a:t>
            </a:r>
            <a:endParaRPr sz="1200"/>
          </a:p>
          <a:p>
            <a:pPr indent="0" lvl="0" marL="0" rtl="0" algn="l">
              <a:spcBef>
                <a:spcPts val="0"/>
              </a:spcBef>
              <a:spcAft>
                <a:spcPts val="0"/>
              </a:spcAft>
              <a:buNone/>
            </a:pPr>
            <a:r>
              <a:rPr lang="en" sz="1200">
                <a:solidFill>
                  <a:srgbClr val="0000FF"/>
                </a:solidFill>
              </a:rPr>
              <a:t>https://huggingface.co/sentence-transformers/LaBSE</a:t>
            </a:r>
            <a:endParaRPr sz="1200">
              <a:solidFill>
                <a:srgbClr val="0000FF"/>
              </a:solidFill>
            </a:endParaRPr>
          </a:p>
        </p:txBody>
      </p:sp>
      <p:sp>
        <p:nvSpPr>
          <p:cNvPr id="1517" name="Google Shape;1517;p2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graphicFrame>
        <p:nvGraphicFramePr>
          <p:cNvPr id="1522" name="Google Shape;1522;p201"/>
          <p:cNvGraphicFramePr/>
          <p:nvPr/>
        </p:nvGraphicFramePr>
        <p:xfrm>
          <a:off x="1788850" y="704850"/>
          <a:ext cx="3000000" cy="3000000"/>
        </p:xfrm>
        <a:graphic>
          <a:graphicData uri="http://schemas.openxmlformats.org/drawingml/2006/table">
            <a:tbl>
              <a:tblPr>
                <a:noFill/>
                <a:tableStyleId>{B143D93F-E4F7-4F78-8F95-2D93CAC28090}</a:tableStyleId>
              </a:tblPr>
              <a:tblGrid>
                <a:gridCol w="2396425"/>
                <a:gridCol w="2475250"/>
              </a:tblGrid>
              <a:tr h="396200">
                <a:tc>
                  <a:txBody>
                    <a:bodyPr/>
                    <a:lstStyle/>
                    <a:p>
                      <a:pPr indent="0" lvl="0" marL="0" rtl="0" algn="ctr">
                        <a:spcBef>
                          <a:spcPts val="0"/>
                        </a:spcBef>
                        <a:spcAft>
                          <a:spcPts val="0"/>
                        </a:spcAft>
                        <a:buNone/>
                      </a:pPr>
                      <a:r>
                        <a:rPr b="1" lang="en"/>
                        <a:t>LaBSE score Range</a:t>
                      </a:r>
                      <a:endParaRPr b="1"/>
                    </a:p>
                  </a:txBody>
                  <a:tcPr marT="91425" marB="91425" marR="91425" marL="91425"/>
                </a:tc>
                <a:tc>
                  <a:txBody>
                    <a:bodyPr/>
                    <a:lstStyle/>
                    <a:p>
                      <a:pPr indent="0" lvl="0" marL="0" rtl="0" algn="ctr">
                        <a:spcBef>
                          <a:spcPts val="0"/>
                        </a:spcBef>
                        <a:spcAft>
                          <a:spcPts val="0"/>
                        </a:spcAft>
                        <a:buNone/>
                      </a:pPr>
                      <a:r>
                        <a:rPr b="1" lang="en"/>
                        <a:t>No. of Parallel Sentences</a:t>
                      </a:r>
                      <a:endParaRPr b="1"/>
                    </a:p>
                  </a:txBody>
                  <a:tcPr marT="91425" marB="91425" marR="91425" marL="91425"/>
                </a:tc>
              </a:tr>
              <a:tr h="381000">
                <a:tc>
                  <a:txBody>
                    <a:bodyPr/>
                    <a:lstStyle/>
                    <a:p>
                      <a:pPr indent="0" lvl="0" marL="0" rtl="0" algn="ctr">
                        <a:spcBef>
                          <a:spcPts val="0"/>
                        </a:spcBef>
                        <a:spcAft>
                          <a:spcPts val="0"/>
                        </a:spcAft>
                        <a:buNone/>
                      </a:pPr>
                      <a:r>
                        <a:rPr lang="en"/>
                        <a:t>&gt;=0.9</a:t>
                      </a:r>
                      <a:endParaRPr/>
                    </a:p>
                  </a:txBody>
                  <a:tcPr marT="91425" marB="91425" marR="91425" marL="91425"/>
                </a:tc>
                <a:tc>
                  <a:txBody>
                    <a:bodyPr/>
                    <a:lstStyle/>
                    <a:p>
                      <a:pPr indent="0" lvl="0" marL="0" rtl="0" algn="ctr">
                        <a:spcBef>
                          <a:spcPts val="0"/>
                        </a:spcBef>
                        <a:spcAft>
                          <a:spcPts val="0"/>
                        </a:spcAft>
                        <a:buNone/>
                      </a:pPr>
                      <a:r>
                        <a:rPr lang="en"/>
                        <a:t>3,54,315</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rPr>
                        <a:t>&gt;=0.91</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2,89,802</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rPr>
                        <a:t>&gt;=0.92</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2,32,187</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rPr>
                        <a:t>&gt;=0.93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1,80,776</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rPr>
                        <a:t>&gt;=0.94</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1,36,200</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rPr>
                        <a:t>&gt;=0.95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97,860</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rPr>
                        <a:t>&gt;=0.96</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65,167</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rPr>
                        <a:t>&gt;=0.97</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38,699</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rPr>
                        <a:t>&gt;=0.98</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17,796</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rPr>
                        <a:t>&gt;=0.99</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4,103</a:t>
                      </a:r>
                      <a:endParaRPr/>
                    </a:p>
                  </a:txBody>
                  <a:tcPr marT="91425" marB="91425" marR="91425" marL="91425"/>
                </a:tc>
              </a:tr>
            </a:tbl>
          </a:graphicData>
        </a:graphic>
      </p:graphicFrame>
      <p:sp>
        <p:nvSpPr>
          <p:cNvPr id="1523" name="Google Shape;1523;p201"/>
          <p:cNvSpPr txBox="1"/>
          <p:nvPr>
            <p:ph type="title"/>
          </p:nvPr>
        </p:nvSpPr>
        <p:spPr>
          <a:xfrm>
            <a:off x="457200" y="-98822"/>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
              <a:t>Samanantar LaBSE Data Analysis</a:t>
            </a:r>
            <a:endParaRPr/>
          </a:p>
        </p:txBody>
      </p:sp>
      <p:sp>
        <p:nvSpPr>
          <p:cNvPr id="1524" name="Google Shape;1524;p2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202"/>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LaBSE based Filtering</a:t>
            </a:r>
            <a:endParaRPr/>
          </a:p>
        </p:txBody>
      </p:sp>
      <p:sp>
        <p:nvSpPr>
          <p:cNvPr id="1530" name="Google Shape;1530;p202"/>
          <p:cNvSpPr txBox="1"/>
          <p:nvPr>
            <p:ph idx="1" type="body"/>
          </p:nvPr>
        </p:nvSpPr>
        <p:spPr>
          <a:xfrm>
            <a:off x="457200" y="1200150"/>
            <a:ext cx="8229600" cy="1492500"/>
          </a:xfrm>
          <a:prstGeom prst="rect">
            <a:avLst/>
          </a:prstGeom>
        </p:spPr>
        <p:txBody>
          <a:bodyPr anchorCtr="0" anchor="t" bIns="45700" lIns="91425" spcFirstLastPara="1" rIns="91425" wrap="square" tIns="45700">
            <a:noAutofit/>
          </a:bodyPr>
          <a:lstStyle/>
          <a:p>
            <a:pPr indent="-349250" lvl="0" marL="457200" rtl="0" algn="l">
              <a:spcBef>
                <a:spcPts val="480"/>
              </a:spcBef>
              <a:spcAft>
                <a:spcPts val="0"/>
              </a:spcAft>
              <a:buSzPts val="1900"/>
              <a:buChar char="•"/>
            </a:pPr>
            <a:r>
              <a:rPr lang="en" sz="1900"/>
              <a:t>We extracted 3.5L sentences from Samanantar Corpus that had a LaBSE score of 0.9 and above.</a:t>
            </a:r>
            <a:endParaRPr sz="1900"/>
          </a:p>
          <a:p>
            <a:pPr indent="-349250" lvl="0" marL="457200" rtl="0" algn="l">
              <a:spcBef>
                <a:spcPts val="0"/>
              </a:spcBef>
              <a:spcAft>
                <a:spcPts val="0"/>
              </a:spcAft>
              <a:buSzPts val="1900"/>
              <a:buChar char="•"/>
            </a:pPr>
            <a:r>
              <a:rPr lang="en" sz="1900"/>
              <a:t>The train, tune split for this model is given below</a:t>
            </a:r>
            <a:endParaRPr sz="1900"/>
          </a:p>
        </p:txBody>
      </p:sp>
      <p:graphicFrame>
        <p:nvGraphicFramePr>
          <p:cNvPr id="1531" name="Google Shape;1531;p202"/>
          <p:cNvGraphicFramePr/>
          <p:nvPr/>
        </p:nvGraphicFramePr>
        <p:xfrm>
          <a:off x="2400300" y="2419350"/>
          <a:ext cx="3000000" cy="3000000"/>
        </p:xfrm>
        <a:graphic>
          <a:graphicData uri="http://schemas.openxmlformats.org/drawingml/2006/table">
            <a:tbl>
              <a:tblPr>
                <a:noFill/>
                <a:tableStyleId>{3FB699C6-F4C0-4A25-8393-F1D82B04385C}</a:tableStyleId>
              </a:tblPr>
              <a:tblGrid>
                <a:gridCol w="1608675"/>
                <a:gridCol w="1608675"/>
                <a:gridCol w="1608675"/>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300" u="none" cap="none" strike="noStrike"/>
                        <a:t>Corpus</a:t>
                      </a:r>
                      <a:endParaRPr b="1" sz="13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300"/>
                        <a:t>#</a:t>
                      </a:r>
                      <a:r>
                        <a:rPr b="1" lang="en" sz="1300" u="none" cap="none" strike="noStrike"/>
                        <a:t>Train</a:t>
                      </a:r>
                      <a:endParaRPr b="1" sz="13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300"/>
                        <a:t>#Tune + Test </a:t>
                      </a:r>
                      <a:endParaRPr b="1" sz="13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100"/>
                        <a:buFont typeface="Arial"/>
                        <a:buNone/>
                      </a:pPr>
                      <a:r>
                        <a:rPr lang="en" sz="1300" u="none" cap="none" strike="noStrike">
                          <a:solidFill>
                            <a:srgbClr val="000000"/>
                          </a:solidFill>
                        </a:rPr>
                        <a:t>Combined Corpus + Tatoeba</a:t>
                      </a:r>
                      <a:endParaRPr sz="1300" u="none" cap="none" strike="noStrike">
                        <a:solidFill>
                          <a:srgbClr val="000000"/>
                        </a:solidFill>
                      </a:endParaRPr>
                    </a:p>
                    <a:p>
                      <a:pPr indent="0" lvl="0" marL="0" marR="0" rtl="0" algn="ctr">
                        <a:lnSpc>
                          <a:spcPct val="100000"/>
                        </a:lnSpc>
                        <a:spcBef>
                          <a:spcPts val="0"/>
                        </a:spcBef>
                        <a:spcAft>
                          <a:spcPts val="0"/>
                        </a:spcAft>
                        <a:buClr>
                          <a:srgbClr val="000000"/>
                        </a:buClr>
                        <a:buSzPts val="1100"/>
                        <a:buFont typeface="Arial"/>
                        <a:buNone/>
                      </a:pPr>
                      <a:r>
                        <a:t/>
                      </a:r>
                      <a:endParaRPr sz="1300" u="none" cap="none" strike="noStrike">
                        <a:solidFill>
                          <a:srgbClr val="000000"/>
                        </a:solidFill>
                      </a:endParaRPr>
                    </a:p>
                    <a:p>
                      <a:pPr indent="0" lvl="0" marL="0" marR="0" rtl="0" algn="ctr">
                        <a:lnSpc>
                          <a:spcPct val="100000"/>
                        </a:lnSpc>
                        <a:spcBef>
                          <a:spcPts val="0"/>
                        </a:spcBef>
                        <a:spcAft>
                          <a:spcPts val="0"/>
                        </a:spcAft>
                        <a:buClr>
                          <a:srgbClr val="000000"/>
                        </a:buClr>
                        <a:buSzPts val="1100"/>
                        <a:buFont typeface="Arial"/>
                        <a:buNone/>
                      </a:pPr>
                      <a:r>
                        <a:rPr lang="en" sz="1300" u="none" cap="none" strike="noStrike">
                          <a:solidFill>
                            <a:srgbClr val="000000"/>
                          </a:solidFill>
                        </a:rPr>
                        <a:t>(ILCI + PMI + PIB +Bible +Tatoeba)</a:t>
                      </a:r>
                      <a:endParaRPr sz="13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300" u="none" cap="none" strike="noStrike"/>
                        <a:t>6,07,</a:t>
                      </a:r>
                      <a:r>
                        <a:rPr lang="en" sz="1300"/>
                        <a:t>832</a:t>
                      </a:r>
                      <a:endParaRPr sz="13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a:t>14,390</a:t>
                      </a:r>
                      <a:endParaRPr sz="13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300" u="none" cap="none" strike="noStrike"/>
                        <a:t>Samanantar_labse (labse&gt;=0.9)</a:t>
                      </a:r>
                      <a:endParaRPr sz="13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300" u="none" cap="none" strike="noStrike">
                          <a:solidFill>
                            <a:srgbClr val="000000"/>
                          </a:solidFill>
                        </a:rPr>
                        <a:t>3,54,31</a:t>
                      </a:r>
                      <a:r>
                        <a:rPr lang="en" sz="1300">
                          <a:solidFill>
                            <a:srgbClr val="000000"/>
                          </a:solidFill>
                        </a:rPr>
                        <a:t>4</a:t>
                      </a:r>
                      <a:endParaRPr sz="13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a:t>-</a:t>
                      </a:r>
                      <a:endParaRPr sz="1300" u="none" cap="none" strike="noStrike">
                        <a:solidFill>
                          <a:srgbClr val="0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300" u="none" cap="none" strike="noStrike"/>
                        <a:t>Total</a:t>
                      </a:r>
                      <a:endParaRPr sz="13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300" u="none" cap="none" strike="noStrike"/>
                        <a:t>9,62,</a:t>
                      </a:r>
                      <a:r>
                        <a:rPr lang="en" sz="1300"/>
                        <a:t>146</a:t>
                      </a:r>
                      <a:endParaRPr sz="13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a:t>14,390</a:t>
                      </a:r>
                      <a:endParaRPr sz="13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32" name="Google Shape;1532;p2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203"/>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Implementation </a:t>
            </a:r>
            <a:r>
              <a:rPr lang="en"/>
              <a:t>(1/2)</a:t>
            </a:r>
            <a:endParaRPr/>
          </a:p>
        </p:txBody>
      </p:sp>
      <p:sp>
        <p:nvSpPr>
          <p:cNvPr id="1538" name="Google Shape;1538;p203"/>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Training</a:t>
            </a:r>
            <a:endParaRPr sz="2000"/>
          </a:p>
          <a:p>
            <a:pPr indent="0" lvl="0" marL="0" rtl="0" algn="l">
              <a:spcBef>
                <a:spcPts val="480"/>
              </a:spcBef>
              <a:spcAft>
                <a:spcPts val="0"/>
              </a:spcAft>
              <a:buNone/>
            </a:pPr>
            <a:r>
              <a:t/>
            </a:r>
            <a:endParaRPr sz="2000"/>
          </a:p>
          <a:p>
            <a:pPr indent="-355600" lvl="1" marL="914400" rtl="0" algn="l">
              <a:spcBef>
                <a:spcPts val="480"/>
              </a:spcBef>
              <a:spcAft>
                <a:spcPts val="0"/>
              </a:spcAft>
              <a:buSzPts val="2000"/>
              <a:buChar char="–"/>
            </a:pPr>
            <a:r>
              <a:rPr lang="en" sz="2000"/>
              <a:t>We have used transformer architecture for all our models.</a:t>
            </a:r>
            <a:endParaRPr sz="2000"/>
          </a:p>
          <a:p>
            <a:pPr indent="0" lvl="0" marL="0" rtl="0" algn="l">
              <a:spcBef>
                <a:spcPts val="480"/>
              </a:spcBef>
              <a:spcAft>
                <a:spcPts val="0"/>
              </a:spcAft>
              <a:buNone/>
            </a:pPr>
            <a:r>
              <a:t/>
            </a:r>
            <a:endParaRPr sz="2000"/>
          </a:p>
          <a:p>
            <a:pPr indent="-355600" lvl="1" marL="914400" rtl="0" algn="l">
              <a:spcBef>
                <a:spcPts val="480"/>
              </a:spcBef>
              <a:spcAft>
                <a:spcPts val="0"/>
              </a:spcAft>
              <a:buSzPts val="2000"/>
              <a:buChar char="–"/>
            </a:pPr>
            <a:r>
              <a:rPr lang="en" sz="2000"/>
              <a:t>We trained the NMT model with the help of OpenNMT-py library</a:t>
            </a:r>
            <a:endParaRPr sz="2000"/>
          </a:p>
          <a:p>
            <a:pPr indent="0" lvl="0" marL="914400" rtl="0" algn="l">
              <a:spcBef>
                <a:spcPts val="480"/>
              </a:spcBef>
              <a:spcAft>
                <a:spcPts val="0"/>
              </a:spcAft>
              <a:buNone/>
            </a:pPr>
            <a:r>
              <a:t/>
            </a:r>
            <a:endParaRPr sz="2000"/>
          </a:p>
        </p:txBody>
      </p:sp>
      <p:sp>
        <p:nvSpPr>
          <p:cNvPr id="1539" name="Google Shape;1539;p203"/>
          <p:cNvSpPr txBox="1"/>
          <p:nvPr/>
        </p:nvSpPr>
        <p:spPr>
          <a:xfrm>
            <a:off x="-15025" y="4596425"/>
            <a:ext cx="417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OpenNMT-py is an open source Toolkit </a:t>
            </a:r>
            <a:r>
              <a:rPr lang="en">
                <a:solidFill>
                  <a:srgbClr val="0000FF"/>
                </a:solidFill>
              </a:rPr>
              <a:t>https://github.com/OpenNMT/OpenNMT-py</a:t>
            </a:r>
            <a:endParaRPr>
              <a:solidFill>
                <a:srgbClr val="0000FF"/>
              </a:solidFill>
            </a:endParaRPr>
          </a:p>
        </p:txBody>
      </p:sp>
      <p:sp>
        <p:nvSpPr>
          <p:cNvPr id="1540" name="Google Shape;1540;p2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204"/>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Implementation (2/2)</a:t>
            </a:r>
            <a:endParaRPr/>
          </a:p>
        </p:txBody>
      </p:sp>
      <p:sp>
        <p:nvSpPr>
          <p:cNvPr id="1546" name="Google Shape;1546;p204"/>
          <p:cNvSpPr txBox="1"/>
          <p:nvPr>
            <p:ph idx="1" type="body"/>
          </p:nvPr>
        </p:nvSpPr>
        <p:spPr>
          <a:xfrm>
            <a:off x="457200" y="1200150"/>
            <a:ext cx="8091300" cy="8574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Training</a:t>
            </a:r>
            <a:endParaRPr sz="2000"/>
          </a:p>
          <a:p>
            <a:pPr indent="0" lvl="0" marL="0" rtl="0" algn="l">
              <a:spcBef>
                <a:spcPts val="480"/>
              </a:spcBef>
              <a:spcAft>
                <a:spcPts val="0"/>
              </a:spcAft>
              <a:buNone/>
            </a:pPr>
            <a:r>
              <a:t/>
            </a:r>
            <a:endParaRPr sz="2000"/>
          </a:p>
          <a:p>
            <a:pPr indent="-355600" lvl="1" marL="914400" rtl="0" algn="l">
              <a:spcBef>
                <a:spcPts val="480"/>
              </a:spcBef>
              <a:spcAft>
                <a:spcPts val="0"/>
              </a:spcAft>
              <a:buSzPts val="2000"/>
              <a:buChar char="–"/>
            </a:pPr>
            <a:r>
              <a:rPr lang="en" sz="2000"/>
              <a:t>The parameters for the transformer model are shown below</a:t>
            </a:r>
            <a:endParaRPr sz="2000"/>
          </a:p>
        </p:txBody>
      </p:sp>
      <p:graphicFrame>
        <p:nvGraphicFramePr>
          <p:cNvPr id="1547" name="Google Shape;1547;p204"/>
          <p:cNvGraphicFramePr/>
          <p:nvPr/>
        </p:nvGraphicFramePr>
        <p:xfrm>
          <a:off x="1333500" y="2533650"/>
          <a:ext cx="3000000" cy="3000000"/>
        </p:xfrm>
        <a:graphic>
          <a:graphicData uri="http://schemas.openxmlformats.org/drawingml/2006/table">
            <a:tbl>
              <a:tblPr>
                <a:noFill/>
                <a:tableStyleId>{B143D93F-E4F7-4F78-8F95-2D93CAC28090}</a:tableStyleId>
              </a:tblPr>
              <a:tblGrid>
                <a:gridCol w="3619500"/>
                <a:gridCol w="3619500"/>
              </a:tblGrid>
              <a:tr h="381000">
                <a:tc>
                  <a:txBody>
                    <a:bodyPr/>
                    <a:lstStyle/>
                    <a:p>
                      <a:pPr indent="0" lvl="0" marL="0" rtl="0" algn="ctr">
                        <a:spcBef>
                          <a:spcPts val="0"/>
                        </a:spcBef>
                        <a:spcAft>
                          <a:spcPts val="0"/>
                        </a:spcAft>
                        <a:buNone/>
                      </a:pPr>
                      <a:r>
                        <a:rPr lang="en"/>
                        <a:t>Encoder Type</a:t>
                      </a:r>
                      <a:endParaRPr/>
                    </a:p>
                  </a:txBody>
                  <a:tcPr marT="91425" marB="91425" marR="91425" marL="91425"/>
                </a:tc>
                <a:tc>
                  <a:txBody>
                    <a:bodyPr/>
                    <a:lstStyle/>
                    <a:p>
                      <a:pPr indent="0" lvl="0" marL="0" rtl="0" algn="ctr">
                        <a:spcBef>
                          <a:spcPts val="0"/>
                        </a:spcBef>
                        <a:spcAft>
                          <a:spcPts val="0"/>
                        </a:spcAft>
                        <a:buNone/>
                      </a:pPr>
                      <a:r>
                        <a:rPr lang="en"/>
                        <a:t>Transformer</a:t>
                      </a:r>
                      <a:endParaRPr/>
                    </a:p>
                  </a:txBody>
                  <a:tcPr marT="91425" marB="91425" marR="91425" marL="91425"/>
                </a:tc>
              </a:tr>
              <a:tr h="381000">
                <a:tc>
                  <a:txBody>
                    <a:bodyPr/>
                    <a:lstStyle/>
                    <a:p>
                      <a:pPr indent="0" lvl="0" marL="0" rtl="0" algn="ctr">
                        <a:spcBef>
                          <a:spcPts val="0"/>
                        </a:spcBef>
                        <a:spcAft>
                          <a:spcPts val="0"/>
                        </a:spcAft>
                        <a:buNone/>
                      </a:pPr>
                      <a:r>
                        <a:rPr lang="en"/>
                        <a:t>Decoder Type</a:t>
                      </a:r>
                      <a:endParaRPr/>
                    </a:p>
                  </a:txBody>
                  <a:tcPr marT="91425" marB="91425" marR="91425" marL="91425"/>
                </a:tc>
                <a:tc>
                  <a:txBody>
                    <a:bodyPr/>
                    <a:lstStyle/>
                    <a:p>
                      <a:pPr indent="0" lvl="0" marL="0" rtl="0" algn="ctr">
                        <a:spcBef>
                          <a:spcPts val="0"/>
                        </a:spcBef>
                        <a:spcAft>
                          <a:spcPts val="0"/>
                        </a:spcAft>
                        <a:buNone/>
                      </a:pPr>
                      <a:r>
                        <a:rPr lang="en"/>
                        <a:t>Transformer</a:t>
                      </a:r>
                      <a:endParaRPr/>
                    </a:p>
                  </a:txBody>
                  <a:tcPr marT="91425" marB="91425" marR="91425" marL="91425"/>
                </a:tc>
              </a:tr>
              <a:tr h="381000">
                <a:tc>
                  <a:txBody>
                    <a:bodyPr/>
                    <a:lstStyle/>
                    <a:p>
                      <a:pPr indent="0" lvl="0" marL="0" rtl="0" algn="ctr">
                        <a:spcBef>
                          <a:spcPts val="0"/>
                        </a:spcBef>
                        <a:spcAft>
                          <a:spcPts val="0"/>
                        </a:spcAft>
                        <a:buNone/>
                      </a:pPr>
                      <a:r>
                        <a:rPr lang="en"/>
                        <a:t>Number of  layers in encoder/decoder</a:t>
                      </a:r>
                      <a:endParaRPr/>
                    </a:p>
                  </a:txBody>
                  <a:tcPr marT="91425" marB="91425" marR="91425" marL="91425"/>
                </a:tc>
                <a:tc>
                  <a:txBody>
                    <a:bodyPr/>
                    <a:lstStyle/>
                    <a:p>
                      <a:pPr indent="0" lvl="0" marL="0" rtl="0" algn="ctr">
                        <a:spcBef>
                          <a:spcPts val="0"/>
                        </a:spcBef>
                        <a:spcAft>
                          <a:spcPts val="0"/>
                        </a:spcAft>
                        <a:buNone/>
                      </a:pPr>
                      <a:r>
                        <a:rPr lang="en"/>
                        <a:t>6</a:t>
                      </a:r>
                      <a:endParaRPr/>
                    </a:p>
                  </a:txBody>
                  <a:tcPr marT="91425" marB="91425" marR="91425" marL="91425"/>
                </a:tc>
              </a:tr>
              <a:tr h="381000">
                <a:tc>
                  <a:txBody>
                    <a:bodyPr/>
                    <a:lstStyle/>
                    <a:p>
                      <a:pPr indent="0" lvl="0" marL="0" rtl="0" algn="ctr">
                        <a:spcBef>
                          <a:spcPts val="0"/>
                        </a:spcBef>
                        <a:spcAft>
                          <a:spcPts val="0"/>
                        </a:spcAft>
                        <a:buNone/>
                      </a:pPr>
                      <a:r>
                        <a:rPr lang="en"/>
                        <a:t>Number of attention heads</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r>
              <a:tr h="381000">
                <a:tc>
                  <a:txBody>
                    <a:bodyPr/>
                    <a:lstStyle/>
                    <a:p>
                      <a:pPr indent="0" lvl="0" marL="0" rtl="0" algn="ctr">
                        <a:spcBef>
                          <a:spcPts val="0"/>
                        </a:spcBef>
                        <a:spcAft>
                          <a:spcPts val="0"/>
                        </a:spcAft>
                        <a:buNone/>
                      </a:pPr>
                      <a:r>
                        <a:rPr lang="en"/>
                        <a:t>Size of encoder embedding dimensions</a:t>
                      </a:r>
                      <a:endParaRPr/>
                    </a:p>
                  </a:txBody>
                  <a:tcPr marT="91425" marB="91425" marR="91425" marL="91425"/>
                </a:tc>
                <a:tc>
                  <a:txBody>
                    <a:bodyPr/>
                    <a:lstStyle/>
                    <a:p>
                      <a:pPr indent="0" lvl="0" marL="0" rtl="0" algn="ctr">
                        <a:spcBef>
                          <a:spcPts val="0"/>
                        </a:spcBef>
                        <a:spcAft>
                          <a:spcPts val="0"/>
                        </a:spcAft>
                        <a:buNone/>
                      </a:pPr>
                      <a:r>
                        <a:rPr lang="en"/>
                        <a:t>512</a:t>
                      </a:r>
                      <a:endParaRPr/>
                    </a:p>
                  </a:txBody>
                  <a:tcPr marT="91425" marB="91425" marR="91425" marL="91425"/>
                </a:tc>
              </a:tr>
              <a:tr h="381000">
                <a:tc>
                  <a:txBody>
                    <a:bodyPr/>
                    <a:lstStyle/>
                    <a:p>
                      <a:pPr indent="0" lvl="0" marL="0" rtl="0" algn="ctr">
                        <a:spcBef>
                          <a:spcPts val="0"/>
                        </a:spcBef>
                        <a:spcAft>
                          <a:spcPts val="0"/>
                        </a:spcAft>
                        <a:buNone/>
                      </a:pPr>
                      <a:r>
                        <a:rPr lang="en"/>
                        <a:t>Dropout</a:t>
                      </a:r>
                      <a:endParaRPr/>
                    </a:p>
                  </a:txBody>
                  <a:tcPr marT="91425" marB="91425" marR="91425" marL="91425"/>
                </a:tc>
                <a:tc>
                  <a:txBody>
                    <a:bodyPr/>
                    <a:lstStyle/>
                    <a:p>
                      <a:pPr indent="0" lvl="0" marL="0" rtl="0" algn="ctr">
                        <a:spcBef>
                          <a:spcPts val="0"/>
                        </a:spcBef>
                        <a:spcAft>
                          <a:spcPts val="0"/>
                        </a:spcAft>
                        <a:buNone/>
                      </a:pPr>
                      <a:r>
                        <a:rPr lang="en"/>
                        <a:t>0.1</a:t>
                      </a:r>
                      <a:endParaRPr/>
                    </a:p>
                  </a:txBody>
                  <a:tcPr marT="91425" marB="91425" marR="91425" marL="91425"/>
                </a:tc>
              </a:tr>
            </a:tbl>
          </a:graphicData>
        </a:graphic>
      </p:graphicFrame>
      <p:sp>
        <p:nvSpPr>
          <p:cNvPr id="1548" name="Google Shape;1548;p2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205"/>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Results </a:t>
            </a:r>
            <a:r>
              <a:rPr lang="en"/>
              <a:t>(1/5)</a:t>
            </a:r>
            <a:endParaRPr/>
          </a:p>
        </p:txBody>
      </p:sp>
      <p:sp>
        <p:nvSpPr>
          <p:cNvPr id="1554" name="Google Shape;1554;p205"/>
          <p:cNvSpPr txBox="1"/>
          <p:nvPr>
            <p:ph idx="1" type="body"/>
          </p:nvPr>
        </p:nvSpPr>
        <p:spPr>
          <a:xfrm>
            <a:off x="457200" y="1200150"/>
            <a:ext cx="8229600" cy="8574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Hindi-Marathi MT model</a:t>
            </a:r>
            <a:endParaRPr sz="2000"/>
          </a:p>
        </p:txBody>
      </p:sp>
      <p:graphicFrame>
        <p:nvGraphicFramePr>
          <p:cNvPr id="1555" name="Google Shape;1555;p205"/>
          <p:cNvGraphicFramePr/>
          <p:nvPr/>
        </p:nvGraphicFramePr>
        <p:xfrm>
          <a:off x="2552700" y="1771650"/>
          <a:ext cx="3000000" cy="3000000"/>
        </p:xfrm>
        <a:graphic>
          <a:graphicData uri="http://schemas.openxmlformats.org/drawingml/2006/table">
            <a:tbl>
              <a:tblPr>
                <a:noFill/>
                <a:tableStyleId>{3FB699C6-F4C0-4A25-8393-F1D82B04385C}</a:tableStyleId>
              </a:tblPr>
              <a:tblGrid>
                <a:gridCol w="1608675"/>
                <a:gridCol w="1608675"/>
                <a:gridCol w="1608675"/>
              </a:tblGrid>
              <a:tr h="355975">
                <a:tc>
                  <a:txBody>
                    <a:bodyPr/>
                    <a:lstStyle/>
                    <a:p>
                      <a:pPr indent="0" lvl="0" marL="0" marR="0" rtl="0" algn="ctr">
                        <a:lnSpc>
                          <a:spcPct val="100000"/>
                        </a:lnSpc>
                        <a:spcBef>
                          <a:spcPts val="0"/>
                        </a:spcBef>
                        <a:spcAft>
                          <a:spcPts val="0"/>
                        </a:spcAft>
                        <a:buNone/>
                      </a:pPr>
                      <a:r>
                        <a:rPr lang="en"/>
                        <a:t>Models</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2">
                  <a:txBody>
                    <a:bodyPr/>
                    <a:lstStyle/>
                    <a:p>
                      <a:pPr indent="0" lvl="0" marL="0" rtl="0" algn="ctr">
                        <a:spcBef>
                          <a:spcPts val="0"/>
                        </a:spcBef>
                        <a:spcAft>
                          <a:spcPts val="0"/>
                        </a:spcAft>
                        <a:buNone/>
                      </a:pPr>
                      <a:r>
                        <a:rPr lang="en"/>
                        <a:t>BLEU Score</a:t>
                      </a:r>
                      <a:endParaRPr>
                        <a:solidFill>
                          <a:srgbClr val="0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r>
              <a:tr h="35597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400"/>
                        <a:buFont typeface="Arial"/>
                        <a:buNone/>
                      </a:pPr>
                      <a:r>
                        <a:rPr lang="en">
                          <a:solidFill>
                            <a:srgbClr val="000000"/>
                          </a:solidFill>
                        </a:rPr>
                        <a:t>WAT21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00"/>
                          </a:solidFill>
                        </a:rPr>
                        <a:t>ILCI</a:t>
                      </a:r>
                      <a:endParaRPr>
                        <a:solidFill>
                          <a:srgbClr val="0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975">
                <a:tc>
                  <a:txBody>
                    <a:bodyPr/>
                    <a:lstStyle/>
                    <a:p>
                      <a:pPr indent="0" lvl="0" marL="0" marR="0" rtl="0" algn="ctr">
                        <a:lnSpc>
                          <a:spcPct val="100000"/>
                        </a:lnSpc>
                        <a:spcBef>
                          <a:spcPts val="0"/>
                        </a:spcBef>
                        <a:spcAft>
                          <a:spcPts val="0"/>
                        </a:spcAft>
                        <a:buClr>
                          <a:srgbClr val="000000"/>
                        </a:buClr>
                        <a:buSzPts val="1400"/>
                        <a:buFont typeface="Arial"/>
                        <a:buNone/>
                      </a:pPr>
                      <a:r>
                        <a:rPr lang="en"/>
                        <a:t>Baseline</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r>
                        <a:rPr lang="en"/>
                        <a:t>3.8</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t>33.2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975">
                <a:tc>
                  <a:txBody>
                    <a:bodyPr/>
                    <a:lstStyle/>
                    <a:p>
                      <a:pPr indent="0" lvl="0" marL="0" rtl="0" algn="ctr">
                        <a:spcBef>
                          <a:spcPts val="0"/>
                        </a:spcBef>
                        <a:spcAft>
                          <a:spcPts val="0"/>
                        </a:spcAft>
                        <a:buNone/>
                      </a:pPr>
                      <a:r>
                        <a:rPr lang="en"/>
                        <a:t>Without LaBSE filtering</a:t>
                      </a:r>
                      <a:endParaRPr>
                        <a:solidFill>
                          <a:srgbClr val="0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00"/>
                          </a:solidFill>
                        </a:rPr>
                        <a:t>16.9</a:t>
                      </a:r>
                      <a:endParaRPr>
                        <a:solidFill>
                          <a:srgbClr val="0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33.0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39325">
                <a:tc>
                  <a:txBody>
                    <a:bodyPr/>
                    <a:lstStyle/>
                    <a:p>
                      <a:pPr indent="0" lvl="0" marL="0" rtl="0" algn="ctr">
                        <a:spcBef>
                          <a:spcPts val="0"/>
                        </a:spcBef>
                        <a:spcAft>
                          <a:spcPts val="0"/>
                        </a:spcAft>
                        <a:buClr>
                          <a:srgbClr val="000000"/>
                        </a:buClr>
                        <a:buSzPts val="1100"/>
                        <a:buFont typeface="Arial"/>
                        <a:buNone/>
                      </a:pPr>
                      <a:r>
                        <a:rPr lang="en"/>
                        <a:t>LaBSE filtering</a:t>
                      </a:r>
                      <a:endParaRPr>
                        <a:solidFill>
                          <a:srgbClr val="000000"/>
                        </a:solidFill>
                      </a:endParaRPr>
                    </a:p>
                    <a:p>
                      <a:pPr indent="0" lvl="0" marL="0" marR="0" rtl="0" algn="ctr">
                        <a:lnSpc>
                          <a:spcPct val="100000"/>
                        </a:lnSpc>
                        <a:spcBef>
                          <a:spcPts val="0"/>
                        </a:spcBef>
                        <a:spcAft>
                          <a:spcPts val="0"/>
                        </a:spcAft>
                        <a:buNone/>
                      </a:pPr>
                      <a:r>
                        <a:t/>
                      </a:r>
                      <a:endParaRPr>
                        <a:solidFill>
                          <a:srgbClr val="0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Clr>
                          <a:srgbClr val="000000"/>
                        </a:buClr>
                        <a:buSzPts val="1400"/>
                        <a:buFont typeface="Arial"/>
                        <a:buNone/>
                      </a:pPr>
                      <a:r>
                        <a:rPr lang="en">
                          <a:solidFill>
                            <a:srgbClr val="000000"/>
                          </a:solidFill>
                        </a:rPr>
                        <a:t>1</a:t>
                      </a:r>
                      <a:r>
                        <a:rPr lang="en"/>
                        <a:t>7</a:t>
                      </a:r>
                      <a:r>
                        <a:rPr lang="en">
                          <a:solidFill>
                            <a:srgbClr val="000000"/>
                          </a:solidFill>
                        </a:rPr>
                        <a:t>.8</a:t>
                      </a:r>
                      <a:endParaRPr b="1" sz="1400" u="none" cap="none" strike="noStrike">
                        <a:solidFill>
                          <a:srgbClr val="0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a:t>33.2</a:t>
                      </a:r>
                      <a:endParaRPr>
                        <a:solidFill>
                          <a:srgbClr val="0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r>
            </a:tbl>
          </a:graphicData>
        </a:graphic>
      </p:graphicFrame>
      <p:sp>
        <p:nvSpPr>
          <p:cNvPr id="1556" name="Google Shape;1556;p205"/>
          <p:cNvSpPr txBox="1"/>
          <p:nvPr/>
        </p:nvSpPr>
        <p:spPr>
          <a:xfrm>
            <a:off x="61175" y="4492300"/>
            <a:ext cx="6459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rPr>
              <a:t>We used sacrebleu python library to calculate the BLEU scores.</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rgbClr val="0097A7"/>
                </a:solidFill>
                <a:hlinkClick r:id="rId3">
                  <a:extLst>
                    <a:ext uri="{A12FA001-AC4F-418D-AE19-62706E023703}">
                      <ahyp:hlinkClr val="tx"/>
                    </a:ext>
                  </a:extLst>
                </a:hlinkClick>
              </a:rPr>
              <a:t>https://github.com/mjpost/sacrebleu</a:t>
            </a:r>
            <a:endParaRPr>
              <a:solidFill>
                <a:schemeClr val="dk1"/>
              </a:solidFill>
            </a:endParaRPr>
          </a:p>
          <a:p>
            <a:pPr indent="0" lvl="0" marL="0" rtl="0" algn="l">
              <a:spcBef>
                <a:spcPts val="0"/>
              </a:spcBef>
              <a:spcAft>
                <a:spcPts val="0"/>
              </a:spcAft>
              <a:buNone/>
            </a:pPr>
            <a:r>
              <a:t/>
            </a:r>
            <a:endParaRPr/>
          </a:p>
        </p:txBody>
      </p:sp>
      <p:sp>
        <p:nvSpPr>
          <p:cNvPr id="1557" name="Google Shape;1557;p2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3"/>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Direct S2ST with D</a:t>
            </a:r>
            <a:r>
              <a:rPr lang="en"/>
              <a:t>iscrete</a:t>
            </a:r>
            <a:r>
              <a:rPr lang="en"/>
              <a:t> Units </a:t>
            </a:r>
            <a:r>
              <a:rPr lang="en"/>
              <a:t>(1/2)</a:t>
            </a:r>
            <a:endParaRPr/>
          </a:p>
        </p:txBody>
      </p:sp>
      <p:sp>
        <p:nvSpPr>
          <p:cNvPr id="311" name="Google Shape;311;p53"/>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Key Contributions:</a:t>
            </a:r>
            <a:endParaRPr sz="2000"/>
          </a:p>
          <a:p>
            <a:pPr indent="0" lvl="0" marL="457200" rtl="0" algn="l">
              <a:spcBef>
                <a:spcPts val="480"/>
              </a:spcBef>
              <a:spcAft>
                <a:spcPts val="0"/>
              </a:spcAft>
              <a:buClr>
                <a:schemeClr val="dk1"/>
              </a:buClr>
              <a:buSzPts val="1100"/>
              <a:buFont typeface="Arial"/>
              <a:buNone/>
            </a:pPr>
            <a:r>
              <a:t/>
            </a:r>
            <a:endParaRPr sz="2000"/>
          </a:p>
          <a:p>
            <a:pPr indent="-355600" lvl="1" marL="914400" rtl="0" algn="l">
              <a:spcBef>
                <a:spcPts val="480"/>
              </a:spcBef>
              <a:spcAft>
                <a:spcPts val="0"/>
              </a:spcAft>
              <a:buSzPts val="2000"/>
              <a:buChar char="–"/>
            </a:pPr>
            <a:r>
              <a:rPr lang="en" sz="2000">
                <a:solidFill>
                  <a:srgbClr val="FF0000"/>
                </a:solidFill>
              </a:rPr>
              <a:t>Self-supervised discrete representations</a:t>
            </a:r>
            <a:r>
              <a:rPr lang="en" sz="2000"/>
              <a:t> of target speech is predicted instead of mel spectrogram features.</a:t>
            </a:r>
            <a:endParaRPr sz="2000"/>
          </a:p>
          <a:p>
            <a:pPr indent="0" lvl="0" marL="914400" rtl="0" algn="l">
              <a:spcBef>
                <a:spcPts val="480"/>
              </a:spcBef>
              <a:spcAft>
                <a:spcPts val="0"/>
              </a:spcAft>
              <a:buClr>
                <a:schemeClr val="dk1"/>
              </a:buClr>
              <a:buSzPts val="1100"/>
              <a:buFont typeface="Arial"/>
              <a:buNone/>
            </a:pPr>
            <a:r>
              <a:t/>
            </a:r>
            <a:endParaRPr sz="2000"/>
          </a:p>
          <a:p>
            <a:pPr indent="-355600" lvl="1" marL="914400" rtl="0" algn="l">
              <a:spcBef>
                <a:spcPts val="480"/>
              </a:spcBef>
              <a:spcAft>
                <a:spcPts val="0"/>
              </a:spcAft>
              <a:buSzPts val="2000"/>
              <a:buChar char="–"/>
            </a:pPr>
            <a:r>
              <a:rPr lang="en" sz="2000"/>
              <a:t>Model jointly generates speech and text output by combining S2ST and S2T tasks through the shared encoder and a partially shared decoder, for the languages where the transcripts are available at source as well as at target.</a:t>
            </a:r>
            <a:endParaRPr/>
          </a:p>
        </p:txBody>
      </p:sp>
      <p:sp>
        <p:nvSpPr>
          <p:cNvPr id="312" name="Google Shape;312;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206"/>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Results </a:t>
            </a:r>
            <a:r>
              <a:rPr lang="en"/>
              <a:t>(2/5)</a:t>
            </a:r>
            <a:endParaRPr/>
          </a:p>
        </p:txBody>
      </p:sp>
      <p:sp>
        <p:nvSpPr>
          <p:cNvPr id="1563" name="Google Shape;1563;p206"/>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Hindi-Marathi MT Model</a:t>
            </a:r>
            <a:endParaRPr sz="2000"/>
          </a:p>
          <a:p>
            <a:pPr indent="-355600" lvl="1" marL="914400" rtl="0" algn="l">
              <a:spcBef>
                <a:spcPts val="0"/>
              </a:spcBef>
              <a:spcAft>
                <a:spcPts val="0"/>
              </a:spcAft>
              <a:buSzPts val="2000"/>
              <a:buChar char="–"/>
            </a:pPr>
            <a:r>
              <a:rPr lang="en" sz="2000"/>
              <a:t>We see an increment of </a:t>
            </a:r>
            <a:r>
              <a:rPr lang="en" sz="2000">
                <a:solidFill>
                  <a:srgbClr val="FF0000"/>
                </a:solidFill>
              </a:rPr>
              <a:t>4</a:t>
            </a:r>
            <a:r>
              <a:rPr lang="en" sz="2000"/>
              <a:t> BLEU score points in LaBSE filtered model as compared to Baseline on WAT21 test data.</a:t>
            </a:r>
            <a:endParaRPr sz="2000"/>
          </a:p>
          <a:p>
            <a:pPr indent="0" lvl="0" marL="0" rtl="0" algn="l">
              <a:spcBef>
                <a:spcPts val="480"/>
              </a:spcBef>
              <a:spcAft>
                <a:spcPts val="0"/>
              </a:spcAft>
              <a:buNone/>
            </a:pPr>
            <a:r>
              <a:t/>
            </a:r>
            <a:endParaRPr sz="2000"/>
          </a:p>
          <a:p>
            <a:pPr indent="-355600" lvl="1" marL="914400" rtl="0" algn="l">
              <a:spcBef>
                <a:spcPts val="480"/>
              </a:spcBef>
              <a:spcAft>
                <a:spcPts val="0"/>
              </a:spcAft>
              <a:buSzPts val="2000"/>
              <a:buChar char="–"/>
            </a:pPr>
            <a:r>
              <a:rPr lang="en" sz="2000"/>
              <a:t>Increment of </a:t>
            </a:r>
            <a:r>
              <a:rPr lang="en" sz="2000">
                <a:solidFill>
                  <a:srgbClr val="FF0000"/>
                </a:solidFill>
              </a:rPr>
              <a:t>1</a:t>
            </a:r>
            <a:r>
              <a:rPr lang="en" sz="2000"/>
              <a:t> BLEU score points as compared to the “without LaBSE filtered model” on WAT21 test data.</a:t>
            </a:r>
            <a:endParaRPr sz="2000"/>
          </a:p>
          <a:p>
            <a:pPr indent="0" lvl="0" marL="914400" rtl="0" algn="l">
              <a:spcBef>
                <a:spcPts val="480"/>
              </a:spcBef>
              <a:spcAft>
                <a:spcPts val="0"/>
              </a:spcAft>
              <a:buNone/>
            </a:pPr>
            <a:r>
              <a:rPr lang="en" sz="2000"/>
              <a:t> </a:t>
            </a:r>
            <a:endParaRPr sz="2000"/>
          </a:p>
          <a:p>
            <a:pPr indent="-355600" lvl="1" marL="914400" rtl="0" algn="l">
              <a:spcBef>
                <a:spcPts val="480"/>
              </a:spcBef>
              <a:spcAft>
                <a:spcPts val="0"/>
              </a:spcAft>
              <a:buSzPts val="2000"/>
              <a:buChar char="–"/>
            </a:pPr>
            <a:r>
              <a:rPr lang="en" sz="2000"/>
              <a:t>We also see that the BLEU score on ILCI dataset remains the same for Baseline and LaBSE filtered model, while it decreases by 0.2 points for “without LaBSE filtered model”. </a:t>
            </a:r>
            <a:endParaRPr sz="2000"/>
          </a:p>
        </p:txBody>
      </p:sp>
      <p:sp>
        <p:nvSpPr>
          <p:cNvPr id="1564" name="Google Shape;1564;p2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207"/>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Results </a:t>
            </a:r>
            <a:r>
              <a:rPr lang="en"/>
              <a:t>(3/5)</a:t>
            </a:r>
            <a:endParaRPr/>
          </a:p>
        </p:txBody>
      </p:sp>
      <p:sp>
        <p:nvSpPr>
          <p:cNvPr id="1570" name="Google Shape;1570;p207"/>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Marathi-Hindi MT model</a:t>
            </a:r>
            <a:endParaRPr sz="2000"/>
          </a:p>
        </p:txBody>
      </p:sp>
      <p:graphicFrame>
        <p:nvGraphicFramePr>
          <p:cNvPr id="1571" name="Google Shape;1571;p207"/>
          <p:cNvGraphicFramePr/>
          <p:nvPr/>
        </p:nvGraphicFramePr>
        <p:xfrm>
          <a:off x="2095500" y="2076450"/>
          <a:ext cx="3000000" cy="3000000"/>
        </p:xfrm>
        <a:graphic>
          <a:graphicData uri="http://schemas.openxmlformats.org/drawingml/2006/table">
            <a:tbl>
              <a:tblPr>
                <a:noFill/>
                <a:tableStyleId>{3FB699C6-F4C0-4A25-8393-F1D82B04385C}</a:tableStyleId>
              </a:tblPr>
              <a:tblGrid>
                <a:gridCol w="1608675"/>
                <a:gridCol w="1608675"/>
                <a:gridCol w="1608675"/>
              </a:tblGrid>
              <a:tr h="355975">
                <a:tc>
                  <a:txBody>
                    <a:bodyPr/>
                    <a:lstStyle/>
                    <a:p>
                      <a:pPr indent="0" lvl="0" marL="0" marR="0" rtl="0" algn="ctr">
                        <a:lnSpc>
                          <a:spcPct val="100000"/>
                        </a:lnSpc>
                        <a:spcBef>
                          <a:spcPts val="0"/>
                        </a:spcBef>
                        <a:spcAft>
                          <a:spcPts val="0"/>
                        </a:spcAft>
                        <a:buNone/>
                      </a:pPr>
                      <a:r>
                        <a:rPr lang="en"/>
                        <a:t>Models</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2">
                  <a:txBody>
                    <a:bodyPr/>
                    <a:lstStyle/>
                    <a:p>
                      <a:pPr indent="0" lvl="0" marL="0" rtl="0" algn="ctr">
                        <a:spcBef>
                          <a:spcPts val="0"/>
                        </a:spcBef>
                        <a:spcAft>
                          <a:spcPts val="0"/>
                        </a:spcAft>
                        <a:buNone/>
                      </a:pPr>
                      <a:r>
                        <a:rPr lang="en"/>
                        <a:t>BLEU Score</a:t>
                      </a:r>
                      <a:endParaRPr>
                        <a:solidFill>
                          <a:srgbClr val="0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r>
              <a:tr h="35597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400"/>
                        <a:buFont typeface="Arial"/>
                        <a:buNone/>
                      </a:pPr>
                      <a:r>
                        <a:rPr lang="en">
                          <a:solidFill>
                            <a:srgbClr val="000000"/>
                          </a:solidFill>
                        </a:rPr>
                        <a:t>WAT21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00"/>
                          </a:solidFill>
                        </a:rPr>
                        <a:t>ILCI</a:t>
                      </a:r>
                      <a:endParaRPr>
                        <a:solidFill>
                          <a:srgbClr val="0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975">
                <a:tc>
                  <a:txBody>
                    <a:bodyPr/>
                    <a:lstStyle/>
                    <a:p>
                      <a:pPr indent="0" lvl="0" marL="0" marR="0" rtl="0" algn="ctr">
                        <a:lnSpc>
                          <a:spcPct val="100000"/>
                        </a:lnSpc>
                        <a:spcBef>
                          <a:spcPts val="0"/>
                        </a:spcBef>
                        <a:spcAft>
                          <a:spcPts val="0"/>
                        </a:spcAft>
                        <a:buClr>
                          <a:srgbClr val="000000"/>
                        </a:buClr>
                        <a:buSzPts val="1400"/>
                        <a:buFont typeface="Arial"/>
                        <a:buNone/>
                      </a:pPr>
                      <a:r>
                        <a:rPr lang="en"/>
                        <a:t>Baseline</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t>22.1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t>37.4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975">
                <a:tc>
                  <a:txBody>
                    <a:bodyPr/>
                    <a:lstStyle/>
                    <a:p>
                      <a:pPr indent="0" lvl="0" marL="0" rtl="0" algn="ctr">
                        <a:spcBef>
                          <a:spcPts val="0"/>
                        </a:spcBef>
                        <a:spcAft>
                          <a:spcPts val="0"/>
                        </a:spcAft>
                        <a:buNone/>
                      </a:pPr>
                      <a:r>
                        <a:rPr lang="en"/>
                        <a:t>Without LaBSE filtering</a:t>
                      </a:r>
                      <a:endParaRPr>
                        <a:solidFill>
                          <a:srgbClr val="0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21</a:t>
                      </a:r>
                      <a:r>
                        <a:rPr lang="en">
                          <a:solidFill>
                            <a:srgbClr val="000000"/>
                          </a:solidFill>
                        </a:rPr>
                        <a:t>.</a:t>
                      </a:r>
                      <a:r>
                        <a:rPr lang="en"/>
                        <a:t>6</a:t>
                      </a:r>
                      <a:endParaRPr>
                        <a:solidFill>
                          <a:srgbClr val="0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33.6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39325">
                <a:tc>
                  <a:txBody>
                    <a:bodyPr/>
                    <a:lstStyle/>
                    <a:p>
                      <a:pPr indent="0" lvl="0" marL="0" rtl="0" algn="ctr">
                        <a:spcBef>
                          <a:spcPts val="0"/>
                        </a:spcBef>
                        <a:spcAft>
                          <a:spcPts val="0"/>
                        </a:spcAft>
                        <a:buClr>
                          <a:srgbClr val="000000"/>
                        </a:buClr>
                        <a:buSzPts val="1100"/>
                        <a:buFont typeface="Arial"/>
                        <a:buNone/>
                      </a:pPr>
                      <a:r>
                        <a:rPr lang="en"/>
                        <a:t>LaBSE filtering</a:t>
                      </a:r>
                      <a:endParaRPr>
                        <a:solidFill>
                          <a:srgbClr val="000000"/>
                        </a:solidFill>
                      </a:endParaRPr>
                    </a:p>
                    <a:p>
                      <a:pPr indent="0" lvl="0" marL="0" marR="0" rtl="0" algn="ctr">
                        <a:lnSpc>
                          <a:spcPct val="100000"/>
                        </a:lnSpc>
                        <a:spcBef>
                          <a:spcPts val="0"/>
                        </a:spcBef>
                        <a:spcAft>
                          <a:spcPts val="0"/>
                        </a:spcAft>
                        <a:buNone/>
                      </a:pPr>
                      <a:r>
                        <a:t/>
                      </a:r>
                      <a:endParaRPr>
                        <a:solidFill>
                          <a:srgbClr val="0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Clr>
                          <a:srgbClr val="000000"/>
                        </a:buClr>
                        <a:buSzPts val="1400"/>
                        <a:buFont typeface="Arial"/>
                        <a:buNone/>
                      </a:pPr>
                      <a:r>
                        <a:rPr lang="en"/>
                        <a:t>25</a:t>
                      </a:r>
                      <a:r>
                        <a:rPr lang="en">
                          <a:solidFill>
                            <a:srgbClr val="000000"/>
                          </a:solidFill>
                        </a:rPr>
                        <a:t>.</a:t>
                      </a:r>
                      <a:r>
                        <a:rPr lang="en"/>
                        <a:t>1</a:t>
                      </a:r>
                      <a:endParaRPr b="1" sz="1400" u="none" cap="none" strike="noStrike">
                        <a:solidFill>
                          <a:srgbClr val="0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a:t>37.9</a:t>
                      </a:r>
                      <a:endParaRPr>
                        <a:solidFill>
                          <a:srgbClr val="0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r>
            </a:tbl>
          </a:graphicData>
        </a:graphic>
      </p:graphicFrame>
      <p:sp>
        <p:nvSpPr>
          <p:cNvPr id="1572" name="Google Shape;1572;p2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208"/>
          <p:cNvSpPr txBox="1"/>
          <p:nvPr>
            <p:ph type="title"/>
          </p:nvPr>
        </p:nvSpPr>
        <p:spPr>
          <a:xfrm>
            <a:off x="457200" y="-98822"/>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Results </a:t>
            </a:r>
            <a:r>
              <a:rPr lang="en"/>
              <a:t>(4/5)</a:t>
            </a:r>
            <a:endParaRPr/>
          </a:p>
        </p:txBody>
      </p:sp>
      <p:sp>
        <p:nvSpPr>
          <p:cNvPr id="1578" name="Google Shape;1578;p208"/>
          <p:cNvSpPr txBox="1"/>
          <p:nvPr>
            <p:ph idx="1" type="body"/>
          </p:nvPr>
        </p:nvSpPr>
        <p:spPr>
          <a:xfrm>
            <a:off x="457200" y="666750"/>
            <a:ext cx="8229600" cy="4307700"/>
          </a:xfrm>
          <a:prstGeom prst="rect">
            <a:avLst/>
          </a:prstGeom>
        </p:spPr>
        <p:txBody>
          <a:bodyPr anchorCtr="0" anchor="t" bIns="45700" lIns="91425" spcFirstLastPara="1" rIns="91425" wrap="square" tIns="45700">
            <a:noAutofit/>
          </a:bodyPr>
          <a:lstStyle/>
          <a:p>
            <a:pPr indent="-349250" lvl="0" marL="457200" rtl="0" algn="l">
              <a:spcBef>
                <a:spcPts val="480"/>
              </a:spcBef>
              <a:spcAft>
                <a:spcPts val="0"/>
              </a:spcAft>
              <a:buSzPts val="1900"/>
              <a:buChar char="•"/>
            </a:pPr>
            <a:r>
              <a:rPr lang="en" sz="1900"/>
              <a:t>Marathi-Hindi MT Model</a:t>
            </a:r>
            <a:endParaRPr sz="1900"/>
          </a:p>
          <a:p>
            <a:pPr indent="-349250" lvl="1" marL="914400" rtl="0" algn="l">
              <a:spcBef>
                <a:spcPts val="0"/>
              </a:spcBef>
              <a:spcAft>
                <a:spcPts val="0"/>
              </a:spcAft>
              <a:buSzPts val="1900"/>
              <a:buChar char="–"/>
            </a:pPr>
            <a:r>
              <a:rPr lang="en" sz="1900"/>
              <a:t>Increment of </a:t>
            </a:r>
            <a:r>
              <a:rPr lang="en" sz="1900">
                <a:solidFill>
                  <a:srgbClr val="FF0000"/>
                </a:solidFill>
              </a:rPr>
              <a:t>3</a:t>
            </a:r>
            <a:r>
              <a:rPr lang="en" sz="1900"/>
              <a:t> BLEU score points in LaBSE filtered model as compared to Baseline on WAT21 test data.</a:t>
            </a:r>
            <a:endParaRPr sz="1900"/>
          </a:p>
          <a:p>
            <a:pPr indent="0" lvl="0" marL="0" rtl="0" algn="l">
              <a:spcBef>
                <a:spcPts val="480"/>
              </a:spcBef>
              <a:spcAft>
                <a:spcPts val="0"/>
              </a:spcAft>
              <a:buNone/>
            </a:pPr>
            <a:r>
              <a:t/>
            </a:r>
            <a:endParaRPr sz="1900"/>
          </a:p>
          <a:p>
            <a:pPr indent="-349250" lvl="1" marL="914400" rtl="0" algn="l">
              <a:spcBef>
                <a:spcPts val="480"/>
              </a:spcBef>
              <a:spcAft>
                <a:spcPts val="0"/>
              </a:spcAft>
              <a:buSzPts val="1900"/>
              <a:buChar char="–"/>
            </a:pPr>
            <a:r>
              <a:rPr lang="en" sz="1900"/>
              <a:t>Increment of </a:t>
            </a:r>
            <a:r>
              <a:rPr lang="en" sz="1900">
                <a:solidFill>
                  <a:srgbClr val="FF0000"/>
                </a:solidFill>
              </a:rPr>
              <a:t>4</a:t>
            </a:r>
            <a:r>
              <a:rPr lang="en" sz="1900"/>
              <a:t> BLEU score points as compared to “without LaBSE filtered model” on WAT21 test data.</a:t>
            </a:r>
            <a:endParaRPr sz="1900"/>
          </a:p>
          <a:p>
            <a:pPr indent="0" lvl="0" marL="914400" rtl="0" algn="l">
              <a:spcBef>
                <a:spcPts val="480"/>
              </a:spcBef>
              <a:spcAft>
                <a:spcPts val="0"/>
              </a:spcAft>
              <a:buNone/>
            </a:pPr>
            <a:r>
              <a:rPr lang="en" sz="1900"/>
              <a:t> </a:t>
            </a:r>
            <a:endParaRPr sz="1900"/>
          </a:p>
          <a:p>
            <a:pPr indent="-361950" lvl="1" marL="914400" rtl="0" algn="l">
              <a:spcBef>
                <a:spcPts val="480"/>
              </a:spcBef>
              <a:spcAft>
                <a:spcPts val="0"/>
              </a:spcAft>
              <a:buSzPts val="2100"/>
              <a:buChar char="–"/>
            </a:pPr>
            <a:r>
              <a:rPr lang="en" sz="1900"/>
              <a:t>We also see that the BLEU score on ILCI dataset, increments by 0.5 for LaBSE filtered model as compared to Baseline, while it decreases by 4 points for “without LaBSE filtered model”.</a:t>
            </a:r>
            <a:endParaRPr sz="1900"/>
          </a:p>
          <a:p>
            <a:pPr indent="0" lvl="0" marL="914400" rtl="0" algn="l">
              <a:spcBef>
                <a:spcPts val="480"/>
              </a:spcBef>
              <a:spcAft>
                <a:spcPts val="0"/>
              </a:spcAft>
              <a:buNone/>
            </a:pPr>
            <a:r>
              <a:t/>
            </a:r>
            <a:endParaRPr sz="1900"/>
          </a:p>
          <a:p>
            <a:pPr indent="-361950" lvl="1" marL="914400" rtl="0" algn="l">
              <a:spcBef>
                <a:spcPts val="480"/>
              </a:spcBef>
              <a:spcAft>
                <a:spcPts val="0"/>
              </a:spcAft>
              <a:buSzPts val="2100"/>
              <a:buChar char="–"/>
            </a:pPr>
            <a:r>
              <a:rPr lang="en" sz="1900"/>
              <a:t> This is because the Samanantar corpus doesn’t consist of the in-domain data of ILCI dataset.</a:t>
            </a:r>
            <a:endParaRPr sz="1900"/>
          </a:p>
        </p:txBody>
      </p:sp>
      <p:sp>
        <p:nvSpPr>
          <p:cNvPr id="1579" name="Google Shape;1579;p2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209"/>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Results </a:t>
            </a:r>
            <a:r>
              <a:rPr lang="en"/>
              <a:t>(5/5)</a:t>
            </a:r>
            <a:endParaRPr/>
          </a:p>
        </p:txBody>
      </p:sp>
      <p:sp>
        <p:nvSpPr>
          <p:cNvPr id="1585" name="Google Shape;1585;p209"/>
          <p:cNvSpPr txBox="1"/>
          <p:nvPr>
            <p:ph idx="1" type="body"/>
          </p:nvPr>
        </p:nvSpPr>
        <p:spPr>
          <a:xfrm>
            <a:off x="457200" y="1200150"/>
            <a:ext cx="4400700" cy="37623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We also computed the Spearman’s rank correlation coefficient between LaBSE and Distilled PML scores.</a:t>
            </a:r>
            <a:endParaRPr sz="2000"/>
          </a:p>
          <a:p>
            <a:pPr indent="0" lvl="0" marL="0" rtl="0" algn="l">
              <a:spcBef>
                <a:spcPts val="480"/>
              </a:spcBef>
              <a:spcAft>
                <a:spcPts val="0"/>
              </a:spcAft>
              <a:buNone/>
            </a:pPr>
            <a:r>
              <a:t/>
            </a:r>
            <a:endParaRPr sz="2000"/>
          </a:p>
          <a:p>
            <a:pPr indent="-355600" lvl="0" marL="457200" rtl="0" algn="l">
              <a:spcBef>
                <a:spcPts val="480"/>
              </a:spcBef>
              <a:spcAft>
                <a:spcPts val="0"/>
              </a:spcAft>
              <a:buSzPts val="2000"/>
              <a:buChar char="•"/>
            </a:pPr>
            <a:r>
              <a:rPr lang="en" sz="2000"/>
              <a:t>These scores were computed on a set of 5000 Hindi-Marathi parallel sentences.</a:t>
            </a:r>
            <a:endParaRPr sz="2000"/>
          </a:p>
          <a:p>
            <a:pPr indent="0" lvl="0" marL="457200" rtl="0" algn="l">
              <a:spcBef>
                <a:spcPts val="480"/>
              </a:spcBef>
              <a:spcAft>
                <a:spcPts val="0"/>
              </a:spcAft>
              <a:buNone/>
            </a:pPr>
            <a:r>
              <a:t/>
            </a:r>
            <a:endParaRPr sz="2000"/>
          </a:p>
          <a:p>
            <a:pPr indent="-355600" lvl="0" marL="457200" rtl="0" algn="l">
              <a:spcBef>
                <a:spcPts val="480"/>
              </a:spcBef>
              <a:spcAft>
                <a:spcPts val="0"/>
              </a:spcAft>
              <a:buSzPts val="2000"/>
              <a:buChar char="•"/>
            </a:pPr>
            <a:r>
              <a:rPr lang="en" sz="2000"/>
              <a:t>The correlation coefficient turned out to be </a:t>
            </a:r>
            <a:r>
              <a:rPr b="1" lang="en" sz="2000"/>
              <a:t>0.38</a:t>
            </a:r>
            <a:endParaRPr b="1" sz="2000"/>
          </a:p>
        </p:txBody>
      </p:sp>
      <p:pic>
        <p:nvPicPr>
          <p:cNvPr id="1586" name="Google Shape;1586;p209"/>
          <p:cNvPicPr preferRelativeResize="0"/>
          <p:nvPr/>
        </p:nvPicPr>
        <p:blipFill>
          <a:blip r:embed="rId3">
            <a:alphaModFix/>
          </a:blip>
          <a:stretch>
            <a:fillRect/>
          </a:stretch>
        </p:blipFill>
        <p:spPr>
          <a:xfrm>
            <a:off x="4857750" y="1219200"/>
            <a:ext cx="3848100" cy="2552700"/>
          </a:xfrm>
          <a:prstGeom prst="rect">
            <a:avLst/>
          </a:prstGeom>
          <a:noFill/>
          <a:ln>
            <a:noFill/>
          </a:ln>
        </p:spPr>
      </p:pic>
      <p:sp>
        <p:nvSpPr>
          <p:cNvPr id="1587" name="Google Shape;1587;p209"/>
          <p:cNvSpPr txBox="1"/>
          <p:nvPr/>
        </p:nvSpPr>
        <p:spPr>
          <a:xfrm>
            <a:off x="5529875" y="3694625"/>
            <a:ext cx="304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Scatter plot of LaBSE and Distilled PML scores</a:t>
            </a:r>
            <a:endParaRPr/>
          </a:p>
        </p:txBody>
      </p:sp>
      <p:sp>
        <p:nvSpPr>
          <p:cNvPr id="1588" name="Google Shape;1588;p2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210"/>
          <p:cNvSpPr txBox="1"/>
          <p:nvPr>
            <p:ph type="title"/>
          </p:nvPr>
        </p:nvSpPr>
        <p:spPr>
          <a:xfrm>
            <a:off x="457200" y="-175022"/>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Summary</a:t>
            </a:r>
            <a:endParaRPr/>
          </a:p>
        </p:txBody>
      </p:sp>
      <p:sp>
        <p:nvSpPr>
          <p:cNvPr id="1594" name="Google Shape;1594;p210"/>
          <p:cNvSpPr txBox="1"/>
          <p:nvPr>
            <p:ph idx="1" type="body"/>
          </p:nvPr>
        </p:nvSpPr>
        <p:spPr>
          <a:xfrm>
            <a:off x="457200" y="742950"/>
            <a:ext cx="8229600" cy="3394500"/>
          </a:xfrm>
          <a:prstGeom prst="rect">
            <a:avLst/>
          </a:prstGeom>
        </p:spPr>
        <p:txBody>
          <a:bodyPr anchorCtr="0" anchor="t" bIns="45700" lIns="91425" spcFirstLastPara="1" rIns="91425" wrap="square" tIns="45700">
            <a:noAutofit/>
          </a:bodyPr>
          <a:lstStyle/>
          <a:p>
            <a:pPr indent="-349250" lvl="0" marL="457200" rtl="0" algn="l">
              <a:spcBef>
                <a:spcPts val="480"/>
              </a:spcBef>
              <a:spcAft>
                <a:spcPts val="0"/>
              </a:spcAft>
              <a:buSzPts val="1900"/>
              <a:buChar char="•"/>
            </a:pPr>
            <a:r>
              <a:rPr lang="en" sz="1900"/>
              <a:t>Neural Machine Translation systems are “data-hungry”.</a:t>
            </a:r>
            <a:endParaRPr sz="1900"/>
          </a:p>
          <a:p>
            <a:pPr indent="0" lvl="0" marL="457200" rtl="0" algn="l">
              <a:spcBef>
                <a:spcPts val="480"/>
              </a:spcBef>
              <a:spcAft>
                <a:spcPts val="0"/>
              </a:spcAft>
              <a:buNone/>
            </a:pPr>
            <a:r>
              <a:t/>
            </a:r>
            <a:endParaRPr sz="1900"/>
          </a:p>
          <a:p>
            <a:pPr indent="-349250" lvl="0" marL="457200" rtl="0" algn="l">
              <a:spcBef>
                <a:spcPts val="480"/>
              </a:spcBef>
              <a:spcAft>
                <a:spcPts val="0"/>
              </a:spcAft>
              <a:buSzPts val="1900"/>
              <a:buChar char="•"/>
            </a:pPr>
            <a:r>
              <a:rPr lang="en" sz="1900"/>
              <a:t>But the </a:t>
            </a:r>
            <a:r>
              <a:rPr lang="en" sz="1900">
                <a:solidFill>
                  <a:srgbClr val="FF0000"/>
                </a:solidFill>
              </a:rPr>
              <a:t>quality</a:t>
            </a:r>
            <a:r>
              <a:rPr lang="en" sz="1900"/>
              <a:t> of the parallel data </a:t>
            </a:r>
            <a:r>
              <a:rPr lang="en" sz="1900">
                <a:solidFill>
                  <a:srgbClr val="FF0000"/>
                </a:solidFill>
              </a:rPr>
              <a:t>is</a:t>
            </a:r>
            <a:r>
              <a:rPr lang="en" sz="1900"/>
              <a:t> </a:t>
            </a:r>
            <a:r>
              <a:rPr lang="en" sz="1900">
                <a:solidFill>
                  <a:srgbClr val="FF0000"/>
                </a:solidFill>
              </a:rPr>
              <a:t>as important as the quantity</a:t>
            </a:r>
            <a:r>
              <a:rPr lang="en" sz="1900"/>
              <a:t>.</a:t>
            </a:r>
            <a:endParaRPr sz="1900"/>
          </a:p>
          <a:p>
            <a:pPr indent="0" lvl="0" marL="0" rtl="0" algn="l">
              <a:spcBef>
                <a:spcPts val="480"/>
              </a:spcBef>
              <a:spcAft>
                <a:spcPts val="0"/>
              </a:spcAft>
              <a:buNone/>
            </a:pPr>
            <a:r>
              <a:t/>
            </a:r>
            <a:endParaRPr sz="1900"/>
          </a:p>
          <a:p>
            <a:pPr indent="-349250" lvl="0" marL="457200" rtl="0" algn="l">
              <a:spcBef>
                <a:spcPts val="480"/>
              </a:spcBef>
              <a:spcAft>
                <a:spcPts val="0"/>
              </a:spcAft>
              <a:buSzPts val="1900"/>
              <a:buChar char="•"/>
            </a:pPr>
            <a:r>
              <a:rPr lang="en" sz="1900"/>
              <a:t>We presented an approach to extract good quality parallel data from the Samanantar Corpus using the LaBSE score to improve the Hi-Mr MT systems.</a:t>
            </a:r>
            <a:endParaRPr sz="1900"/>
          </a:p>
          <a:p>
            <a:pPr indent="0" lvl="0" marL="457200" rtl="0" algn="l">
              <a:spcBef>
                <a:spcPts val="480"/>
              </a:spcBef>
              <a:spcAft>
                <a:spcPts val="0"/>
              </a:spcAft>
              <a:buNone/>
            </a:pPr>
            <a:r>
              <a:t/>
            </a:r>
            <a:endParaRPr sz="1900"/>
          </a:p>
          <a:p>
            <a:pPr indent="-349250" lvl="0" marL="457200" rtl="0" algn="l">
              <a:spcBef>
                <a:spcPts val="480"/>
              </a:spcBef>
              <a:spcAft>
                <a:spcPts val="0"/>
              </a:spcAft>
              <a:buSzPts val="1900"/>
              <a:buChar char="•"/>
            </a:pPr>
            <a:r>
              <a:rPr lang="en" sz="1900"/>
              <a:t>This helped us defeat the Baseline Hi-Mr MT systems.</a:t>
            </a:r>
            <a:endParaRPr sz="1900"/>
          </a:p>
          <a:p>
            <a:pPr indent="0" lvl="0" marL="0" rtl="0" algn="l">
              <a:spcBef>
                <a:spcPts val="480"/>
              </a:spcBef>
              <a:spcAft>
                <a:spcPts val="0"/>
              </a:spcAft>
              <a:buNone/>
            </a:pPr>
            <a:r>
              <a:t/>
            </a:r>
            <a:endParaRPr sz="1900"/>
          </a:p>
        </p:txBody>
      </p:sp>
      <p:sp>
        <p:nvSpPr>
          <p:cNvPr id="1595" name="Google Shape;1595;p2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211"/>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References</a:t>
            </a:r>
            <a:endParaRPr/>
          </a:p>
        </p:txBody>
      </p:sp>
      <p:sp>
        <p:nvSpPr>
          <p:cNvPr id="1601" name="Google Shape;1601;p211"/>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1500"/>
              <a:t>[1] </a:t>
            </a:r>
            <a:r>
              <a:rPr lang="en" sz="1500"/>
              <a:t>Fangxiaoyu Feng and Yinfei Yang and Daniel Cer and Naveen Arivazhagan and Wei Wang. 2020. Language-agnostic BERT Sentence Embedding. </a:t>
            </a:r>
            <a:endParaRPr sz="1500"/>
          </a:p>
          <a:p>
            <a:pPr indent="0" lvl="0" marL="0" rtl="0" algn="l">
              <a:spcBef>
                <a:spcPts val="480"/>
              </a:spcBef>
              <a:spcAft>
                <a:spcPts val="0"/>
              </a:spcAft>
              <a:buNone/>
            </a:pPr>
            <a:r>
              <a:rPr lang="en" sz="1500"/>
              <a:t>[2] </a:t>
            </a:r>
            <a:r>
              <a:rPr lang="en" sz="1500"/>
              <a:t>Reimers, Nils and Gurevych, Iryna</a:t>
            </a:r>
            <a:r>
              <a:rPr lang="en" sz="1500"/>
              <a:t>. 2020. </a:t>
            </a:r>
            <a:r>
              <a:rPr lang="en" sz="1500"/>
              <a:t>Making Monolingual Sentence Embeddings Multilingual using Knowledge Distillation</a:t>
            </a:r>
            <a:r>
              <a:rPr lang="en" sz="1500"/>
              <a:t>.</a:t>
            </a:r>
            <a:endParaRPr sz="1500"/>
          </a:p>
          <a:p>
            <a:pPr indent="0" lvl="0" marL="0" rtl="0" algn="l">
              <a:spcBef>
                <a:spcPts val="480"/>
              </a:spcBef>
              <a:spcAft>
                <a:spcPts val="0"/>
              </a:spcAft>
              <a:buClr>
                <a:schemeClr val="dk1"/>
              </a:buClr>
              <a:buSzPts val="1100"/>
              <a:buFont typeface="Arial"/>
              <a:buNone/>
            </a:pPr>
            <a:r>
              <a:t/>
            </a:r>
            <a:endParaRPr sz="1500"/>
          </a:p>
          <a:p>
            <a:pPr indent="0" lvl="0" marL="0" rtl="0" algn="l">
              <a:spcBef>
                <a:spcPts val="480"/>
              </a:spcBef>
              <a:spcAft>
                <a:spcPts val="0"/>
              </a:spcAft>
              <a:buNone/>
            </a:pPr>
            <a:r>
              <a:t/>
            </a:r>
            <a:endParaRPr sz="1500"/>
          </a:p>
          <a:p>
            <a:pPr indent="0" lvl="0" marL="0" rtl="0" algn="l">
              <a:spcBef>
                <a:spcPts val="480"/>
              </a:spcBef>
              <a:spcAft>
                <a:spcPts val="0"/>
              </a:spcAft>
              <a:buNone/>
            </a:pPr>
            <a:r>
              <a:t/>
            </a:r>
            <a:endParaRPr sz="1500"/>
          </a:p>
          <a:p>
            <a:pPr indent="0" lvl="0" marL="0" rtl="0" algn="l">
              <a:spcBef>
                <a:spcPts val="480"/>
              </a:spcBef>
              <a:spcAft>
                <a:spcPts val="0"/>
              </a:spcAft>
              <a:buNone/>
            </a:pPr>
            <a:r>
              <a:t/>
            </a:r>
            <a:endParaRPr sz="1500"/>
          </a:p>
        </p:txBody>
      </p:sp>
      <p:sp>
        <p:nvSpPr>
          <p:cNvPr id="1602" name="Google Shape;1602;p2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212"/>
          <p:cNvSpPr txBox="1"/>
          <p:nvPr>
            <p:ph type="title"/>
          </p:nvPr>
        </p:nvSpPr>
        <p:spPr>
          <a:xfrm>
            <a:off x="589700" y="18682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Latest Developments</a:t>
            </a:r>
            <a:endParaRPr/>
          </a:p>
        </p:txBody>
      </p:sp>
      <p:sp>
        <p:nvSpPr>
          <p:cNvPr id="1608" name="Google Shape;1608;p2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213"/>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Phrase Table Injection (1/3)</a:t>
            </a:r>
            <a:endParaRPr/>
          </a:p>
        </p:txBody>
      </p:sp>
      <p:sp>
        <p:nvSpPr>
          <p:cNvPr id="1614" name="Google Shape;1614;p213"/>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In this technique, </a:t>
            </a:r>
            <a:r>
              <a:rPr lang="en"/>
              <a:t>phrase</a:t>
            </a:r>
            <a:r>
              <a:rPr lang="en"/>
              <a:t> table is extracted from the Source-Target parallel corpus.</a:t>
            </a:r>
            <a:endParaRPr/>
          </a:p>
          <a:p>
            <a:pPr indent="0" lvl="0" marL="0" rtl="0" algn="l">
              <a:spcBef>
                <a:spcPts val="480"/>
              </a:spcBef>
              <a:spcAft>
                <a:spcPts val="0"/>
              </a:spcAft>
              <a:buNone/>
            </a:pPr>
            <a:r>
              <a:t/>
            </a:r>
            <a:endParaRPr/>
          </a:p>
          <a:p>
            <a:pPr indent="-381000" lvl="0" marL="457200" rtl="0" algn="l">
              <a:spcBef>
                <a:spcPts val="480"/>
              </a:spcBef>
              <a:spcAft>
                <a:spcPts val="0"/>
              </a:spcAft>
              <a:buSzPts val="2400"/>
              <a:buChar char="●"/>
            </a:pPr>
            <a:r>
              <a:rPr lang="en"/>
              <a:t>Finally the Source-Target NMT model is trained using the Source-Target Parallel Corpus and Source-Target Phrases.</a:t>
            </a:r>
            <a:endParaRPr/>
          </a:p>
        </p:txBody>
      </p:sp>
      <p:sp>
        <p:nvSpPr>
          <p:cNvPr id="1615" name="Google Shape;1615;p2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214"/>
          <p:cNvSpPr txBox="1"/>
          <p:nvPr>
            <p:ph type="title"/>
          </p:nvPr>
        </p:nvSpPr>
        <p:spPr>
          <a:xfrm>
            <a:off x="457200" y="205978"/>
            <a:ext cx="8229600" cy="457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Phrase Table Injection (2/3)</a:t>
            </a:r>
            <a:endParaRPr/>
          </a:p>
        </p:txBody>
      </p:sp>
      <p:sp>
        <p:nvSpPr>
          <p:cNvPr id="1621" name="Google Shape;1621;p214"/>
          <p:cNvSpPr txBox="1"/>
          <p:nvPr>
            <p:ph idx="1" type="body"/>
          </p:nvPr>
        </p:nvSpPr>
        <p:spPr>
          <a:xfrm>
            <a:off x="137650" y="722675"/>
            <a:ext cx="8849100" cy="436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80"/>
              </a:spcBef>
              <a:spcAft>
                <a:spcPts val="0"/>
              </a:spcAft>
              <a:buNone/>
            </a:pPr>
            <a:r>
              <a:t/>
            </a:r>
            <a:endParaRPr sz="2800"/>
          </a:p>
          <a:p>
            <a:pPr indent="0" lvl="0" marL="0" rtl="0" algn="l">
              <a:lnSpc>
                <a:spcPct val="100000"/>
              </a:lnSpc>
              <a:spcBef>
                <a:spcPts val="480"/>
              </a:spcBef>
              <a:spcAft>
                <a:spcPts val="0"/>
              </a:spcAft>
              <a:buNone/>
            </a:pPr>
            <a:r>
              <a:t/>
            </a:r>
            <a:endParaRPr sz="2800"/>
          </a:p>
          <a:p>
            <a:pPr indent="0" lvl="0" marL="0" rtl="0" algn="l">
              <a:lnSpc>
                <a:spcPct val="100000"/>
              </a:lnSpc>
              <a:spcBef>
                <a:spcPts val="480"/>
              </a:spcBef>
              <a:spcAft>
                <a:spcPts val="0"/>
              </a:spcAft>
              <a:buNone/>
            </a:pPr>
            <a:r>
              <a:t/>
            </a:r>
            <a:endParaRPr sz="2800"/>
          </a:p>
        </p:txBody>
      </p:sp>
      <p:pic>
        <p:nvPicPr>
          <p:cNvPr id="1622" name="Google Shape;1622;p214"/>
          <p:cNvPicPr preferRelativeResize="0"/>
          <p:nvPr/>
        </p:nvPicPr>
        <p:blipFill>
          <a:blip r:embed="rId3">
            <a:alphaModFix/>
          </a:blip>
          <a:stretch>
            <a:fillRect/>
          </a:stretch>
        </p:blipFill>
        <p:spPr>
          <a:xfrm>
            <a:off x="1643477" y="976000"/>
            <a:ext cx="5857050" cy="4108674"/>
          </a:xfrm>
          <a:prstGeom prst="rect">
            <a:avLst/>
          </a:prstGeom>
          <a:noFill/>
          <a:ln>
            <a:noFill/>
          </a:ln>
        </p:spPr>
      </p:pic>
      <p:sp>
        <p:nvSpPr>
          <p:cNvPr id="1623" name="Google Shape;1623;p2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215"/>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Phrase Table Injection (3/3)</a:t>
            </a:r>
            <a:endParaRPr/>
          </a:p>
        </p:txBody>
      </p:sp>
      <p:sp>
        <p:nvSpPr>
          <p:cNvPr id="1629" name="Google Shape;1629;p215"/>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Dataset</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381000" lvl="0" marL="457200" rtl="0" algn="l">
              <a:spcBef>
                <a:spcPts val="480"/>
              </a:spcBef>
              <a:spcAft>
                <a:spcPts val="0"/>
              </a:spcAft>
              <a:buSzPts val="2400"/>
              <a:buChar char="•"/>
            </a:pPr>
            <a:r>
              <a:rPr lang="en"/>
              <a:t>Results</a:t>
            </a:r>
            <a:endParaRPr/>
          </a:p>
        </p:txBody>
      </p:sp>
      <p:graphicFrame>
        <p:nvGraphicFramePr>
          <p:cNvPr id="1630" name="Google Shape;1630;p215"/>
          <p:cNvGraphicFramePr/>
          <p:nvPr/>
        </p:nvGraphicFramePr>
        <p:xfrm>
          <a:off x="952500" y="1665075"/>
          <a:ext cx="3000000" cy="3000000"/>
        </p:xfrm>
        <a:graphic>
          <a:graphicData uri="http://schemas.openxmlformats.org/drawingml/2006/table">
            <a:tbl>
              <a:tblPr>
                <a:noFill/>
                <a:tableStyleId>{B143D93F-E4F7-4F78-8F95-2D93CAC28090}</a:tableStyleId>
              </a:tblPr>
              <a:tblGrid>
                <a:gridCol w="2413000"/>
                <a:gridCol w="2413000"/>
                <a:gridCol w="24130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Train</a:t>
                      </a:r>
                      <a:endParaRPr/>
                    </a:p>
                  </a:txBody>
                  <a:tcPr marT="91425" marB="91425" marR="91425" marL="91425"/>
                </a:tc>
                <a:tc>
                  <a:txBody>
                    <a:bodyPr/>
                    <a:lstStyle/>
                    <a:p>
                      <a:pPr indent="0" lvl="0" marL="0" rtl="0" algn="l">
                        <a:spcBef>
                          <a:spcPts val="0"/>
                        </a:spcBef>
                        <a:spcAft>
                          <a:spcPts val="0"/>
                        </a:spcAft>
                        <a:buNone/>
                      </a:pPr>
                      <a:r>
                        <a:rPr lang="en"/>
                        <a:t>Test (WAT 2021)</a:t>
                      </a:r>
                      <a:endParaRPr/>
                    </a:p>
                  </a:txBody>
                  <a:tcPr marT="91425" marB="91425" marR="91425" marL="91425"/>
                </a:tc>
              </a:tr>
              <a:tr h="381000">
                <a:tc>
                  <a:txBody>
                    <a:bodyPr/>
                    <a:lstStyle/>
                    <a:p>
                      <a:pPr indent="0" lvl="0" marL="0" rtl="0" algn="l">
                        <a:spcBef>
                          <a:spcPts val="0"/>
                        </a:spcBef>
                        <a:spcAft>
                          <a:spcPts val="0"/>
                        </a:spcAft>
                        <a:buNone/>
                      </a:pPr>
                      <a:r>
                        <a:rPr lang="en"/>
                        <a:t>Number of Sentences</a:t>
                      </a:r>
                      <a:endParaRPr/>
                    </a:p>
                  </a:txBody>
                  <a:tcPr marT="91425" marB="91425" marR="91425" marL="91425"/>
                </a:tc>
                <a:tc>
                  <a:txBody>
                    <a:bodyPr/>
                    <a:lstStyle/>
                    <a:p>
                      <a:pPr indent="0" lvl="0" marL="0" rtl="0" algn="l">
                        <a:spcBef>
                          <a:spcPts val="0"/>
                        </a:spcBef>
                        <a:spcAft>
                          <a:spcPts val="0"/>
                        </a:spcAft>
                        <a:buNone/>
                      </a:pPr>
                      <a:r>
                        <a:rPr lang="en"/>
                        <a:t>250,347</a:t>
                      </a:r>
                      <a:endParaRPr/>
                    </a:p>
                  </a:txBody>
                  <a:tcPr marT="91425" marB="91425" marR="91425" marL="91425"/>
                </a:tc>
                <a:tc>
                  <a:txBody>
                    <a:bodyPr/>
                    <a:lstStyle/>
                    <a:p>
                      <a:pPr indent="0" lvl="0" marL="0" rtl="0" algn="l">
                        <a:spcBef>
                          <a:spcPts val="0"/>
                        </a:spcBef>
                        <a:spcAft>
                          <a:spcPts val="0"/>
                        </a:spcAft>
                        <a:buNone/>
                      </a:pPr>
                      <a:r>
                        <a:rPr lang="en"/>
                        <a:t>2390</a:t>
                      </a:r>
                      <a:endParaRPr/>
                    </a:p>
                  </a:txBody>
                  <a:tcPr marT="91425" marB="91425" marR="91425" marL="91425"/>
                </a:tc>
              </a:tr>
            </a:tbl>
          </a:graphicData>
        </a:graphic>
      </p:graphicFrame>
      <p:graphicFrame>
        <p:nvGraphicFramePr>
          <p:cNvPr id="1631" name="Google Shape;1631;p215"/>
          <p:cNvGraphicFramePr/>
          <p:nvPr/>
        </p:nvGraphicFramePr>
        <p:xfrm>
          <a:off x="952500" y="3406025"/>
          <a:ext cx="3000000" cy="3000000"/>
        </p:xfrm>
        <a:graphic>
          <a:graphicData uri="http://schemas.openxmlformats.org/drawingml/2006/table">
            <a:tbl>
              <a:tblPr>
                <a:noFill/>
                <a:tableStyleId>{B143D93F-E4F7-4F78-8F95-2D93CAC28090}</a:tableStyleId>
              </a:tblPr>
              <a:tblGrid>
                <a:gridCol w="3619500"/>
                <a:gridCol w="36195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BLEU Score</a:t>
                      </a:r>
                      <a:endParaRPr/>
                    </a:p>
                  </a:txBody>
                  <a:tcPr marT="91425" marB="91425" marR="91425" marL="91425"/>
                </a:tc>
              </a:tr>
              <a:tr h="381000">
                <a:tc>
                  <a:txBody>
                    <a:bodyPr/>
                    <a:lstStyle/>
                    <a:p>
                      <a:pPr indent="0" lvl="0" marL="0" rtl="0" algn="l">
                        <a:spcBef>
                          <a:spcPts val="0"/>
                        </a:spcBef>
                        <a:spcAft>
                          <a:spcPts val="0"/>
                        </a:spcAft>
                        <a:buNone/>
                      </a:pPr>
                      <a:r>
                        <a:rPr lang="en"/>
                        <a:t>Baseline</a:t>
                      </a:r>
                      <a:endParaRPr/>
                    </a:p>
                  </a:txBody>
                  <a:tcPr marT="91425" marB="91425" marR="91425" marL="91425"/>
                </a:tc>
                <a:tc>
                  <a:txBody>
                    <a:bodyPr/>
                    <a:lstStyle/>
                    <a:p>
                      <a:pPr indent="0" lvl="0" marL="0" rtl="0" algn="l">
                        <a:spcBef>
                          <a:spcPts val="0"/>
                        </a:spcBef>
                        <a:spcAft>
                          <a:spcPts val="0"/>
                        </a:spcAft>
                        <a:buNone/>
                      </a:pPr>
                      <a:r>
                        <a:rPr lang="en"/>
                        <a:t>16.26</a:t>
                      </a:r>
                      <a:endParaRPr/>
                    </a:p>
                  </a:txBody>
                  <a:tcPr marT="91425" marB="91425" marR="91425" marL="91425"/>
                </a:tc>
              </a:tr>
              <a:tr h="381000">
                <a:tc>
                  <a:txBody>
                    <a:bodyPr/>
                    <a:lstStyle/>
                    <a:p>
                      <a:pPr indent="0" lvl="0" marL="0" rtl="0" algn="l">
                        <a:spcBef>
                          <a:spcPts val="0"/>
                        </a:spcBef>
                        <a:spcAft>
                          <a:spcPts val="0"/>
                        </a:spcAft>
                        <a:buNone/>
                      </a:pPr>
                      <a:r>
                        <a:rPr lang="en"/>
                        <a:t>Phrase Table Injection</a:t>
                      </a:r>
                      <a:endParaRPr/>
                    </a:p>
                  </a:txBody>
                  <a:tcPr marT="91425" marB="91425" marR="91425" marL="91425"/>
                </a:tc>
                <a:tc>
                  <a:txBody>
                    <a:bodyPr/>
                    <a:lstStyle/>
                    <a:p>
                      <a:pPr indent="0" lvl="0" marL="0" rtl="0" algn="l">
                        <a:spcBef>
                          <a:spcPts val="0"/>
                        </a:spcBef>
                        <a:spcAft>
                          <a:spcPts val="0"/>
                        </a:spcAft>
                        <a:buNone/>
                      </a:pPr>
                      <a:r>
                        <a:rPr lang="en"/>
                        <a:t>17.15</a:t>
                      </a:r>
                      <a:endParaRPr/>
                    </a:p>
                  </a:txBody>
                  <a:tcPr marT="91425" marB="91425" marR="91425" marL="91425"/>
                </a:tc>
              </a:tr>
            </a:tbl>
          </a:graphicData>
        </a:graphic>
      </p:graphicFrame>
      <p:sp>
        <p:nvSpPr>
          <p:cNvPr id="1632" name="Google Shape;1632;p2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33" name="Google Shape;1633;p215"/>
          <p:cNvSpPr txBox="1"/>
          <p:nvPr/>
        </p:nvSpPr>
        <p:spPr>
          <a:xfrm>
            <a:off x="728125" y="4687400"/>
            <a:ext cx="86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4"/>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
              <a:t>Direct S2ST with Discrete units (2/2)</a:t>
            </a:r>
            <a:endParaRPr/>
          </a:p>
        </p:txBody>
      </p:sp>
      <p:sp>
        <p:nvSpPr>
          <p:cNvPr id="318" name="Google Shape;318;p54"/>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Key Contributions:</a:t>
            </a:r>
            <a:endParaRPr sz="2000"/>
          </a:p>
          <a:p>
            <a:pPr indent="0" lvl="0" marL="457200" rtl="0" algn="l">
              <a:spcBef>
                <a:spcPts val="480"/>
              </a:spcBef>
              <a:spcAft>
                <a:spcPts val="0"/>
              </a:spcAft>
              <a:buClr>
                <a:schemeClr val="dk1"/>
              </a:buClr>
              <a:buSzPts val="1100"/>
              <a:buFont typeface="Arial"/>
              <a:buNone/>
            </a:pPr>
            <a:r>
              <a:t/>
            </a:r>
            <a:endParaRPr sz="2000"/>
          </a:p>
          <a:p>
            <a:pPr indent="-355600" lvl="1" marL="914400" rtl="0" algn="l">
              <a:spcBef>
                <a:spcPts val="480"/>
              </a:spcBef>
              <a:spcAft>
                <a:spcPts val="0"/>
              </a:spcAft>
              <a:buSzPts val="2000"/>
              <a:buChar char="–"/>
            </a:pPr>
            <a:r>
              <a:rPr lang="en" sz="2000"/>
              <a:t>In the scenarios where the transcripts for target language is unavailable, Direct S2ST model is trained with multitask learning using discrete representations for the source and target speech.</a:t>
            </a:r>
            <a:endParaRPr sz="2000"/>
          </a:p>
          <a:p>
            <a:pPr indent="0" lvl="0" marL="914400" rtl="0" algn="l">
              <a:spcBef>
                <a:spcPts val="480"/>
              </a:spcBef>
              <a:spcAft>
                <a:spcPts val="0"/>
              </a:spcAft>
              <a:buClr>
                <a:schemeClr val="dk1"/>
              </a:buClr>
              <a:buSzPts val="1100"/>
              <a:buFont typeface="Arial"/>
              <a:buNone/>
            </a:pPr>
            <a:r>
              <a:rPr lang="en" sz="2000"/>
              <a:t> </a:t>
            </a:r>
            <a:endParaRPr sz="2000"/>
          </a:p>
          <a:p>
            <a:pPr indent="-355600" lvl="1" marL="914400" rtl="0" algn="l">
              <a:spcBef>
                <a:spcPts val="480"/>
              </a:spcBef>
              <a:spcAft>
                <a:spcPts val="0"/>
              </a:spcAft>
              <a:buSzPts val="2000"/>
              <a:buChar char="–"/>
            </a:pPr>
            <a:r>
              <a:rPr lang="en" sz="2000"/>
              <a:t>The issue of length mismatch between the text and speech output during decoding is resolved using CTC (connectionist temporal classification).</a:t>
            </a:r>
            <a:endParaRPr/>
          </a:p>
        </p:txBody>
      </p:sp>
      <p:sp>
        <p:nvSpPr>
          <p:cNvPr id="319" name="Google Shape;319;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216"/>
          <p:cNvSpPr txBox="1"/>
          <p:nvPr>
            <p:ph type="title"/>
          </p:nvPr>
        </p:nvSpPr>
        <p:spPr>
          <a:xfrm>
            <a:off x="457200" y="205978"/>
            <a:ext cx="8229600" cy="457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Pivoting</a:t>
            </a:r>
            <a:endParaRPr/>
          </a:p>
        </p:txBody>
      </p:sp>
      <p:sp>
        <p:nvSpPr>
          <p:cNvPr id="1639" name="Google Shape;1639;p216"/>
          <p:cNvSpPr txBox="1"/>
          <p:nvPr>
            <p:ph idx="1" type="body"/>
          </p:nvPr>
        </p:nvSpPr>
        <p:spPr>
          <a:xfrm>
            <a:off x="137650" y="927525"/>
            <a:ext cx="8849100" cy="41571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480"/>
              </a:spcBef>
              <a:spcAft>
                <a:spcPts val="0"/>
              </a:spcAft>
              <a:buSzPts val="2400"/>
              <a:buChar char="●"/>
            </a:pPr>
            <a:r>
              <a:rPr i="1" lang="en"/>
              <a:t>Pivoting </a:t>
            </a:r>
            <a:r>
              <a:rPr lang="en"/>
              <a:t>means utilizing the resources of a related high-resource language for the task of translation between language pairs involving low resource language.</a:t>
            </a:r>
            <a:endParaRPr/>
          </a:p>
          <a:p>
            <a:pPr indent="0" lvl="0" marL="0" rtl="0" algn="l">
              <a:lnSpc>
                <a:spcPct val="100000"/>
              </a:lnSpc>
              <a:spcBef>
                <a:spcPts val="480"/>
              </a:spcBef>
              <a:spcAft>
                <a:spcPts val="0"/>
              </a:spcAft>
              <a:buNone/>
            </a:pPr>
            <a:r>
              <a:t/>
            </a:r>
            <a:endParaRPr/>
          </a:p>
          <a:p>
            <a:pPr indent="-381000" lvl="0" marL="457200" rtl="0" algn="l">
              <a:lnSpc>
                <a:spcPct val="100000"/>
              </a:lnSpc>
              <a:spcBef>
                <a:spcPts val="480"/>
              </a:spcBef>
              <a:spcAft>
                <a:spcPts val="0"/>
              </a:spcAft>
              <a:buSzPts val="2400"/>
              <a:buChar char="●"/>
            </a:pPr>
            <a:r>
              <a:rPr lang="en"/>
              <a:t>Example: </a:t>
            </a:r>
            <a:endParaRPr/>
          </a:p>
          <a:p>
            <a:pPr indent="-381000" lvl="1" marL="914400" rtl="0" algn="l">
              <a:lnSpc>
                <a:spcPct val="100000"/>
              </a:lnSpc>
              <a:spcBef>
                <a:spcPts val="0"/>
              </a:spcBef>
              <a:spcAft>
                <a:spcPts val="0"/>
              </a:spcAft>
              <a:buSzPts val="2400"/>
              <a:buChar char="○"/>
            </a:pPr>
            <a:r>
              <a:rPr lang="en"/>
              <a:t>Utilizing the resources of Hindi for the task of translation between English-Marathi.</a:t>
            </a:r>
            <a:endParaRPr/>
          </a:p>
          <a:p>
            <a:pPr indent="-381000" lvl="1" marL="914400" rtl="0" algn="l">
              <a:lnSpc>
                <a:spcPct val="100000"/>
              </a:lnSpc>
              <a:spcBef>
                <a:spcPts val="0"/>
              </a:spcBef>
              <a:spcAft>
                <a:spcPts val="0"/>
              </a:spcAft>
              <a:buSzPts val="2400"/>
              <a:buChar char="○"/>
            </a:pPr>
            <a:r>
              <a:rPr lang="en"/>
              <a:t>Utilize the resources of English for the task of translation between Hindi-Marathi or distant language pairs like Russian-Marathi. </a:t>
            </a:r>
            <a:endParaRPr/>
          </a:p>
        </p:txBody>
      </p:sp>
      <p:sp>
        <p:nvSpPr>
          <p:cNvPr id="1640" name="Google Shape;1640;p2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217"/>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Pivoting: Cascade Models</a:t>
            </a:r>
            <a:endParaRPr/>
          </a:p>
        </p:txBody>
      </p:sp>
      <p:sp>
        <p:nvSpPr>
          <p:cNvPr id="1646" name="Google Shape;1646;p217"/>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Cascade Model</a:t>
            </a:r>
            <a:endParaRPr/>
          </a:p>
          <a:p>
            <a:pPr indent="0" lvl="0" marL="0" rtl="0" algn="l">
              <a:spcBef>
                <a:spcPts val="480"/>
              </a:spcBef>
              <a:spcAft>
                <a:spcPts val="0"/>
              </a:spcAft>
              <a:buNone/>
            </a:pPr>
            <a:r>
              <a:t/>
            </a:r>
            <a:endParaRPr/>
          </a:p>
        </p:txBody>
      </p:sp>
      <p:pic>
        <p:nvPicPr>
          <p:cNvPr id="1647" name="Google Shape;1647;p217"/>
          <p:cNvPicPr preferRelativeResize="0"/>
          <p:nvPr/>
        </p:nvPicPr>
        <p:blipFill>
          <a:blip r:embed="rId3">
            <a:alphaModFix/>
          </a:blip>
          <a:stretch>
            <a:fillRect/>
          </a:stretch>
        </p:blipFill>
        <p:spPr>
          <a:xfrm>
            <a:off x="0" y="2350457"/>
            <a:ext cx="9144003" cy="1093887"/>
          </a:xfrm>
          <a:prstGeom prst="rect">
            <a:avLst/>
          </a:prstGeom>
          <a:noFill/>
          <a:ln>
            <a:noFill/>
          </a:ln>
        </p:spPr>
      </p:pic>
      <p:sp>
        <p:nvSpPr>
          <p:cNvPr id="1648" name="Google Shape;1648;p2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2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54" name="Google Shape;1654;p218"/>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Pivoting: Cascade Models</a:t>
            </a:r>
            <a:endParaRPr/>
          </a:p>
        </p:txBody>
      </p:sp>
      <p:sp>
        <p:nvSpPr>
          <p:cNvPr id="1655" name="Google Shape;1655;p218"/>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b="1" lang="en"/>
              <a:t>A</a:t>
            </a:r>
            <a:r>
              <a:rPr b="1" lang="en"/>
              <a:t>dvantages</a:t>
            </a:r>
            <a:endParaRPr b="1"/>
          </a:p>
          <a:p>
            <a:pPr indent="-342900" lvl="0" marL="457200" rtl="0" algn="l">
              <a:spcBef>
                <a:spcPts val="480"/>
              </a:spcBef>
              <a:spcAft>
                <a:spcPts val="0"/>
              </a:spcAft>
              <a:buSzPts val="1800"/>
              <a:buChar char="●"/>
            </a:pPr>
            <a:r>
              <a:rPr lang="en" sz="1800"/>
              <a:t>Translation between language pairs that don’t have sufficient parallel corpus, but each of those language has sufficient parallel corpus with pivot language (for example English).</a:t>
            </a:r>
            <a:endParaRPr sz="1800"/>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219"/>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Pivoting: Cascade Models</a:t>
            </a:r>
            <a:endParaRPr/>
          </a:p>
        </p:txBody>
      </p:sp>
      <p:sp>
        <p:nvSpPr>
          <p:cNvPr id="1661" name="Google Shape;1661;p219"/>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b="1" lang="en"/>
              <a:t>Disadvantages</a:t>
            </a:r>
            <a:endParaRPr b="1"/>
          </a:p>
          <a:p>
            <a:pPr indent="-342900" lvl="0" marL="457200" rtl="0" algn="l">
              <a:spcBef>
                <a:spcPts val="480"/>
              </a:spcBef>
              <a:spcAft>
                <a:spcPts val="0"/>
              </a:spcAft>
              <a:buSzPts val="1800"/>
              <a:buChar char="●"/>
            </a:pPr>
            <a:r>
              <a:rPr lang="en" sz="1800"/>
              <a:t>Double Decoding Time</a:t>
            </a:r>
            <a:endParaRPr sz="1800"/>
          </a:p>
          <a:p>
            <a:pPr indent="-342900" lvl="1" marL="914400" rtl="0" algn="l">
              <a:spcBef>
                <a:spcPts val="0"/>
              </a:spcBef>
              <a:spcAft>
                <a:spcPts val="0"/>
              </a:spcAft>
              <a:buSzPts val="1800"/>
              <a:buChar char="○"/>
            </a:pPr>
            <a:r>
              <a:rPr lang="en" sz="1800"/>
              <a:t>As the source sentence is passed through </a:t>
            </a:r>
            <a:r>
              <a:rPr b="1" i="1" lang="en" sz="1800"/>
              <a:t>two </a:t>
            </a:r>
            <a:r>
              <a:rPr lang="en" sz="1800"/>
              <a:t>NMT models the decoding time is doubled.</a:t>
            </a:r>
            <a:endParaRPr sz="1800"/>
          </a:p>
          <a:p>
            <a:pPr indent="0" lvl="0" marL="0" rtl="0" algn="l">
              <a:spcBef>
                <a:spcPts val="480"/>
              </a:spcBef>
              <a:spcAft>
                <a:spcPts val="0"/>
              </a:spcAft>
              <a:buNone/>
            </a:pPr>
            <a:r>
              <a:t/>
            </a:r>
            <a:endParaRPr sz="1800"/>
          </a:p>
          <a:p>
            <a:pPr indent="-342900" lvl="0" marL="457200" rtl="0" algn="l">
              <a:spcBef>
                <a:spcPts val="480"/>
              </a:spcBef>
              <a:spcAft>
                <a:spcPts val="0"/>
              </a:spcAft>
              <a:buSzPts val="1800"/>
              <a:buChar char="●"/>
            </a:pPr>
            <a:r>
              <a:rPr lang="en" sz="1800"/>
              <a:t>Propagating Errors</a:t>
            </a:r>
            <a:endParaRPr sz="1800"/>
          </a:p>
          <a:p>
            <a:pPr indent="-342900" lvl="1" marL="914400" rtl="0" algn="l">
              <a:spcBef>
                <a:spcPts val="0"/>
              </a:spcBef>
              <a:spcAft>
                <a:spcPts val="0"/>
              </a:spcAft>
              <a:buSzPts val="1800"/>
              <a:buChar char="○"/>
            </a:pPr>
            <a:r>
              <a:rPr lang="en" sz="1800"/>
              <a:t>As the source sentence is passed through </a:t>
            </a:r>
            <a:r>
              <a:rPr b="1" i="1" lang="en" sz="1800"/>
              <a:t>two </a:t>
            </a:r>
            <a:r>
              <a:rPr lang="en" sz="1800"/>
              <a:t>NMT models, each model introduces its own errors in translation.</a:t>
            </a:r>
            <a:endParaRPr sz="1800"/>
          </a:p>
        </p:txBody>
      </p:sp>
      <p:sp>
        <p:nvSpPr>
          <p:cNvPr id="1662" name="Google Shape;1662;p2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220"/>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Pivoting: Combined Corpus Model</a:t>
            </a:r>
            <a:endParaRPr/>
          </a:p>
        </p:txBody>
      </p:sp>
      <p:sp>
        <p:nvSpPr>
          <p:cNvPr id="1668" name="Google Shape;1668;p220"/>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In this technique, first the Source-Target and Source-Pivot parallel corpus are combined and a NMT model is trained on this combined data.</a:t>
            </a:r>
            <a:endParaRPr/>
          </a:p>
          <a:p>
            <a:pPr indent="0" lvl="0" marL="0" rtl="0" algn="l">
              <a:spcBef>
                <a:spcPts val="480"/>
              </a:spcBef>
              <a:spcAft>
                <a:spcPts val="0"/>
              </a:spcAft>
              <a:buNone/>
            </a:pPr>
            <a:r>
              <a:t/>
            </a:r>
            <a:endParaRPr/>
          </a:p>
          <a:p>
            <a:pPr indent="-381000" lvl="0" marL="457200" rtl="0" algn="l">
              <a:spcBef>
                <a:spcPts val="480"/>
              </a:spcBef>
              <a:spcAft>
                <a:spcPts val="0"/>
              </a:spcAft>
              <a:buSzPts val="2400"/>
              <a:buChar char="●"/>
            </a:pPr>
            <a:r>
              <a:rPr lang="en"/>
              <a:t>This model is then used as an initialization and the final Source-Target NMT model is trained by finetuning on the Source-Target Parallel corpus. </a:t>
            </a:r>
            <a:endParaRPr/>
          </a:p>
        </p:txBody>
      </p:sp>
      <p:sp>
        <p:nvSpPr>
          <p:cNvPr id="1669" name="Google Shape;1669;p2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221"/>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Pivoting: Combined Corpus Model</a:t>
            </a:r>
            <a:endParaRPr/>
          </a:p>
        </p:txBody>
      </p:sp>
      <p:pic>
        <p:nvPicPr>
          <p:cNvPr id="1675" name="Google Shape;1675;p221"/>
          <p:cNvPicPr preferRelativeResize="0"/>
          <p:nvPr/>
        </p:nvPicPr>
        <p:blipFill>
          <a:blip r:embed="rId3">
            <a:alphaModFix/>
          </a:blip>
          <a:stretch>
            <a:fillRect/>
          </a:stretch>
        </p:blipFill>
        <p:spPr>
          <a:xfrm>
            <a:off x="1405712" y="1019750"/>
            <a:ext cx="6332575" cy="3933850"/>
          </a:xfrm>
          <a:prstGeom prst="rect">
            <a:avLst/>
          </a:prstGeom>
          <a:noFill/>
          <a:ln>
            <a:noFill/>
          </a:ln>
        </p:spPr>
      </p:pic>
      <p:sp>
        <p:nvSpPr>
          <p:cNvPr id="1676" name="Google Shape;1676;p2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222"/>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Pivoting: Combined Corpus Model</a:t>
            </a:r>
            <a:endParaRPr/>
          </a:p>
        </p:txBody>
      </p:sp>
      <p:sp>
        <p:nvSpPr>
          <p:cNvPr id="1682" name="Google Shape;1682;p222"/>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Initially training the model on combined (En-Hi, En-Mr) the model learned some </a:t>
            </a:r>
            <a:r>
              <a:rPr lang="en"/>
              <a:t>representation</a:t>
            </a:r>
            <a:r>
              <a:rPr lang="en"/>
              <a:t> and </a:t>
            </a:r>
            <a:r>
              <a:rPr lang="en"/>
              <a:t>knowledge</a:t>
            </a:r>
            <a:r>
              <a:rPr lang="en"/>
              <a:t> from the pivot language data (En-Hi).</a:t>
            </a:r>
            <a:endParaRPr/>
          </a:p>
          <a:p>
            <a:pPr indent="-381000" lvl="0" marL="457200" rtl="0" algn="l">
              <a:spcBef>
                <a:spcPts val="0"/>
              </a:spcBef>
              <a:spcAft>
                <a:spcPts val="0"/>
              </a:spcAft>
              <a:buSzPts val="2400"/>
              <a:buChar char="●"/>
            </a:pPr>
            <a:r>
              <a:rPr lang="en"/>
              <a:t>This representation and knowledge can be useful for the final task of En-Mr translation.</a:t>
            </a:r>
            <a:endParaRPr/>
          </a:p>
        </p:txBody>
      </p:sp>
      <p:sp>
        <p:nvSpPr>
          <p:cNvPr id="1683" name="Google Shape;1683;p2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23"/>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Pivoting: Combined Corpus Model</a:t>
            </a:r>
            <a:endParaRPr/>
          </a:p>
        </p:txBody>
      </p:sp>
      <p:sp>
        <p:nvSpPr>
          <p:cNvPr id="1689" name="Google Shape;1689;p223"/>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Dataset</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381000" lvl="0" marL="457200" rtl="0" algn="l">
              <a:spcBef>
                <a:spcPts val="480"/>
              </a:spcBef>
              <a:spcAft>
                <a:spcPts val="0"/>
              </a:spcAft>
              <a:buSzPts val="2400"/>
              <a:buChar char="•"/>
            </a:pPr>
            <a:r>
              <a:rPr lang="en"/>
              <a:t>Results</a:t>
            </a:r>
            <a:endParaRPr/>
          </a:p>
        </p:txBody>
      </p:sp>
      <p:graphicFrame>
        <p:nvGraphicFramePr>
          <p:cNvPr id="1690" name="Google Shape;1690;p223"/>
          <p:cNvGraphicFramePr/>
          <p:nvPr/>
        </p:nvGraphicFramePr>
        <p:xfrm>
          <a:off x="952500" y="1665075"/>
          <a:ext cx="3000000" cy="3000000"/>
        </p:xfrm>
        <a:graphic>
          <a:graphicData uri="http://schemas.openxmlformats.org/drawingml/2006/table">
            <a:tbl>
              <a:tblPr>
                <a:noFill/>
                <a:tableStyleId>{B143D93F-E4F7-4F78-8F95-2D93CAC28090}</a:tableStyleId>
              </a:tblPr>
              <a:tblGrid>
                <a:gridCol w="2413000"/>
                <a:gridCol w="2413000"/>
                <a:gridCol w="24130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Train</a:t>
                      </a:r>
                      <a:endParaRPr/>
                    </a:p>
                  </a:txBody>
                  <a:tcPr marT="91425" marB="91425" marR="91425" marL="91425"/>
                </a:tc>
                <a:tc>
                  <a:txBody>
                    <a:bodyPr/>
                    <a:lstStyle/>
                    <a:p>
                      <a:pPr indent="0" lvl="0" marL="0" rtl="0" algn="l">
                        <a:spcBef>
                          <a:spcPts val="0"/>
                        </a:spcBef>
                        <a:spcAft>
                          <a:spcPts val="0"/>
                        </a:spcAft>
                        <a:buNone/>
                      </a:pPr>
                      <a:r>
                        <a:rPr lang="en"/>
                        <a:t>Test (WAT 2021)</a:t>
                      </a:r>
                      <a:endParaRPr/>
                    </a:p>
                  </a:txBody>
                  <a:tcPr marT="91425" marB="91425" marR="91425" marL="91425"/>
                </a:tc>
              </a:tr>
              <a:tr h="381000">
                <a:tc>
                  <a:txBody>
                    <a:bodyPr/>
                    <a:lstStyle/>
                    <a:p>
                      <a:pPr indent="0" lvl="0" marL="0" rtl="0" algn="l">
                        <a:spcBef>
                          <a:spcPts val="0"/>
                        </a:spcBef>
                        <a:spcAft>
                          <a:spcPts val="0"/>
                        </a:spcAft>
                        <a:buNone/>
                      </a:pPr>
                      <a:r>
                        <a:rPr lang="en"/>
                        <a:t>Number of Sentences</a:t>
                      </a:r>
                      <a:endParaRPr/>
                    </a:p>
                  </a:txBody>
                  <a:tcPr marT="91425" marB="91425" marR="91425" marL="91425"/>
                </a:tc>
                <a:tc>
                  <a:txBody>
                    <a:bodyPr/>
                    <a:lstStyle/>
                    <a:p>
                      <a:pPr indent="0" lvl="0" marL="0" rtl="0" algn="l">
                        <a:spcBef>
                          <a:spcPts val="0"/>
                        </a:spcBef>
                        <a:spcAft>
                          <a:spcPts val="0"/>
                        </a:spcAft>
                        <a:buNone/>
                      </a:pPr>
                      <a:r>
                        <a:rPr lang="en"/>
                        <a:t>250,347</a:t>
                      </a:r>
                      <a:endParaRPr/>
                    </a:p>
                  </a:txBody>
                  <a:tcPr marT="91425" marB="91425" marR="91425" marL="91425"/>
                </a:tc>
                <a:tc>
                  <a:txBody>
                    <a:bodyPr/>
                    <a:lstStyle/>
                    <a:p>
                      <a:pPr indent="0" lvl="0" marL="0" rtl="0" algn="l">
                        <a:spcBef>
                          <a:spcPts val="0"/>
                        </a:spcBef>
                        <a:spcAft>
                          <a:spcPts val="0"/>
                        </a:spcAft>
                        <a:buNone/>
                      </a:pPr>
                      <a:r>
                        <a:rPr lang="en"/>
                        <a:t>2390</a:t>
                      </a:r>
                      <a:endParaRPr/>
                    </a:p>
                  </a:txBody>
                  <a:tcPr marT="91425" marB="91425" marR="91425" marL="91425"/>
                </a:tc>
              </a:tr>
            </a:tbl>
          </a:graphicData>
        </a:graphic>
      </p:graphicFrame>
      <p:graphicFrame>
        <p:nvGraphicFramePr>
          <p:cNvPr id="1691" name="Google Shape;1691;p223"/>
          <p:cNvGraphicFramePr/>
          <p:nvPr/>
        </p:nvGraphicFramePr>
        <p:xfrm>
          <a:off x="952500" y="3406025"/>
          <a:ext cx="3000000" cy="3000000"/>
        </p:xfrm>
        <a:graphic>
          <a:graphicData uri="http://schemas.openxmlformats.org/drawingml/2006/table">
            <a:tbl>
              <a:tblPr>
                <a:noFill/>
                <a:tableStyleId>{B143D93F-E4F7-4F78-8F95-2D93CAC28090}</a:tableStyleId>
              </a:tblPr>
              <a:tblGrid>
                <a:gridCol w="3619500"/>
                <a:gridCol w="36195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BLEU Score</a:t>
                      </a:r>
                      <a:endParaRPr/>
                    </a:p>
                  </a:txBody>
                  <a:tcPr marT="91425" marB="91425" marR="91425" marL="91425"/>
                </a:tc>
              </a:tr>
              <a:tr h="381000">
                <a:tc>
                  <a:txBody>
                    <a:bodyPr/>
                    <a:lstStyle/>
                    <a:p>
                      <a:pPr indent="0" lvl="0" marL="0" rtl="0" algn="l">
                        <a:spcBef>
                          <a:spcPts val="0"/>
                        </a:spcBef>
                        <a:spcAft>
                          <a:spcPts val="0"/>
                        </a:spcAft>
                        <a:buNone/>
                      </a:pPr>
                      <a:r>
                        <a:rPr lang="en"/>
                        <a:t>Baseline</a:t>
                      </a:r>
                      <a:endParaRPr/>
                    </a:p>
                  </a:txBody>
                  <a:tcPr marT="91425" marB="91425" marR="91425" marL="91425"/>
                </a:tc>
                <a:tc>
                  <a:txBody>
                    <a:bodyPr/>
                    <a:lstStyle/>
                    <a:p>
                      <a:pPr indent="0" lvl="0" marL="0" rtl="0" algn="l">
                        <a:spcBef>
                          <a:spcPts val="0"/>
                        </a:spcBef>
                        <a:spcAft>
                          <a:spcPts val="0"/>
                        </a:spcAft>
                        <a:buNone/>
                      </a:pPr>
                      <a:r>
                        <a:rPr lang="en"/>
                        <a:t>16.26</a:t>
                      </a:r>
                      <a:endParaRPr/>
                    </a:p>
                  </a:txBody>
                  <a:tcPr marT="91425" marB="91425" marR="91425" marL="91425"/>
                </a:tc>
              </a:tr>
              <a:tr h="381000">
                <a:tc>
                  <a:txBody>
                    <a:bodyPr/>
                    <a:lstStyle/>
                    <a:p>
                      <a:pPr indent="0" lvl="0" marL="0" rtl="0" algn="l">
                        <a:spcBef>
                          <a:spcPts val="0"/>
                        </a:spcBef>
                        <a:spcAft>
                          <a:spcPts val="0"/>
                        </a:spcAft>
                        <a:buNone/>
                      </a:pPr>
                      <a:r>
                        <a:rPr lang="en"/>
                        <a:t>Combined Corpus</a:t>
                      </a:r>
                      <a:endParaRPr/>
                    </a:p>
                  </a:txBody>
                  <a:tcPr marT="91425" marB="91425" marR="91425" marL="91425"/>
                </a:tc>
                <a:tc>
                  <a:txBody>
                    <a:bodyPr/>
                    <a:lstStyle/>
                    <a:p>
                      <a:pPr indent="0" lvl="0" marL="0" rtl="0" algn="l">
                        <a:spcBef>
                          <a:spcPts val="0"/>
                        </a:spcBef>
                        <a:spcAft>
                          <a:spcPts val="0"/>
                        </a:spcAft>
                        <a:buNone/>
                      </a:pPr>
                      <a:r>
                        <a:rPr lang="en"/>
                        <a:t>18.02</a:t>
                      </a:r>
                      <a:endParaRPr/>
                    </a:p>
                  </a:txBody>
                  <a:tcPr marT="91425" marB="91425" marR="91425" marL="91425"/>
                </a:tc>
              </a:tr>
            </a:tbl>
          </a:graphicData>
        </a:graphic>
      </p:graphicFrame>
      <p:sp>
        <p:nvSpPr>
          <p:cNvPr id="1692" name="Google Shape;1692;p2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93" name="Google Shape;1693;p223"/>
          <p:cNvSpPr txBox="1"/>
          <p:nvPr/>
        </p:nvSpPr>
        <p:spPr>
          <a:xfrm>
            <a:off x="728125" y="4687400"/>
            <a:ext cx="86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[12]</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224"/>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Pivoting: Direct Pivoting Model </a:t>
            </a:r>
            <a:endParaRPr/>
          </a:p>
        </p:txBody>
      </p:sp>
      <p:sp>
        <p:nvSpPr>
          <p:cNvPr id="1699" name="Google Shape;1699;p224"/>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In Direct Pivoting technique we initially train 2 models: source-to-pivot and pivot-to-target.</a:t>
            </a:r>
            <a:endParaRPr/>
          </a:p>
          <a:p>
            <a:pPr indent="-381000" lvl="0" marL="457200" rtl="0" algn="l">
              <a:spcBef>
                <a:spcPts val="0"/>
              </a:spcBef>
              <a:spcAft>
                <a:spcPts val="0"/>
              </a:spcAft>
              <a:buSzPts val="2400"/>
              <a:buChar char="●"/>
            </a:pPr>
            <a:r>
              <a:rPr lang="en"/>
              <a:t>Then we initialize the encoder and decoder of the source-to-target model using the encoder of source-to-pivot model and decoder of pivot-to-target model.</a:t>
            </a:r>
            <a:endParaRPr/>
          </a:p>
          <a:p>
            <a:pPr indent="-381000" lvl="0" marL="457200" rtl="0" algn="l">
              <a:spcBef>
                <a:spcPts val="0"/>
              </a:spcBef>
              <a:spcAft>
                <a:spcPts val="0"/>
              </a:spcAft>
              <a:buSzPts val="2400"/>
              <a:buChar char="●"/>
            </a:pPr>
            <a:r>
              <a:rPr lang="en"/>
              <a:t>Then we finetune the source-to-target model on source-target parallel data.</a:t>
            </a:r>
            <a:endParaRPr/>
          </a:p>
        </p:txBody>
      </p:sp>
      <p:sp>
        <p:nvSpPr>
          <p:cNvPr id="1700" name="Google Shape;1700;p2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225"/>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Pivoting: Direct Pivoting Model </a:t>
            </a:r>
            <a:endParaRPr/>
          </a:p>
        </p:txBody>
      </p:sp>
      <p:sp>
        <p:nvSpPr>
          <p:cNvPr id="1706" name="Google Shape;1706;p2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07" name="Google Shape;1707;p225"/>
          <p:cNvPicPr preferRelativeResize="0"/>
          <p:nvPr/>
        </p:nvPicPr>
        <p:blipFill>
          <a:blip r:embed="rId3">
            <a:alphaModFix/>
          </a:blip>
          <a:stretch>
            <a:fillRect/>
          </a:stretch>
        </p:blipFill>
        <p:spPr>
          <a:xfrm>
            <a:off x="728125" y="688254"/>
            <a:ext cx="7687752" cy="4061595"/>
          </a:xfrm>
          <a:prstGeom prst="rect">
            <a:avLst/>
          </a:prstGeom>
          <a:noFill/>
          <a:ln>
            <a:noFill/>
          </a:ln>
        </p:spPr>
      </p:pic>
      <p:sp>
        <p:nvSpPr>
          <p:cNvPr id="1708" name="Google Shape;1708;p225"/>
          <p:cNvSpPr txBox="1"/>
          <p:nvPr/>
        </p:nvSpPr>
        <p:spPr>
          <a:xfrm>
            <a:off x="728125" y="4687400"/>
            <a:ext cx="86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[13]</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5"/>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Model Architecture </a:t>
            </a:r>
            <a:r>
              <a:rPr lang="en"/>
              <a:t>(1/2)</a:t>
            </a:r>
            <a:endParaRPr/>
          </a:p>
        </p:txBody>
      </p:sp>
      <p:sp>
        <p:nvSpPr>
          <p:cNvPr id="325" name="Google Shape;325;p55"/>
          <p:cNvSpPr txBox="1"/>
          <p:nvPr>
            <p:ph idx="1" type="body"/>
          </p:nvPr>
        </p:nvSpPr>
        <p:spPr>
          <a:xfrm>
            <a:off x="152400" y="1581150"/>
            <a:ext cx="40902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Transformer-based seq-to-seq model with a speech encoder and a discrete unit decoder and incorporates auxiliary tasks similar to </a:t>
            </a:r>
            <a:r>
              <a:rPr i="1" lang="en" sz="2000">
                <a:solidFill>
                  <a:srgbClr val="FF0000"/>
                </a:solidFill>
              </a:rPr>
              <a:t>translatotron</a:t>
            </a:r>
            <a:r>
              <a:rPr lang="en" sz="2000"/>
              <a:t> during training to facilitate model learning.</a:t>
            </a:r>
            <a:endParaRPr sz="2000"/>
          </a:p>
        </p:txBody>
      </p:sp>
      <p:pic>
        <p:nvPicPr>
          <p:cNvPr id="326" name="Google Shape;326;p55"/>
          <p:cNvPicPr preferRelativeResize="0"/>
          <p:nvPr/>
        </p:nvPicPr>
        <p:blipFill>
          <a:blip r:embed="rId3">
            <a:alphaModFix/>
          </a:blip>
          <a:stretch>
            <a:fillRect/>
          </a:stretch>
        </p:blipFill>
        <p:spPr>
          <a:xfrm>
            <a:off x="4547400" y="1215778"/>
            <a:ext cx="4444200" cy="3540435"/>
          </a:xfrm>
          <a:prstGeom prst="rect">
            <a:avLst/>
          </a:prstGeom>
          <a:noFill/>
          <a:ln>
            <a:noFill/>
          </a:ln>
        </p:spPr>
      </p:pic>
      <p:sp>
        <p:nvSpPr>
          <p:cNvPr id="327" name="Google Shape;327;p55"/>
          <p:cNvSpPr txBox="1"/>
          <p:nvPr/>
        </p:nvSpPr>
        <p:spPr>
          <a:xfrm>
            <a:off x="311700" y="4807800"/>
            <a:ext cx="5149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Image source -Discrete Speech to Speech Translation  [2] </a:t>
            </a:r>
            <a:endParaRPr sz="900"/>
          </a:p>
        </p:txBody>
      </p:sp>
      <p:sp>
        <p:nvSpPr>
          <p:cNvPr id="328" name="Google Shape;328;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226"/>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Pivoting: Direct Pivoting Model</a:t>
            </a:r>
            <a:endParaRPr/>
          </a:p>
        </p:txBody>
      </p:sp>
      <p:sp>
        <p:nvSpPr>
          <p:cNvPr id="1714" name="Google Shape;1714;p226"/>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Dataset</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381000" lvl="0" marL="457200" rtl="0" algn="l">
              <a:spcBef>
                <a:spcPts val="480"/>
              </a:spcBef>
              <a:spcAft>
                <a:spcPts val="0"/>
              </a:spcAft>
              <a:buSzPts val="2400"/>
              <a:buChar char="•"/>
            </a:pPr>
            <a:r>
              <a:rPr lang="en"/>
              <a:t>Results</a:t>
            </a:r>
            <a:endParaRPr/>
          </a:p>
        </p:txBody>
      </p:sp>
      <p:graphicFrame>
        <p:nvGraphicFramePr>
          <p:cNvPr id="1715" name="Google Shape;1715;p226"/>
          <p:cNvGraphicFramePr/>
          <p:nvPr/>
        </p:nvGraphicFramePr>
        <p:xfrm>
          <a:off x="952500" y="1665075"/>
          <a:ext cx="3000000" cy="3000000"/>
        </p:xfrm>
        <a:graphic>
          <a:graphicData uri="http://schemas.openxmlformats.org/drawingml/2006/table">
            <a:tbl>
              <a:tblPr>
                <a:noFill/>
                <a:tableStyleId>{B143D93F-E4F7-4F78-8F95-2D93CAC28090}</a:tableStyleId>
              </a:tblPr>
              <a:tblGrid>
                <a:gridCol w="2413000"/>
                <a:gridCol w="2413000"/>
                <a:gridCol w="24130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Train</a:t>
                      </a:r>
                      <a:endParaRPr/>
                    </a:p>
                  </a:txBody>
                  <a:tcPr marT="91425" marB="91425" marR="91425" marL="91425"/>
                </a:tc>
                <a:tc>
                  <a:txBody>
                    <a:bodyPr/>
                    <a:lstStyle/>
                    <a:p>
                      <a:pPr indent="0" lvl="0" marL="0" rtl="0" algn="l">
                        <a:spcBef>
                          <a:spcPts val="0"/>
                        </a:spcBef>
                        <a:spcAft>
                          <a:spcPts val="0"/>
                        </a:spcAft>
                        <a:buNone/>
                      </a:pPr>
                      <a:r>
                        <a:rPr lang="en"/>
                        <a:t>Test (WAT 2021)</a:t>
                      </a:r>
                      <a:endParaRPr/>
                    </a:p>
                  </a:txBody>
                  <a:tcPr marT="91425" marB="91425" marR="91425" marL="91425"/>
                </a:tc>
              </a:tr>
              <a:tr h="381000">
                <a:tc>
                  <a:txBody>
                    <a:bodyPr/>
                    <a:lstStyle/>
                    <a:p>
                      <a:pPr indent="0" lvl="0" marL="0" rtl="0" algn="l">
                        <a:spcBef>
                          <a:spcPts val="0"/>
                        </a:spcBef>
                        <a:spcAft>
                          <a:spcPts val="0"/>
                        </a:spcAft>
                        <a:buNone/>
                      </a:pPr>
                      <a:r>
                        <a:rPr lang="en"/>
                        <a:t>Number of Sentences</a:t>
                      </a:r>
                      <a:endParaRPr/>
                    </a:p>
                  </a:txBody>
                  <a:tcPr marT="91425" marB="91425" marR="91425" marL="91425"/>
                </a:tc>
                <a:tc>
                  <a:txBody>
                    <a:bodyPr/>
                    <a:lstStyle/>
                    <a:p>
                      <a:pPr indent="0" lvl="0" marL="0" rtl="0" algn="l">
                        <a:spcBef>
                          <a:spcPts val="0"/>
                        </a:spcBef>
                        <a:spcAft>
                          <a:spcPts val="0"/>
                        </a:spcAft>
                        <a:buNone/>
                      </a:pPr>
                      <a:r>
                        <a:rPr lang="en"/>
                        <a:t>250,347</a:t>
                      </a:r>
                      <a:endParaRPr/>
                    </a:p>
                  </a:txBody>
                  <a:tcPr marT="91425" marB="91425" marR="91425" marL="91425"/>
                </a:tc>
                <a:tc>
                  <a:txBody>
                    <a:bodyPr/>
                    <a:lstStyle/>
                    <a:p>
                      <a:pPr indent="0" lvl="0" marL="0" rtl="0" algn="l">
                        <a:spcBef>
                          <a:spcPts val="0"/>
                        </a:spcBef>
                        <a:spcAft>
                          <a:spcPts val="0"/>
                        </a:spcAft>
                        <a:buNone/>
                      </a:pPr>
                      <a:r>
                        <a:rPr lang="en"/>
                        <a:t>2390</a:t>
                      </a:r>
                      <a:endParaRPr/>
                    </a:p>
                  </a:txBody>
                  <a:tcPr marT="91425" marB="91425" marR="91425" marL="91425"/>
                </a:tc>
              </a:tr>
            </a:tbl>
          </a:graphicData>
        </a:graphic>
      </p:graphicFrame>
      <p:graphicFrame>
        <p:nvGraphicFramePr>
          <p:cNvPr id="1716" name="Google Shape;1716;p226"/>
          <p:cNvGraphicFramePr/>
          <p:nvPr/>
        </p:nvGraphicFramePr>
        <p:xfrm>
          <a:off x="952500" y="3406025"/>
          <a:ext cx="3000000" cy="3000000"/>
        </p:xfrm>
        <a:graphic>
          <a:graphicData uri="http://schemas.openxmlformats.org/drawingml/2006/table">
            <a:tbl>
              <a:tblPr>
                <a:noFill/>
                <a:tableStyleId>{B143D93F-E4F7-4F78-8F95-2D93CAC28090}</a:tableStyleId>
              </a:tblPr>
              <a:tblGrid>
                <a:gridCol w="3619500"/>
                <a:gridCol w="36195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BLEU Score</a:t>
                      </a:r>
                      <a:endParaRPr/>
                    </a:p>
                  </a:txBody>
                  <a:tcPr marT="91425" marB="91425" marR="91425" marL="91425"/>
                </a:tc>
              </a:tr>
              <a:tr h="381000">
                <a:tc>
                  <a:txBody>
                    <a:bodyPr/>
                    <a:lstStyle/>
                    <a:p>
                      <a:pPr indent="0" lvl="0" marL="0" rtl="0" algn="l">
                        <a:spcBef>
                          <a:spcPts val="0"/>
                        </a:spcBef>
                        <a:spcAft>
                          <a:spcPts val="0"/>
                        </a:spcAft>
                        <a:buNone/>
                      </a:pPr>
                      <a:r>
                        <a:rPr lang="en"/>
                        <a:t>Baseline</a:t>
                      </a:r>
                      <a:endParaRPr/>
                    </a:p>
                  </a:txBody>
                  <a:tcPr marT="91425" marB="91425" marR="91425" marL="91425"/>
                </a:tc>
                <a:tc>
                  <a:txBody>
                    <a:bodyPr/>
                    <a:lstStyle/>
                    <a:p>
                      <a:pPr indent="0" lvl="0" marL="0" rtl="0" algn="l">
                        <a:spcBef>
                          <a:spcPts val="0"/>
                        </a:spcBef>
                        <a:spcAft>
                          <a:spcPts val="0"/>
                        </a:spcAft>
                        <a:buNone/>
                      </a:pPr>
                      <a:r>
                        <a:rPr lang="en"/>
                        <a:t>16.26</a:t>
                      </a:r>
                      <a:endParaRPr/>
                    </a:p>
                  </a:txBody>
                  <a:tcPr marT="91425" marB="91425" marR="91425" marL="91425"/>
                </a:tc>
              </a:tr>
              <a:tr h="381000">
                <a:tc>
                  <a:txBody>
                    <a:bodyPr/>
                    <a:lstStyle/>
                    <a:p>
                      <a:pPr indent="0" lvl="0" marL="0" rtl="0" algn="l">
                        <a:spcBef>
                          <a:spcPts val="0"/>
                        </a:spcBef>
                        <a:spcAft>
                          <a:spcPts val="0"/>
                        </a:spcAft>
                        <a:buNone/>
                      </a:pPr>
                      <a:r>
                        <a:rPr lang="en"/>
                        <a:t>Direct Pivoting</a:t>
                      </a:r>
                      <a:endParaRPr/>
                    </a:p>
                  </a:txBody>
                  <a:tcPr marT="91425" marB="91425" marR="91425" marL="91425"/>
                </a:tc>
                <a:tc>
                  <a:txBody>
                    <a:bodyPr/>
                    <a:lstStyle/>
                    <a:p>
                      <a:pPr indent="0" lvl="0" marL="0" rtl="0" algn="l">
                        <a:spcBef>
                          <a:spcPts val="0"/>
                        </a:spcBef>
                        <a:spcAft>
                          <a:spcPts val="0"/>
                        </a:spcAft>
                        <a:buNone/>
                      </a:pPr>
                      <a:r>
                        <a:rPr lang="en"/>
                        <a:t>16.68</a:t>
                      </a:r>
                      <a:endParaRPr/>
                    </a:p>
                  </a:txBody>
                  <a:tcPr marT="91425" marB="91425" marR="91425" marL="91425"/>
                </a:tc>
              </a:tr>
            </a:tbl>
          </a:graphicData>
        </a:graphic>
      </p:graphicFrame>
      <p:sp>
        <p:nvSpPr>
          <p:cNvPr id="1717" name="Google Shape;1717;p2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18" name="Google Shape;1718;p226"/>
          <p:cNvSpPr txBox="1"/>
          <p:nvPr/>
        </p:nvSpPr>
        <p:spPr>
          <a:xfrm>
            <a:off x="728125" y="4687400"/>
            <a:ext cx="86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[12]</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27"/>
          <p:cNvSpPr txBox="1"/>
          <p:nvPr>
            <p:ph type="title"/>
          </p:nvPr>
        </p:nvSpPr>
        <p:spPr>
          <a:xfrm>
            <a:off x="457200" y="205974"/>
            <a:ext cx="8229600" cy="649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Multilingual NMT</a:t>
            </a:r>
            <a:endParaRPr/>
          </a:p>
        </p:txBody>
      </p:sp>
      <p:sp>
        <p:nvSpPr>
          <p:cNvPr id="1724" name="Google Shape;1724;p2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25" name="Google Shape;1725;p227"/>
          <p:cNvSpPr txBox="1"/>
          <p:nvPr>
            <p:ph idx="1" type="body"/>
          </p:nvPr>
        </p:nvSpPr>
        <p:spPr>
          <a:xfrm>
            <a:off x="311700" y="1108200"/>
            <a:ext cx="8520600" cy="35331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Clr>
                <a:srgbClr val="0000FF"/>
              </a:buClr>
              <a:buSzPts val="2400"/>
              <a:buChar char="●"/>
            </a:pPr>
            <a:r>
              <a:rPr lang="en"/>
              <a:t>Motivation</a:t>
            </a:r>
            <a:endParaRPr/>
          </a:p>
          <a:p>
            <a:pPr indent="-381000" lvl="1" marL="914400" rtl="0" algn="l">
              <a:lnSpc>
                <a:spcPct val="115000"/>
              </a:lnSpc>
              <a:spcBef>
                <a:spcPts val="0"/>
              </a:spcBef>
              <a:spcAft>
                <a:spcPts val="0"/>
              </a:spcAft>
              <a:buSzPts val="2400"/>
              <a:buChar char="○"/>
            </a:pPr>
            <a:r>
              <a:rPr lang="en"/>
              <a:t>Translation between </a:t>
            </a:r>
            <a:r>
              <a:rPr b="1" i="1" lang="en"/>
              <a:t>N</a:t>
            </a:r>
            <a:r>
              <a:rPr lang="en"/>
              <a:t> languages to </a:t>
            </a:r>
            <a:r>
              <a:rPr b="1" i="1" lang="en"/>
              <a:t>N</a:t>
            </a:r>
            <a:r>
              <a:rPr lang="en"/>
              <a:t> languages will require </a:t>
            </a:r>
            <a:r>
              <a:rPr b="1" lang="en"/>
              <a:t>O(N^2)</a:t>
            </a:r>
            <a:r>
              <a:rPr lang="en"/>
              <a:t> models.</a:t>
            </a:r>
            <a:endParaRPr/>
          </a:p>
          <a:p>
            <a:pPr indent="-381000" lvl="1" marL="914400" rtl="0" algn="l">
              <a:lnSpc>
                <a:spcPct val="115000"/>
              </a:lnSpc>
              <a:spcBef>
                <a:spcPts val="0"/>
              </a:spcBef>
              <a:spcAft>
                <a:spcPts val="0"/>
              </a:spcAft>
              <a:buSzPts val="2400"/>
              <a:buChar char="○"/>
            </a:pPr>
            <a:r>
              <a:rPr lang="en"/>
              <a:t>A single </a:t>
            </a:r>
            <a:r>
              <a:rPr b="1" lang="en"/>
              <a:t>N-to-N</a:t>
            </a:r>
            <a:r>
              <a:rPr lang="en"/>
              <a:t> multilingual model can translate between all </a:t>
            </a:r>
            <a:r>
              <a:rPr b="1" lang="en"/>
              <a:t>O(N^2)</a:t>
            </a:r>
            <a:r>
              <a:rPr lang="en"/>
              <a:t> language directions.</a:t>
            </a:r>
            <a:endParaRPr/>
          </a:p>
          <a:p>
            <a:pPr indent="-381000" lvl="1" marL="914400" rtl="0" algn="l">
              <a:lnSpc>
                <a:spcPct val="115000"/>
              </a:lnSpc>
              <a:spcBef>
                <a:spcPts val="0"/>
              </a:spcBef>
              <a:spcAft>
                <a:spcPts val="0"/>
              </a:spcAft>
              <a:buSzPts val="2400"/>
              <a:buChar char="○"/>
            </a:pPr>
            <a:r>
              <a:rPr lang="en"/>
              <a:t>Multilingual Models share knowledge between all languages improving performance for low resource language pairs.</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228"/>
          <p:cNvSpPr txBox="1"/>
          <p:nvPr>
            <p:ph type="title"/>
          </p:nvPr>
        </p:nvSpPr>
        <p:spPr>
          <a:xfrm>
            <a:off x="457200" y="205978"/>
            <a:ext cx="8229600" cy="457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Multilingual NMT</a:t>
            </a:r>
            <a:endParaRPr/>
          </a:p>
        </p:txBody>
      </p:sp>
      <p:pic>
        <p:nvPicPr>
          <p:cNvPr id="1731" name="Google Shape;1731;p228"/>
          <p:cNvPicPr preferRelativeResize="0"/>
          <p:nvPr/>
        </p:nvPicPr>
        <p:blipFill>
          <a:blip r:embed="rId3">
            <a:alphaModFix/>
          </a:blip>
          <a:stretch>
            <a:fillRect/>
          </a:stretch>
        </p:blipFill>
        <p:spPr>
          <a:xfrm>
            <a:off x="152400" y="916853"/>
            <a:ext cx="8839204" cy="2395390"/>
          </a:xfrm>
          <a:prstGeom prst="rect">
            <a:avLst/>
          </a:prstGeom>
          <a:noFill/>
          <a:ln>
            <a:noFill/>
          </a:ln>
        </p:spPr>
      </p:pic>
      <p:sp>
        <p:nvSpPr>
          <p:cNvPr id="1732" name="Google Shape;1732;p2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33" name="Google Shape;1733;p228"/>
          <p:cNvSpPr txBox="1"/>
          <p:nvPr>
            <p:ph idx="1" type="body"/>
          </p:nvPr>
        </p:nvSpPr>
        <p:spPr>
          <a:xfrm>
            <a:off x="311700" y="3465025"/>
            <a:ext cx="8520600" cy="8391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rgbClr val="0000FF"/>
              </a:buClr>
              <a:buSzPts val="1800"/>
              <a:buFont typeface="Arial"/>
              <a:buChar char="•"/>
            </a:pPr>
            <a:r>
              <a:rPr lang="en" sz="1800">
                <a:solidFill>
                  <a:srgbClr val="0000FF"/>
                </a:solidFill>
              </a:rPr>
              <a:t>Parameter sharing: </a:t>
            </a:r>
            <a:r>
              <a:rPr lang="en" sz="1800">
                <a:solidFill>
                  <a:srgbClr val="0000FF"/>
                </a:solidFill>
              </a:rPr>
              <a:t>Shared encoder and decoder</a:t>
            </a:r>
            <a:endParaRPr sz="1800">
              <a:solidFill>
                <a:srgbClr val="0000FF"/>
              </a:solidFill>
            </a:endParaRPr>
          </a:p>
          <a:p>
            <a:pPr indent="-342900" lvl="0" marL="457200" rtl="0" algn="l">
              <a:lnSpc>
                <a:spcPct val="115000"/>
              </a:lnSpc>
              <a:spcBef>
                <a:spcPts val="0"/>
              </a:spcBef>
              <a:spcAft>
                <a:spcPts val="0"/>
              </a:spcAft>
              <a:buClr>
                <a:srgbClr val="0000FF"/>
              </a:buClr>
              <a:buSzPts val="1800"/>
              <a:buFont typeface="Arial"/>
              <a:buChar char="•"/>
            </a:pPr>
            <a:r>
              <a:rPr lang="en" sz="1800">
                <a:solidFill>
                  <a:srgbClr val="0000FF"/>
                </a:solidFill>
              </a:rPr>
              <a:t>Need to find the right amount of shared parameters</a:t>
            </a:r>
            <a:endParaRPr sz="1800">
              <a:solidFill>
                <a:srgbClr val="0000FF"/>
              </a:solidFill>
            </a:endParaRPr>
          </a:p>
        </p:txBody>
      </p:sp>
      <p:sp>
        <p:nvSpPr>
          <p:cNvPr id="1734" name="Google Shape;1734;p228"/>
          <p:cNvSpPr txBox="1"/>
          <p:nvPr/>
        </p:nvSpPr>
        <p:spPr>
          <a:xfrm>
            <a:off x="152400" y="4227925"/>
            <a:ext cx="883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highlight>
                  <a:srgbClr val="FFFFFF"/>
                </a:highlight>
              </a:rPr>
              <a:t>Johnson, Melvin, Mike Schuster, Quoc V. Le, Maxim Krikun, Yonghui Wu, Zhifeng Chen, Nikhil Thorat et al. "Google’s multilingual neural machine translation system: Enabling zero-shot translation." </a:t>
            </a:r>
            <a:r>
              <a:rPr i="1" lang="en" sz="1000">
                <a:solidFill>
                  <a:srgbClr val="222222"/>
                </a:solidFill>
                <a:highlight>
                  <a:srgbClr val="FFFFFF"/>
                </a:highlight>
              </a:rPr>
              <a:t>Transactions of the Association for Computational Linguistics</a:t>
            </a:r>
            <a:r>
              <a:rPr lang="en" sz="1000">
                <a:solidFill>
                  <a:srgbClr val="222222"/>
                </a:solidFill>
                <a:highlight>
                  <a:srgbClr val="FFFFFF"/>
                </a:highlight>
              </a:rPr>
              <a:t> 5 (2017): 339-351.</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229"/>
          <p:cNvSpPr txBox="1"/>
          <p:nvPr>
            <p:ph type="title"/>
          </p:nvPr>
        </p:nvSpPr>
        <p:spPr>
          <a:xfrm>
            <a:off x="311700" y="96375"/>
            <a:ext cx="8520600" cy="972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600"/>
              <a:t>Google’s MNMT System (Johnson et al., 2017)</a:t>
            </a:r>
            <a:endParaRPr sz="3600"/>
          </a:p>
        </p:txBody>
      </p:sp>
      <p:sp>
        <p:nvSpPr>
          <p:cNvPr id="1740" name="Google Shape;1740;p229"/>
          <p:cNvSpPr txBox="1"/>
          <p:nvPr/>
        </p:nvSpPr>
        <p:spPr>
          <a:xfrm>
            <a:off x="358350" y="3699025"/>
            <a:ext cx="8594700" cy="1159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FF"/>
              </a:buClr>
              <a:buSzPts val="1800"/>
              <a:buChar char="●"/>
            </a:pPr>
            <a:r>
              <a:rPr lang="en" sz="1800">
                <a:solidFill>
                  <a:srgbClr val="0000FF"/>
                </a:solidFill>
              </a:rPr>
              <a:t>A single multilingual model</a:t>
            </a:r>
            <a:endParaRPr sz="1800">
              <a:solidFill>
                <a:srgbClr val="0000FF"/>
              </a:solidFill>
            </a:endParaRPr>
          </a:p>
        </p:txBody>
      </p:sp>
      <p:sp>
        <p:nvSpPr>
          <p:cNvPr id="1741" name="Google Shape;1741;p229"/>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42" name="Google Shape;1742;p229"/>
          <p:cNvPicPr preferRelativeResize="0"/>
          <p:nvPr/>
        </p:nvPicPr>
        <p:blipFill>
          <a:blip r:embed="rId3">
            <a:alphaModFix/>
          </a:blip>
          <a:stretch>
            <a:fillRect/>
          </a:stretch>
        </p:blipFill>
        <p:spPr>
          <a:xfrm>
            <a:off x="642500" y="1325550"/>
            <a:ext cx="3839813" cy="2300299"/>
          </a:xfrm>
          <a:prstGeom prst="rect">
            <a:avLst/>
          </a:prstGeom>
          <a:noFill/>
          <a:ln>
            <a:noFill/>
          </a:ln>
        </p:spPr>
      </p:pic>
      <p:pic>
        <p:nvPicPr>
          <p:cNvPr id="1743" name="Google Shape;1743;p229"/>
          <p:cNvPicPr preferRelativeResize="0"/>
          <p:nvPr/>
        </p:nvPicPr>
        <p:blipFill>
          <a:blip r:embed="rId4">
            <a:alphaModFix/>
          </a:blip>
          <a:stretch>
            <a:fillRect/>
          </a:stretch>
        </p:blipFill>
        <p:spPr>
          <a:xfrm>
            <a:off x="4634713" y="1325550"/>
            <a:ext cx="3767156" cy="2300299"/>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230"/>
          <p:cNvSpPr txBox="1"/>
          <p:nvPr>
            <p:ph type="title"/>
          </p:nvPr>
        </p:nvSpPr>
        <p:spPr>
          <a:xfrm>
            <a:off x="311700" y="445025"/>
            <a:ext cx="8520600" cy="62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Massively Multilingual Neural Machine Translation</a:t>
            </a:r>
            <a:endParaRPr/>
          </a:p>
        </p:txBody>
      </p:sp>
      <p:sp>
        <p:nvSpPr>
          <p:cNvPr id="1749" name="Google Shape;1749;p230"/>
          <p:cNvSpPr txBox="1"/>
          <p:nvPr>
            <p:ph idx="1" type="body"/>
          </p:nvPr>
        </p:nvSpPr>
        <p:spPr>
          <a:xfrm>
            <a:off x="311700" y="1334200"/>
            <a:ext cx="8520600" cy="34164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0000FF"/>
              </a:buClr>
              <a:buSzPts val="2400"/>
              <a:buChar char="●"/>
            </a:pPr>
            <a:r>
              <a:rPr lang="en">
                <a:solidFill>
                  <a:srgbClr val="0000FF"/>
                </a:solidFill>
              </a:rPr>
              <a:t>Trained Multilingual model on 59 languages. (Aharoni et al., 2019)</a:t>
            </a:r>
            <a:endParaRPr>
              <a:solidFill>
                <a:srgbClr val="0000FF"/>
              </a:solidFill>
            </a:endParaRPr>
          </a:p>
          <a:p>
            <a:pPr indent="0" lvl="0" marL="0" rtl="0" algn="l">
              <a:spcBef>
                <a:spcPts val="480"/>
              </a:spcBef>
              <a:spcAft>
                <a:spcPts val="0"/>
              </a:spcAft>
              <a:buNone/>
            </a:pPr>
            <a:r>
              <a:t/>
            </a:r>
            <a:endParaRPr>
              <a:solidFill>
                <a:srgbClr val="0000FF"/>
              </a:solidFill>
            </a:endParaRPr>
          </a:p>
        </p:txBody>
      </p:sp>
      <p:sp>
        <p:nvSpPr>
          <p:cNvPr id="1750" name="Google Shape;1750;p230"/>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51" name="Google Shape;1751;p230"/>
          <p:cNvPicPr preferRelativeResize="0"/>
          <p:nvPr/>
        </p:nvPicPr>
        <p:blipFill>
          <a:blip r:embed="rId3">
            <a:alphaModFix/>
          </a:blip>
          <a:stretch>
            <a:fillRect/>
          </a:stretch>
        </p:blipFill>
        <p:spPr>
          <a:xfrm>
            <a:off x="2150338" y="2043875"/>
            <a:ext cx="4946375" cy="309962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231"/>
          <p:cNvSpPr txBox="1"/>
          <p:nvPr>
            <p:ph type="title"/>
          </p:nvPr>
        </p:nvSpPr>
        <p:spPr>
          <a:xfrm>
            <a:off x="311700" y="2047075"/>
            <a:ext cx="8520600" cy="62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Unsupervised MT</a:t>
            </a:r>
            <a:endParaRPr/>
          </a:p>
        </p:txBody>
      </p:sp>
      <p:sp>
        <p:nvSpPr>
          <p:cNvPr id="1757" name="Google Shape;1757;p231"/>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232"/>
          <p:cNvSpPr txBox="1"/>
          <p:nvPr>
            <p:ph type="title"/>
          </p:nvPr>
        </p:nvSpPr>
        <p:spPr>
          <a:xfrm>
            <a:off x="311700" y="445025"/>
            <a:ext cx="8520600" cy="62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Unsupervised MT</a:t>
            </a:r>
            <a:endParaRPr/>
          </a:p>
        </p:txBody>
      </p:sp>
      <p:sp>
        <p:nvSpPr>
          <p:cNvPr id="1763" name="Google Shape;1763;p232"/>
          <p:cNvSpPr txBox="1"/>
          <p:nvPr>
            <p:ph idx="1" type="body"/>
          </p:nvPr>
        </p:nvSpPr>
        <p:spPr>
          <a:xfrm>
            <a:off x="311700" y="1224725"/>
            <a:ext cx="8520600" cy="34164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0000FF"/>
              </a:buClr>
              <a:buSzPts val="2400"/>
              <a:buFont typeface="Arial"/>
              <a:buChar char="•"/>
            </a:pPr>
            <a:r>
              <a:rPr lang="en">
                <a:solidFill>
                  <a:srgbClr val="0000FF"/>
                </a:solidFill>
              </a:rPr>
              <a:t>No parallel corpus</a:t>
            </a:r>
            <a:endParaRPr>
              <a:solidFill>
                <a:srgbClr val="0000FF"/>
              </a:solidFill>
            </a:endParaRPr>
          </a:p>
          <a:p>
            <a:pPr indent="-381000" lvl="0" marL="457200" rtl="0" algn="l">
              <a:spcBef>
                <a:spcPts val="0"/>
              </a:spcBef>
              <a:spcAft>
                <a:spcPts val="0"/>
              </a:spcAft>
              <a:buClr>
                <a:srgbClr val="0000FF"/>
              </a:buClr>
              <a:buSzPts val="2400"/>
              <a:buFont typeface="Arial"/>
              <a:buChar char="•"/>
            </a:pPr>
            <a:r>
              <a:rPr lang="en">
                <a:solidFill>
                  <a:srgbClr val="0000FF"/>
                </a:solidFill>
              </a:rPr>
              <a:t>Train using only monolingual data</a:t>
            </a:r>
            <a:endParaRPr>
              <a:solidFill>
                <a:srgbClr val="0000FF"/>
              </a:solidFill>
            </a:endParaRPr>
          </a:p>
          <a:p>
            <a:pPr indent="-381000" lvl="0" marL="457200" rtl="0" algn="l">
              <a:spcBef>
                <a:spcPts val="0"/>
              </a:spcBef>
              <a:spcAft>
                <a:spcPts val="0"/>
              </a:spcAft>
              <a:buClr>
                <a:srgbClr val="0000FF"/>
              </a:buClr>
              <a:buSzPts val="2400"/>
              <a:buFont typeface="Arial"/>
              <a:buChar char="•"/>
            </a:pPr>
            <a:r>
              <a:rPr lang="en">
                <a:solidFill>
                  <a:srgbClr val="0000FF"/>
                </a:solidFill>
              </a:rPr>
              <a:t>However, the requirement is:</a:t>
            </a:r>
            <a:endParaRPr>
              <a:solidFill>
                <a:srgbClr val="0000FF"/>
              </a:solidFill>
            </a:endParaRPr>
          </a:p>
          <a:p>
            <a:pPr indent="-381000" lvl="1" marL="914400" rtl="0" algn="l">
              <a:spcBef>
                <a:spcPts val="0"/>
              </a:spcBef>
              <a:spcAft>
                <a:spcPts val="0"/>
              </a:spcAft>
              <a:buClr>
                <a:srgbClr val="0000FF"/>
              </a:buClr>
              <a:buSzPts val="2400"/>
              <a:buFont typeface="Arial"/>
              <a:buChar char="–"/>
            </a:pPr>
            <a:r>
              <a:rPr lang="en">
                <a:solidFill>
                  <a:srgbClr val="0000FF"/>
                </a:solidFill>
              </a:rPr>
              <a:t>Large monolingual corpus</a:t>
            </a:r>
            <a:endParaRPr>
              <a:solidFill>
                <a:srgbClr val="0000FF"/>
              </a:solidFill>
            </a:endParaRPr>
          </a:p>
          <a:p>
            <a:pPr indent="-381000" lvl="1" marL="914400" rtl="0" algn="l">
              <a:spcBef>
                <a:spcPts val="0"/>
              </a:spcBef>
              <a:spcAft>
                <a:spcPts val="0"/>
              </a:spcAft>
              <a:buClr>
                <a:srgbClr val="0000FF"/>
              </a:buClr>
              <a:buSzPts val="2400"/>
              <a:buFont typeface="Arial"/>
              <a:buChar char="–"/>
            </a:pPr>
            <a:r>
              <a:rPr lang="en">
                <a:solidFill>
                  <a:srgbClr val="0000FF"/>
                </a:solidFill>
              </a:rPr>
              <a:t>Cross-lingual Word Embeddings</a:t>
            </a:r>
            <a:endParaRPr>
              <a:solidFill>
                <a:srgbClr val="0000FF"/>
              </a:solidFill>
            </a:endParaRPr>
          </a:p>
        </p:txBody>
      </p:sp>
      <p:sp>
        <p:nvSpPr>
          <p:cNvPr id="1764" name="Google Shape;1764;p232"/>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233"/>
          <p:cNvSpPr txBox="1"/>
          <p:nvPr>
            <p:ph type="title"/>
          </p:nvPr>
        </p:nvSpPr>
        <p:spPr>
          <a:xfrm>
            <a:off x="311700" y="445025"/>
            <a:ext cx="8520600" cy="62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2"/>
              </a:buClr>
              <a:buSzPts val="1100"/>
              <a:buFont typeface="Arial"/>
              <a:buNone/>
            </a:pPr>
            <a:r>
              <a:rPr lang="en"/>
              <a:t>Cross-lingual Word Embeddings</a:t>
            </a:r>
            <a:endParaRPr/>
          </a:p>
          <a:p>
            <a:pPr indent="0" lvl="0" marL="0" rtl="0" algn="ctr">
              <a:spcBef>
                <a:spcPts val="0"/>
              </a:spcBef>
              <a:spcAft>
                <a:spcPts val="0"/>
              </a:spcAft>
              <a:buNone/>
            </a:pPr>
            <a:r>
              <a:t/>
            </a:r>
            <a:endParaRPr/>
          </a:p>
        </p:txBody>
      </p:sp>
      <p:sp>
        <p:nvSpPr>
          <p:cNvPr id="1770" name="Google Shape;1770;p233"/>
          <p:cNvSpPr txBox="1"/>
          <p:nvPr>
            <p:ph idx="1" type="body"/>
          </p:nvPr>
        </p:nvSpPr>
        <p:spPr>
          <a:xfrm>
            <a:off x="311700" y="1152475"/>
            <a:ext cx="4625700" cy="3678000"/>
          </a:xfrm>
          <a:prstGeom prst="rect">
            <a:avLst/>
          </a:prstGeom>
        </p:spPr>
        <p:txBody>
          <a:bodyPr anchorCtr="0" anchor="t" bIns="45700" lIns="91425" spcFirstLastPara="1" rIns="91425" wrap="square" tIns="45700">
            <a:noAutofit/>
          </a:bodyPr>
          <a:lstStyle/>
          <a:p>
            <a:pPr indent="-342900" lvl="0" marL="457200" rtl="0" algn="l">
              <a:spcBef>
                <a:spcPts val="480"/>
              </a:spcBef>
              <a:spcAft>
                <a:spcPts val="0"/>
              </a:spcAft>
              <a:buClr>
                <a:srgbClr val="0000FF"/>
              </a:buClr>
              <a:buSzPts val="1800"/>
              <a:buChar char="•"/>
            </a:pPr>
            <a:r>
              <a:rPr lang="en" sz="1800">
                <a:solidFill>
                  <a:srgbClr val="0000FF"/>
                </a:solidFill>
              </a:rPr>
              <a:t>The geometric relations that hold between words are similar across languages.</a:t>
            </a:r>
            <a:endParaRPr sz="1800">
              <a:solidFill>
                <a:srgbClr val="0000FF"/>
              </a:solidFill>
            </a:endParaRPr>
          </a:p>
          <a:p>
            <a:pPr indent="-342900" lvl="1" marL="914400" rtl="0" algn="l">
              <a:spcBef>
                <a:spcPts val="480"/>
              </a:spcBef>
              <a:spcAft>
                <a:spcPts val="0"/>
              </a:spcAft>
              <a:buClr>
                <a:srgbClr val="0000FF"/>
              </a:buClr>
              <a:buSzPts val="1800"/>
              <a:buChar char="–"/>
            </a:pPr>
            <a:r>
              <a:rPr lang="en" sz="1800">
                <a:solidFill>
                  <a:srgbClr val="0000FF"/>
                </a:solidFill>
              </a:rPr>
              <a:t>For instance, numbers and animals in English show a similar (isomorphic) geometric structure as their Spanish counterparts.</a:t>
            </a:r>
            <a:endParaRPr sz="1800">
              <a:solidFill>
                <a:srgbClr val="0000FF"/>
              </a:solidFill>
            </a:endParaRPr>
          </a:p>
          <a:p>
            <a:pPr indent="-342900" lvl="0" marL="457200" rtl="0" algn="l">
              <a:spcBef>
                <a:spcPts val="480"/>
              </a:spcBef>
              <a:spcAft>
                <a:spcPts val="0"/>
              </a:spcAft>
              <a:buClr>
                <a:srgbClr val="0000FF"/>
              </a:buClr>
              <a:buSzPts val="1800"/>
              <a:buChar char="•"/>
            </a:pPr>
            <a:r>
              <a:rPr lang="en" sz="1800">
                <a:solidFill>
                  <a:srgbClr val="0000FF"/>
                </a:solidFill>
              </a:rPr>
              <a:t>The vector space of a source languages can be transformed to the vector space of the target language t by learning a linear projection with a transformation matrix W</a:t>
            </a:r>
            <a:r>
              <a:rPr baseline="-25000" lang="en" sz="1800">
                <a:solidFill>
                  <a:srgbClr val="0000FF"/>
                </a:solidFill>
              </a:rPr>
              <a:t>s→t.</a:t>
            </a:r>
            <a:endParaRPr baseline="-25000" sz="1800">
              <a:solidFill>
                <a:srgbClr val="0000FF"/>
              </a:solidFill>
            </a:endParaRPr>
          </a:p>
        </p:txBody>
      </p:sp>
      <p:pic>
        <p:nvPicPr>
          <p:cNvPr id="1771" name="Google Shape;1771;p233"/>
          <p:cNvPicPr preferRelativeResize="0"/>
          <p:nvPr/>
        </p:nvPicPr>
        <p:blipFill>
          <a:blip r:embed="rId3">
            <a:alphaModFix/>
          </a:blip>
          <a:stretch>
            <a:fillRect/>
          </a:stretch>
        </p:blipFill>
        <p:spPr>
          <a:xfrm>
            <a:off x="4937525" y="1270375"/>
            <a:ext cx="3894775" cy="3013425"/>
          </a:xfrm>
          <a:prstGeom prst="rect">
            <a:avLst/>
          </a:prstGeom>
          <a:noFill/>
          <a:ln>
            <a:noFill/>
          </a:ln>
        </p:spPr>
      </p:pic>
      <p:sp>
        <p:nvSpPr>
          <p:cNvPr id="1772" name="Google Shape;1772;p233"/>
          <p:cNvSpPr txBox="1"/>
          <p:nvPr/>
        </p:nvSpPr>
        <p:spPr>
          <a:xfrm>
            <a:off x="6504650" y="4426550"/>
            <a:ext cx="2433600" cy="26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t>Image </a:t>
            </a:r>
            <a:r>
              <a:rPr lang="en" sz="1000"/>
              <a:t>source</a:t>
            </a:r>
            <a:r>
              <a:rPr lang="en" sz="1000"/>
              <a:t>- www.mikelartetxe.com</a:t>
            </a:r>
            <a:endParaRPr sz="1000"/>
          </a:p>
        </p:txBody>
      </p:sp>
      <p:sp>
        <p:nvSpPr>
          <p:cNvPr id="1773" name="Google Shape;1773;p233"/>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234"/>
          <p:cNvSpPr txBox="1"/>
          <p:nvPr>
            <p:ph type="title"/>
          </p:nvPr>
        </p:nvSpPr>
        <p:spPr>
          <a:xfrm>
            <a:off x="311700" y="445025"/>
            <a:ext cx="8520600" cy="62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Autoencoder</a:t>
            </a:r>
            <a:endParaRPr/>
          </a:p>
        </p:txBody>
      </p:sp>
      <p:sp>
        <p:nvSpPr>
          <p:cNvPr id="1779" name="Google Shape;1779;p234"/>
          <p:cNvSpPr txBox="1"/>
          <p:nvPr>
            <p:ph idx="1" type="body"/>
          </p:nvPr>
        </p:nvSpPr>
        <p:spPr>
          <a:xfrm>
            <a:off x="5010900" y="1125550"/>
            <a:ext cx="3624000" cy="3309300"/>
          </a:xfrm>
          <a:prstGeom prst="rect">
            <a:avLst/>
          </a:prstGeom>
        </p:spPr>
        <p:txBody>
          <a:bodyPr anchorCtr="0" anchor="t" bIns="45700" lIns="91425" spcFirstLastPara="1" rIns="91425" wrap="square" tIns="45700">
            <a:noAutofit/>
          </a:bodyPr>
          <a:lstStyle/>
          <a:p>
            <a:pPr indent="-342900" lvl="0" marL="457200" rtl="0" algn="l">
              <a:spcBef>
                <a:spcPts val="480"/>
              </a:spcBef>
              <a:spcAft>
                <a:spcPts val="0"/>
              </a:spcAft>
              <a:buClr>
                <a:srgbClr val="0000FF"/>
              </a:buClr>
              <a:buSzPts val="1800"/>
              <a:buChar char="•"/>
            </a:pPr>
            <a:r>
              <a:rPr lang="en" sz="1800">
                <a:solidFill>
                  <a:srgbClr val="0000FF"/>
                </a:solidFill>
              </a:rPr>
              <a:t>Representation learning</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Neural network to learn reconstruction of the data</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Optimize </a:t>
            </a:r>
            <a:r>
              <a:rPr b="1" lang="en" sz="1800">
                <a:solidFill>
                  <a:srgbClr val="0000FF"/>
                </a:solidFill>
              </a:rPr>
              <a:t>Reconstruction Error</a:t>
            </a:r>
            <a:endParaRPr b="1"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Balance between</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Accurately build a reconstruction</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Handle inputs such that the model doesn’t learn to copy the data</a:t>
            </a:r>
            <a:endParaRPr sz="1800">
              <a:solidFill>
                <a:srgbClr val="0000FF"/>
              </a:solidFill>
            </a:endParaRPr>
          </a:p>
        </p:txBody>
      </p:sp>
      <p:sp>
        <p:nvSpPr>
          <p:cNvPr id="1780" name="Google Shape;1780;p234"/>
          <p:cNvSpPr/>
          <p:nvPr/>
        </p:nvSpPr>
        <p:spPr>
          <a:xfrm>
            <a:off x="734013" y="1555675"/>
            <a:ext cx="420000" cy="4200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1</a:t>
            </a:r>
            <a:endParaRPr baseline="-25000" sz="1000">
              <a:solidFill>
                <a:schemeClr val="dk1"/>
              </a:solidFill>
            </a:endParaRPr>
          </a:p>
        </p:txBody>
      </p:sp>
      <p:sp>
        <p:nvSpPr>
          <p:cNvPr id="1781" name="Google Shape;1781;p234"/>
          <p:cNvSpPr/>
          <p:nvPr/>
        </p:nvSpPr>
        <p:spPr>
          <a:xfrm>
            <a:off x="734013" y="2222975"/>
            <a:ext cx="420000" cy="4200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2</a:t>
            </a:r>
            <a:endParaRPr/>
          </a:p>
        </p:txBody>
      </p:sp>
      <p:sp>
        <p:nvSpPr>
          <p:cNvPr id="1782" name="Google Shape;1782;p234"/>
          <p:cNvSpPr/>
          <p:nvPr/>
        </p:nvSpPr>
        <p:spPr>
          <a:xfrm>
            <a:off x="734013" y="2890275"/>
            <a:ext cx="420000" cy="4200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3</a:t>
            </a:r>
            <a:endParaRPr/>
          </a:p>
        </p:txBody>
      </p:sp>
      <p:sp>
        <p:nvSpPr>
          <p:cNvPr id="1783" name="Google Shape;1783;p234"/>
          <p:cNvSpPr/>
          <p:nvPr/>
        </p:nvSpPr>
        <p:spPr>
          <a:xfrm>
            <a:off x="734013" y="3557575"/>
            <a:ext cx="420000" cy="4200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4</a:t>
            </a:r>
            <a:endParaRPr/>
          </a:p>
        </p:txBody>
      </p:sp>
      <p:sp>
        <p:nvSpPr>
          <p:cNvPr id="1784" name="Google Shape;1784;p234"/>
          <p:cNvSpPr/>
          <p:nvPr/>
        </p:nvSpPr>
        <p:spPr>
          <a:xfrm>
            <a:off x="734013" y="4224875"/>
            <a:ext cx="420000" cy="4200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5</a:t>
            </a:r>
            <a:endParaRPr/>
          </a:p>
        </p:txBody>
      </p:sp>
      <p:sp>
        <p:nvSpPr>
          <p:cNvPr id="1785" name="Google Shape;1785;p234"/>
          <p:cNvSpPr/>
          <p:nvPr/>
        </p:nvSpPr>
        <p:spPr>
          <a:xfrm>
            <a:off x="3585638" y="1555675"/>
            <a:ext cx="420000" cy="4200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1</a:t>
            </a:r>
            <a:endParaRPr/>
          </a:p>
        </p:txBody>
      </p:sp>
      <p:sp>
        <p:nvSpPr>
          <p:cNvPr id="1786" name="Google Shape;1786;p234"/>
          <p:cNvSpPr/>
          <p:nvPr/>
        </p:nvSpPr>
        <p:spPr>
          <a:xfrm>
            <a:off x="3585638" y="2222975"/>
            <a:ext cx="420000" cy="4200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2</a:t>
            </a:r>
            <a:endParaRPr/>
          </a:p>
        </p:txBody>
      </p:sp>
      <p:sp>
        <p:nvSpPr>
          <p:cNvPr id="1787" name="Google Shape;1787;p234"/>
          <p:cNvSpPr/>
          <p:nvPr/>
        </p:nvSpPr>
        <p:spPr>
          <a:xfrm>
            <a:off x="3585638" y="2890275"/>
            <a:ext cx="420000" cy="4200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3</a:t>
            </a:r>
            <a:endParaRPr/>
          </a:p>
        </p:txBody>
      </p:sp>
      <p:sp>
        <p:nvSpPr>
          <p:cNvPr id="1788" name="Google Shape;1788;p234"/>
          <p:cNvSpPr/>
          <p:nvPr/>
        </p:nvSpPr>
        <p:spPr>
          <a:xfrm>
            <a:off x="3585638" y="3557575"/>
            <a:ext cx="420000" cy="4200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4</a:t>
            </a:r>
            <a:endParaRPr/>
          </a:p>
        </p:txBody>
      </p:sp>
      <p:sp>
        <p:nvSpPr>
          <p:cNvPr id="1789" name="Google Shape;1789;p234"/>
          <p:cNvSpPr/>
          <p:nvPr/>
        </p:nvSpPr>
        <p:spPr>
          <a:xfrm>
            <a:off x="3585638" y="4224875"/>
            <a:ext cx="420000" cy="4200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5</a:t>
            </a:r>
            <a:endParaRPr/>
          </a:p>
        </p:txBody>
      </p:sp>
      <p:sp>
        <p:nvSpPr>
          <p:cNvPr id="1790" name="Google Shape;1790;p234"/>
          <p:cNvSpPr/>
          <p:nvPr/>
        </p:nvSpPr>
        <p:spPr>
          <a:xfrm>
            <a:off x="2159825" y="2222975"/>
            <a:ext cx="420000" cy="4200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h</a:t>
            </a:r>
            <a:r>
              <a:rPr baseline="-25000" lang="en" sz="1000">
                <a:solidFill>
                  <a:schemeClr val="dk1"/>
                </a:solidFill>
              </a:rPr>
              <a:t>1</a:t>
            </a:r>
            <a:endParaRPr baseline="-25000"/>
          </a:p>
        </p:txBody>
      </p:sp>
      <p:sp>
        <p:nvSpPr>
          <p:cNvPr id="1791" name="Google Shape;1791;p234"/>
          <p:cNvSpPr/>
          <p:nvPr/>
        </p:nvSpPr>
        <p:spPr>
          <a:xfrm>
            <a:off x="2159825" y="2890275"/>
            <a:ext cx="420000" cy="4200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h</a:t>
            </a:r>
            <a:r>
              <a:rPr baseline="-25000" lang="en" sz="1000">
                <a:solidFill>
                  <a:schemeClr val="dk1"/>
                </a:solidFill>
              </a:rPr>
              <a:t>2</a:t>
            </a:r>
            <a:endParaRPr/>
          </a:p>
        </p:txBody>
      </p:sp>
      <p:sp>
        <p:nvSpPr>
          <p:cNvPr id="1792" name="Google Shape;1792;p234"/>
          <p:cNvSpPr/>
          <p:nvPr/>
        </p:nvSpPr>
        <p:spPr>
          <a:xfrm>
            <a:off x="2159825" y="3557575"/>
            <a:ext cx="420000" cy="4200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h</a:t>
            </a:r>
            <a:r>
              <a:rPr baseline="-25000" lang="en" sz="1000">
                <a:solidFill>
                  <a:schemeClr val="dk1"/>
                </a:solidFill>
              </a:rPr>
              <a:t>3</a:t>
            </a:r>
            <a:endParaRPr baseline="-25000" sz="1000">
              <a:solidFill>
                <a:schemeClr val="dk1"/>
              </a:solidFill>
            </a:endParaRPr>
          </a:p>
        </p:txBody>
      </p:sp>
      <p:cxnSp>
        <p:nvCxnSpPr>
          <p:cNvPr id="1793" name="Google Shape;1793;p234"/>
          <p:cNvCxnSpPr>
            <a:stCxn id="1780" idx="6"/>
            <a:endCxn id="1790" idx="2"/>
          </p:cNvCxnSpPr>
          <p:nvPr/>
        </p:nvCxnSpPr>
        <p:spPr>
          <a:xfrm>
            <a:off x="1154013" y="1765675"/>
            <a:ext cx="1005900" cy="667200"/>
          </a:xfrm>
          <a:prstGeom prst="straightConnector1">
            <a:avLst/>
          </a:prstGeom>
          <a:noFill/>
          <a:ln cap="flat" cmpd="sng" w="9525">
            <a:solidFill>
              <a:schemeClr val="dk2"/>
            </a:solidFill>
            <a:prstDash val="solid"/>
            <a:round/>
            <a:headEnd len="med" w="med" type="none"/>
            <a:tailEnd len="med" w="med" type="triangle"/>
          </a:ln>
        </p:spPr>
      </p:cxnSp>
      <p:cxnSp>
        <p:nvCxnSpPr>
          <p:cNvPr id="1794" name="Google Shape;1794;p234"/>
          <p:cNvCxnSpPr>
            <a:stCxn id="1781" idx="6"/>
            <a:endCxn id="1790" idx="2"/>
          </p:cNvCxnSpPr>
          <p:nvPr/>
        </p:nvCxnSpPr>
        <p:spPr>
          <a:xfrm>
            <a:off x="1154013" y="2432975"/>
            <a:ext cx="1005900" cy="0"/>
          </a:xfrm>
          <a:prstGeom prst="straightConnector1">
            <a:avLst/>
          </a:prstGeom>
          <a:noFill/>
          <a:ln cap="flat" cmpd="sng" w="9525">
            <a:solidFill>
              <a:schemeClr val="dk2"/>
            </a:solidFill>
            <a:prstDash val="solid"/>
            <a:round/>
            <a:headEnd len="med" w="med" type="none"/>
            <a:tailEnd len="med" w="med" type="triangle"/>
          </a:ln>
        </p:spPr>
      </p:cxnSp>
      <p:cxnSp>
        <p:nvCxnSpPr>
          <p:cNvPr id="1795" name="Google Shape;1795;p234"/>
          <p:cNvCxnSpPr>
            <a:stCxn id="1782" idx="6"/>
            <a:endCxn id="1791" idx="2"/>
          </p:cNvCxnSpPr>
          <p:nvPr/>
        </p:nvCxnSpPr>
        <p:spPr>
          <a:xfrm>
            <a:off x="1154013" y="3100275"/>
            <a:ext cx="1005900" cy="0"/>
          </a:xfrm>
          <a:prstGeom prst="straightConnector1">
            <a:avLst/>
          </a:prstGeom>
          <a:noFill/>
          <a:ln cap="flat" cmpd="sng" w="9525">
            <a:solidFill>
              <a:schemeClr val="dk2"/>
            </a:solidFill>
            <a:prstDash val="solid"/>
            <a:round/>
            <a:headEnd len="med" w="med" type="none"/>
            <a:tailEnd len="med" w="med" type="triangle"/>
          </a:ln>
        </p:spPr>
      </p:cxnSp>
      <p:cxnSp>
        <p:nvCxnSpPr>
          <p:cNvPr id="1796" name="Google Shape;1796;p234"/>
          <p:cNvCxnSpPr/>
          <p:nvPr/>
        </p:nvCxnSpPr>
        <p:spPr>
          <a:xfrm>
            <a:off x="2579838" y="3100275"/>
            <a:ext cx="1005900" cy="0"/>
          </a:xfrm>
          <a:prstGeom prst="straightConnector1">
            <a:avLst/>
          </a:prstGeom>
          <a:noFill/>
          <a:ln cap="flat" cmpd="sng" w="9525">
            <a:solidFill>
              <a:schemeClr val="dk2"/>
            </a:solidFill>
            <a:prstDash val="solid"/>
            <a:round/>
            <a:headEnd len="med" w="med" type="none"/>
            <a:tailEnd len="med" w="med" type="triangle"/>
          </a:ln>
        </p:spPr>
      </p:cxnSp>
      <p:cxnSp>
        <p:nvCxnSpPr>
          <p:cNvPr id="1797" name="Google Shape;1797;p234"/>
          <p:cNvCxnSpPr>
            <a:stCxn id="1783" idx="6"/>
            <a:endCxn id="1791" idx="2"/>
          </p:cNvCxnSpPr>
          <p:nvPr/>
        </p:nvCxnSpPr>
        <p:spPr>
          <a:xfrm flipH="1" rot="10800000">
            <a:off x="1154013" y="3100375"/>
            <a:ext cx="1005900" cy="667200"/>
          </a:xfrm>
          <a:prstGeom prst="straightConnector1">
            <a:avLst/>
          </a:prstGeom>
          <a:noFill/>
          <a:ln cap="flat" cmpd="sng" w="9525">
            <a:solidFill>
              <a:schemeClr val="dk2"/>
            </a:solidFill>
            <a:prstDash val="solid"/>
            <a:round/>
            <a:headEnd len="med" w="med" type="none"/>
            <a:tailEnd len="med" w="med" type="triangle"/>
          </a:ln>
        </p:spPr>
      </p:cxnSp>
      <p:cxnSp>
        <p:nvCxnSpPr>
          <p:cNvPr id="1798" name="Google Shape;1798;p234"/>
          <p:cNvCxnSpPr>
            <a:stCxn id="1782" idx="6"/>
            <a:endCxn id="1790" idx="2"/>
          </p:cNvCxnSpPr>
          <p:nvPr/>
        </p:nvCxnSpPr>
        <p:spPr>
          <a:xfrm flipH="1" rot="10800000">
            <a:off x="1154013" y="2433075"/>
            <a:ext cx="1005900" cy="667200"/>
          </a:xfrm>
          <a:prstGeom prst="straightConnector1">
            <a:avLst/>
          </a:prstGeom>
          <a:noFill/>
          <a:ln cap="flat" cmpd="sng" w="9525">
            <a:solidFill>
              <a:schemeClr val="dk2"/>
            </a:solidFill>
            <a:prstDash val="solid"/>
            <a:round/>
            <a:headEnd len="med" w="med" type="none"/>
            <a:tailEnd len="med" w="med" type="triangle"/>
          </a:ln>
        </p:spPr>
      </p:cxnSp>
      <p:cxnSp>
        <p:nvCxnSpPr>
          <p:cNvPr id="1799" name="Google Shape;1799;p234"/>
          <p:cNvCxnSpPr>
            <a:stCxn id="1784" idx="6"/>
            <a:endCxn id="1790" idx="2"/>
          </p:cNvCxnSpPr>
          <p:nvPr/>
        </p:nvCxnSpPr>
        <p:spPr>
          <a:xfrm flipH="1" rot="10800000">
            <a:off x="1154013" y="2432975"/>
            <a:ext cx="1005900" cy="2001900"/>
          </a:xfrm>
          <a:prstGeom prst="straightConnector1">
            <a:avLst/>
          </a:prstGeom>
          <a:noFill/>
          <a:ln cap="flat" cmpd="sng" w="9525">
            <a:solidFill>
              <a:schemeClr val="dk2"/>
            </a:solidFill>
            <a:prstDash val="solid"/>
            <a:round/>
            <a:headEnd len="med" w="med" type="none"/>
            <a:tailEnd len="med" w="med" type="triangle"/>
          </a:ln>
        </p:spPr>
      </p:cxnSp>
      <p:cxnSp>
        <p:nvCxnSpPr>
          <p:cNvPr id="1800" name="Google Shape;1800;p234"/>
          <p:cNvCxnSpPr>
            <a:stCxn id="1783" idx="6"/>
            <a:endCxn id="1792" idx="2"/>
          </p:cNvCxnSpPr>
          <p:nvPr/>
        </p:nvCxnSpPr>
        <p:spPr>
          <a:xfrm>
            <a:off x="1154013" y="3767575"/>
            <a:ext cx="1005900" cy="0"/>
          </a:xfrm>
          <a:prstGeom prst="straightConnector1">
            <a:avLst/>
          </a:prstGeom>
          <a:noFill/>
          <a:ln cap="flat" cmpd="sng" w="9525">
            <a:solidFill>
              <a:schemeClr val="dk2"/>
            </a:solidFill>
            <a:prstDash val="solid"/>
            <a:round/>
            <a:headEnd len="med" w="med" type="none"/>
            <a:tailEnd len="med" w="med" type="triangle"/>
          </a:ln>
        </p:spPr>
      </p:cxnSp>
      <p:cxnSp>
        <p:nvCxnSpPr>
          <p:cNvPr id="1801" name="Google Shape;1801;p234"/>
          <p:cNvCxnSpPr/>
          <p:nvPr/>
        </p:nvCxnSpPr>
        <p:spPr>
          <a:xfrm>
            <a:off x="2579838" y="3767575"/>
            <a:ext cx="1005900" cy="0"/>
          </a:xfrm>
          <a:prstGeom prst="straightConnector1">
            <a:avLst/>
          </a:prstGeom>
          <a:noFill/>
          <a:ln cap="flat" cmpd="sng" w="9525">
            <a:solidFill>
              <a:schemeClr val="dk2"/>
            </a:solidFill>
            <a:prstDash val="solid"/>
            <a:round/>
            <a:headEnd len="med" w="med" type="none"/>
            <a:tailEnd len="med" w="med" type="triangle"/>
          </a:ln>
        </p:spPr>
      </p:cxnSp>
      <p:cxnSp>
        <p:nvCxnSpPr>
          <p:cNvPr id="1802" name="Google Shape;1802;p234"/>
          <p:cNvCxnSpPr>
            <a:stCxn id="1781" idx="6"/>
            <a:endCxn id="1791" idx="2"/>
          </p:cNvCxnSpPr>
          <p:nvPr/>
        </p:nvCxnSpPr>
        <p:spPr>
          <a:xfrm>
            <a:off x="1154013" y="2432975"/>
            <a:ext cx="1005900" cy="667200"/>
          </a:xfrm>
          <a:prstGeom prst="straightConnector1">
            <a:avLst/>
          </a:prstGeom>
          <a:noFill/>
          <a:ln cap="flat" cmpd="sng" w="9525">
            <a:solidFill>
              <a:schemeClr val="dk2"/>
            </a:solidFill>
            <a:prstDash val="solid"/>
            <a:round/>
            <a:headEnd len="med" w="med" type="none"/>
            <a:tailEnd len="med" w="med" type="triangle"/>
          </a:ln>
        </p:spPr>
      </p:cxnSp>
      <p:cxnSp>
        <p:nvCxnSpPr>
          <p:cNvPr id="1803" name="Google Shape;1803;p234"/>
          <p:cNvCxnSpPr>
            <a:stCxn id="1781" idx="6"/>
            <a:endCxn id="1792" idx="2"/>
          </p:cNvCxnSpPr>
          <p:nvPr/>
        </p:nvCxnSpPr>
        <p:spPr>
          <a:xfrm>
            <a:off x="1154013" y="2432975"/>
            <a:ext cx="1005900" cy="1334700"/>
          </a:xfrm>
          <a:prstGeom prst="straightConnector1">
            <a:avLst/>
          </a:prstGeom>
          <a:noFill/>
          <a:ln cap="flat" cmpd="sng" w="9525">
            <a:solidFill>
              <a:schemeClr val="dk2"/>
            </a:solidFill>
            <a:prstDash val="solid"/>
            <a:round/>
            <a:headEnd len="med" w="med" type="none"/>
            <a:tailEnd len="med" w="med" type="triangle"/>
          </a:ln>
        </p:spPr>
      </p:cxnSp>
      <p:cxnSp>
        <p:nvCxnSpPr>
          <p:cNvPr id="1804" name="Google Shape;1804;p234"/>
          <p:cNvCxnSpPr>
            <a:stCxn id="1782" idx="6"/>
            <a:endCxn id="1792" idx="2"/>
          </p:cNvCxnSpPr>
          <p:nvPr/>
        </p:nvCxnSpPr>
        <p:spPr>
          <a:xfrm>
            <a:off x="1154013" y="3100275"/>
            <a:ext cx="1005900" cy="667200"/>
          </a:xfrm>
          <a:prstGeom prst="straightConnector1">
            <a:avLst/>
          </a:prstGeom>
          <a:noFill/>
          <a:ln cap="flat" cmpd="sng" w="9525">
            <a:solidFill>
              <a:schemeClr val="dk2"/>
            </a:solidFill>
            <a:prstDash val="solid"/>
            <a:round/>
            <a:headEnd len="med" w="med" type="none"/>
            <a:tailEnd len="med" w="med" type="triangle"/>
          </a:ln>
        </p:spPr>
      </p:cxnSp>
      <p:cxnSp>
        <p:nvCxnSpPr>
          <p:cNvPr id="1805" name="Google Shape;1805;p234"/>
          <p:cNvCxnSpPr>
            <a:stCxn id="1783" idx="6"/>
            <a:endCxn id="1790" idx="2"/>
          </p:cNvCxnSpPr>
          <p:nvPr/>
        </p:nvCxnSpPr>
        <p:spPr>
          <a:xfrm flipH="1" rot="10800000">
            <a:off x="1154013" y="2432875"/>
            <a:ext cx="1005900" cy="1334700"/>
          </a:xfrm>
          <a:prstGeom prst="straightConnector1">
            <a:avLst/>
          </a:prstGeom>
          <a:noFill/>
          <a:ln cap="flat" cmpd="sng" w="9525">
            <a:solidFill>
              <a:schemeClr val="dk2"/>
            </a:solidFill>
            <a:prstDash val="solid"/>
            <a:round/>
            <a:headEnd len="med" w="med" type="none"/>
            <a:tailEnd len="med" w="med" type="triangle"/>
          </a:ln>
        </p:spPr>
      </p:cxnSp>
      <p:cxnSp>
        <p:nvCxnSpPr>
          <p:cNvPr id="1806" name="Google Shape;1806;p234"/>
          <p:cNvCxnSpPr>
            <a:stCxn id="1784" idx="6"/>
            <a:endCxn id="1792" idx="2"/>
          </p:cNvCxnSpPr>
          <p:nvPr/>
        </p:nvCxnSpPr>
        <p:spPr>
          <a:xfrm flipH="1" rot="10800000">
            <a:off x="1154013" y="3767675"/>
            <a:ext cx="1005900" cy="667200"/>
          </a:xfrm>
          <a:prstGeom prst="straightConnector1">
            <a:avLst/>
          </a:prstGeom>
          <a:noFill/>
          <a:ln cap="flat" cmpd="sng" w="9525">
            <a:solidFill>
              <a:schemeClr val="dk2"/>
            </a:solidFill>
            <a:prstDash val="solid"/>
            <a:round/>
            <a:headEnd len="med" w="med" type="none"/>
            <a:tailEnd len="med" w="med" type="triangle"/>
          </a:ln>
        </p:spPr>
      </p:cxnSp>
      <p:cxnSp>
        <p:nvCxnSpPr>
          <p:cNvPr id="1807" name="Google Shape;1807;p234"/>
          <p:cNvCxnSpPr>
            <a:endCxn id="1791" idx="2"/>
          </p:cNvCxnSpPr>
          <p:nvPr/>
        </p:nvCxnSpPr>
        <p:spPr>
          <a:xfrm flipH="1" rot="10800000">
            <a:off x="1153925" y="3100275"/>
            <a:ext cx="1005900" cy="1334700"/>
          </a:xfrm>
          <a:prstGeom prst="straightConnector1">
            <a:avLst/>
          </a:prstGeom>
          <a:noFill/>
          <a:ln cap="flat" cmpd="sng" w="9525">
            <a:solidFill>
              <a:schemeClr val="dk2"/>
            </a:solidFill>
            <a:prstDash val="solid"/>
            <a:round/>
            <a:headEnd len="med" w="med" type="none"/>
            <a:tailEnd len="med" w="med" type="triangle"/>
          </a:ln>
        </p:spPr>
      </p:cxnSp>
      <p:cxnSp>
        <p:nvCxnSpPr>
          <p:cNvPr id="1808" name="Google Shape;1808;p234"/>
          <p:cNvCxnSpPr>
            <a:stCxn id="1780" idx="6"/>
            <a:endCxn id="1791" idx="2"/>
          </p:cNvCxnSpPr>
          <p:nvPr/>
        </p:nvCxnSpPr>
        <p:spPr>
          <a:xfrm>
            <a:off x="1154013" y="1765675"/>
            <a:ext cx="1005900" cy="1334700"/>
          </a:xfrm>
          <a:prstGeom prst="straightConnector1">
            <a:avLst/>
          </a:prstGeom>
          <a:noFill/>
          <a:ln cap="flat" cmpd="sng" w="9525">
            <a:solidFill>
              <a:schemeClr val="dk2"/>
            </a:solidFill>
            <a:prstDash val="solid"/>
            <a:round/>
            <a:headEnd len="med" w="med" type="none"/>
            <a:tailEnd len="med" w="med" type="triangle"/>
          </a:ln>
        </p:spPr>
      </p:cxnSp>
      <p:cxnSp>
        <p:nvCxnSpPr>
          <p:cNvPr id="1809" name="Google Shape;1809;p234"/>
          <p:cNvCxnSpPr>
            <a:stCxn id="1780" idx="6"/>
            <a:endCxn id="1792" idx="2"/>
          </p:cNvCxnSpPr>
          <p:nvPr/>
        </p:nvCxnSpPr>
        <p:spPr>
          <a:xfrm>
            <a:off x="1154013" y="1765675"/>
            <a:ext cx="1005900" cy="2001900"/>
          </a:xfrm>
          <a:prstGeom prst="straightConnector1">
            <a:avLst/>
          </a:prstGeom>
          <a:noFill/>
          <a:ln cap="flat" cmpd="sng" w="9525">
            <a:solidFill>
              <a:schemeClr val="dk2"/>
            </a:solidFill>
            <a:prstDash val="solid"/>
            <a:round/>
            <a:headEnd len="med" w="med" type="none"/>
            <a:tailEnd len="med" w="med" type="triangle"/>
          </a:ln>
        </p:spPr>
      </p:cxnSp>
      <p:cxnSp>
        <p:nvCxnSpPr>
          <p:cNvPr id="1810" name="Google Shape;1810;p234"/>
          <p:cNvCxnSpPr>
            <a:stCxn id="1790" idx="6"/>
            <a:endCxn id="1785" idx="2"/>
          </p:cNvCxnSpPr>
          <p:nvPr/>
        </p:nvCxnSpPr>
        <p:spPr>
          <a:xfrm flipH="1" rot="10800000">
            <a:off x="2579825" y="1765775"/>
            <a:ext cx="1005900" cy="667200"/>
          </a:xfrm>
          <a:prstGeom prst="straightConnector1">
            <a:avLst/>
          </a:prstGeom>
          <a:noFill/>
          <a:ln cap="flat" cmpd="sng" w="9525">
            <a:solidFill>
              <a:schemeClr val="dk2"/>
            </a:solidFill>
            <a:prstDash val="solid"/>
            <a:round/>
            <a:headEnd len="med" w="med" type="none"/>
            <a:tailEnd len="med" w="med" type="triangle"/>
          </a:ln>
        </p:spPr>
      </p:cxnSp>
      <p:cxnSp>
        <p:nvCxnSpPr>
          <p:cNvPr id="1811" name="Google Shape;1811;p234"/>
          <p:cNvCxnSpPr>
            <a:stCxn id="1790" idx="6"/>
            <a:endCxn id="1786" idx="2"/>
          </p:cNvCxnSpPr>
          <p:nvPr/>
        </p:nvCxnSpPr>
        <p:spPr>
          <a:xfrm>
            <a:off x="2579825" y="2432975"/>
            <a:ext cx="1005900" cy="0"/>
          </a:xfrm>
          <a:prstGeom prst="straightConnector1">
            <a:avLst/>
          </a:prstGeom>
          <a:noFill/>
          <a:ln cap="flat" cmpd="sng" w="9525">
            <a:solidFill>
              <a:schemeClr val="dk2"/>
            </a:solidFill>
            <a:prstDash val="solid"/>
            <a:round/>
            <a:headEnd len="med" w="med" type="none"/>
            <a:tailEnd len="med" w="med" type="triangle"/>
          </a:ln>
        </p:spPr>
      </p:cxnSp>
      <p:cxnSp>
        <p:nvCxnSpPr>
          <p:cNvPr id="1812" name="Google Shape;1812;p234"/>
          <p:cNvCxnSpPr>
            <a:stCxn id="1790" idx="6"/>
            <a:endCxn id="1787" idx="2"/>
          </p:cNvCxnSpPr>
          <p:nvPr/>
        </p:nvCxnSpPr>
        <p:spPr>
          <a:xfrm>
            <a:off x="2579825" y="2432975"/>
            <a:ext cx="1005900" cy="667200"/>
          </a:xfrm>
          <a:prstGeom prst="straightConnector1">
            <a:avLst/>
          </a:prstGeom>
          <a:noFill/>
          <a:ln cap="flat" cmpd="sng" w="9525">
            <a:solidFill>
              <a:schemeClr val="dk2"/>
            </a:solidFill>
            <a:prstDash val="solid"/>
            <a:round/>
            <a:headEnd len="med" w="med" type="none"/>
            <a:tailEnd len="med" w="med" type="triangle"/>
          </a:ln>
        </p:spPr>
      </p:cxnSp>
      <p:cxnSp>
        <p:nvCxnSpPr>
          <p:cNvPr id="1813" name="Google Shape;1813;p234"/>
          <p:cNvCxnSpPr>
            <a:endCxn id="1788" idx="2"/>
          </p:cNvCxnSpPr>
          <p:nvPr/>
        </p:nvCxnSpPr>
        <p:spPr>
          <a:xfrm>
            <a:off x="2579738" y="2432875"/>
            <a:ext cx="1005900" cy="1334700"/>
          </a:xfrm>
          <a:prstGeom prst="straightConnector1">
            <a:avLst/>
          </a:prstGeom>
          <a:noFill/>
          <a:ln cap="flat" cmpd="sng" w="9525">
            <a:solidFill>
              <a:schemeClr val="dk2"/>
            </a:solidFill>
            <a:prstDash val="solid"/>
            <a:round/>
            <a:headEnd len="med" w="med" type="none"/>
            <a:tailEnd len="med" w="med" type="triangle"/>
          </a:ln>
        </p:spPr>
      </p:cxnSp>
      <p:cxnSp>
        <p:nvCxnSpPr>
          <p:cNvPr id="1814" name="Google Shape;1814;p234"/>
          <p:cNvCxnSpPr>
            <a:stCxn id="1790" idx="6"/>
            <a:endCxn id="1789" idx="2"/>
          </p:cNvCxnSpPr>
          <p:nvPr/>
        </p:nvCxnSpPr>
        <p:spPr>
          <a:xfrm>
            <a:off x="2579825" y="2432975"/>
            <a:ext cx="1005900" cy="2001900"/>
          </a:xfrm>
          <a:prstGeom prst="straightConnector1">
            <a:avLst/>
          </a:prstGeom>
          <a:noFill/>
          <a:ln cap="flat" cmpd="sng" w="9525">
            <a:solidFill>
              <a:schemeClr val="dk2"/>
            </a:solidFill>
            <a:prstDash val="solid"/>
            <a:round/>
            <a:headEnd len="med" w="med" type="none"/>
            <a:tailEnd len="med" w="med" type="triangle"/>
          </a:ln>
        </p:spPr>
      </p:cxnSp>
      <p:cxnSp>
        <p:nvCxnSpPr>
          <p:cNvPr id="1815" name="Google Shape;1815;p234"/>
          <p:cNvCxnSpPr>
            <a:stCxn id="1791" idx="6"/>
            <a:endCxn id="1785" idx="2"/>
          </p:cNvCxnSpPr>
          <p:nvPr/>
        </p:nvCxnSpPr>
        <p:spPr>
          <a:xfrm flipH="1" rot="10800000">
            <a:off x="2579825" y="1765575"/>
            <a:ext cx="1005900" cy="1334700"/>
          </a:xfrm>
          <a:prstGeom prst="straightConnector1">
            <a:avLst/>
          </a:prstGeom>
          <a:noFill/>
          <a:ln cap="flat" cmpd="sng" w="9525">
            <a:solidFill>
              <a:schemeClr val="dk2"/>
            </a:solidFill>
            <a:prstDash val="solid"/>
            <a:round/>
            <a:headEnd len="med" w="med" type="none"/>
            <a:tailEnd len="med" w="med" type="triangle"/>
          </a:ln>
        </p:spPr>
      </p:cxnSp>
      <p:cxnSp>
        <p:nvCxnSpPr>
          <p:cNvPr id="1816" name="Google Shape;1816;p234"/>
          <p:cNvCxnSpPr>
            <a:stCxn id="1791" idx="6"/>
            <a:endCxn id="1788" idx="2"/>
          </p:cNvCxnSpPr>
          <p:nvPr/>
        </p:nvCxnSpPr>
        <p:spPr>
          <a:xfrm>
            <a:off x="2579825" y="3100275"/>
            <a:ext cx="1005900" cy="667200"/>
          </a:xfrm>
          <a:prstGeom prst="straightConnector1">
            <a:avLst/>
          </a:prstGeom>
          <a:noFill/>
          <a:ln cap="flat" cmpd="sng" w="9525">
            <a:solidFill>
              <a:schemeClr val="dk2"/>
            </a:solidFill>
            <a:prstDash val="solid"/>
            <a:round/>
            <a:headEnd len="med" w="med" type="none"/>
            <a:tailEnd len="med" w="med" type="triangle"/>
          </a:ln>
        </p:spPr>
      </p:cxnSp>
      <p:cxnSp>
        <p:nvCxnSpPr>
          <p:cNvPr id="1817" name="Google Shape;1817;p234"/>
          <p:cNvCxnSpPr>
            <a:stCxn id="1792" idx="6"/>
            <a:endCxn id="1785" idx="2"/>
          </p:cNvCxnSpPr>
          <p:nvPr/>
        </p:nvCxnSpPr>
        <p:spPr>
          <a:xfrm flipH="1" rot="10800000">
            <a:off x="2579825" y="1765675"/>
            <a:ext cx="1005900" cy="2001900"/>
          </a:xfrm>
          <a:prstGeom prst="straightConnector1">
            <a:avLst/>
          </a:prstGeom>
          <a:noFill/>
          <a:ln cap="flat" cmpd="sng" w="9525">
            <a:solidFill>
              <a:schemeClr val="dk2"/>
            </a:solidFill>
            <a:prstDash val="solid"/>
            <a:round/>
            <a:headEnd len="med" w="med" type="none"/>
            <a:tailEnd len="med" w="med" type="triangle"/>
          </a:ln>
        </p:spPr>
      </p:cxnSp>
      <p:cxnSp>
        <p:nvCxnSpPr>
          <p:cNvPr id="1818" name="Google Shape;1818;p234"/>
          <p:cNvCxnSpPr>
            <a:stCxn id="1792" idx="6"/>
            <a:endCxn id="1789" idx="2"/>
          </p:cNvCxnSpPr>
          <p:nvPr/>
        </p:nvCxnSpPr>
        <p:spPr>
          <a:xfrm>
            <a:off x="2579825" y="3767575"/>
            <a:ext cx="1005900" cy="667200"/>
          </a:xfrm>
          <a:prstGeom prst="straightConnector1">
            <a:avLst/>
          </a:prstGeom>
          <a:noFill/>
          <a:ln cap="flat" cmpd="sng" w="9525">
            <a:solidFill>
              <a:schemeClr val="dk2"/>
            </a:solidFill>
            <a:prstDash val="solid"/>
            <a:round/>
            <a:headEnd len="med" w="med" type="none"/>
            <a:tailEnd len="med" w="med" type="triangle"/>
          </a:ln>
        </p:spPr>
      </p:cxnSp>
      <p:cxnSp>
        <p:nvCxnSpPr>
          <p:cNvPr id="1819" name="Google Shape;1819;p234"/>
          <p:cNvCxnSpPr>
            <a:stCxn id="1792" idx="6"/>
            <a:endCxn id="1787" idx="2"/>
          </p:cNvCxnSpPr>
          <p:nvPr/>
        </p:nvCxnSpPr>
        <p:spPr>
          <a:xfrm flipH="1" rot="10800000">
            <a:off x="2579825" y="3100375"/>
            <a:ext cx="1005900" cy="667200"/>
          </a:xfrm>
          <a:prstGeom prst="straightConnector1">
            <a:avLst/>
          </a:prstGeom>
          <a:noFill/>
          <a:ln cap="flat" cmpd="sng" w="9525">
            <a:solidFill>
              <a:schemeClr val="dk2"/>
            </a:solidFill>
            <a:prstDash val="solid"/>
            <a:round/>
            <a:headEnd len="med" w="med" type="none"/>
            <a:tailEnd len="med" w="med" type="triangle"/>
          </a:ln>
        </p:spPr>
      </p:cxnSp>
      <p:cxnSp>
        <p:nvCxnSpPr>
          <p:cNvPr id="1820" name="Google Shape;1820;p234"/>
          <p:cNvCxnSpPr>
            <a:stCxn id="1791" idx="6"/>
            <a:endCxn id="1786" idx="2"/>
          </p:cNvCxnSpPr>
          <p:nvPr/>
        </p:nvCxnSpPr>
        <p:spPr>
          <a:xfrm flipH="1" rot="10800000">
            <a:off x="2579825" y="2433075"/>
            <a:ext cx="1005900" cy="667200"/>
          </a:xfrm>
          <a:prstGeom prst="straightConnector1">
            <a:avLst/>
          </a:prstGeom>
          <a:noFill/>
          <a:ln cap="flat" cmpd="sng" w="9525">
            <a:solidFill>
              <a:schemeClr val="dk2"/>
            </a:solidFill>
            <a:prstDash val="solid"/>
            <a:round/>
            <a:headEnd len="med" w="med" type="none"/>
            <a:tailEnd len="med" w="med" type="triangle"/>
          </a:ln>
        </p:spPr>
      </p:cxnSp>
      <p:cxnSp>
        <p:nvCxnSpPr>
          <p:cNvPr id="1821" name="Google Shape;1821;p234"/>
          <p:cNvCxnSpPr>
            <a:stCxn id="1791" idx="6"/>
            <a:endCxn id="1789" idx="2"/>
          </p:cNvCxnSpPr>
          <p:nvPr/>
        </p:nvCxnSpPr>
        <p:spPr>
          <a:xfrm>
            <a:off x="2579825" y="3100275"/>
            <a:ext cx="1005900" cy="1334700"/>
          </a:xfrm>
          <a:prstGeom prst="straightConnector1">
            <a:avLst/>
          </a:prstGeom>
          <a:noFill/>
          <a:ln cap="flat" cmpd="sng" w="9525">
            <a:solidFill>
              <a:schemeClr val="dk2"/>
            </a:solidFill>
            <a:prstDash val="solid"/>
            <a:round/>
            <a:headEnd len="med" w="med" type="none"/>
            <a:tailEnd len="med" w="med" type="triangle"/>
          </a:ln>
        </p:spPr>
      </p:cxnSp>
      <p:cxnSp>
        <p:nvCxnSpPr>
          <p:cNvPr id="1822" name="Google Shape;1822;p234"/>
          <p:cNvCxnSpPr>
            <a:stCxn id="1792" idx="6"/>
            <a:endCxn id="1786" idx="2"/>
          </p:cNvCxnSpPr>
          <p:nvPr/>
        </p:nvCxnSpPr>
        <p:spPr>
          <a:xfrm flipH="1" rot="10800000">
            <a:off x="2579825" y="2432875"/>
            <a:ext cx="1005900" cy="1334700"/>
          </a:xfrm>
          <a:prstGeom prst="straightConnector1">
            <a:avLst/>
          </a:prstGeom>
          <a:noFill/>
          <a:ln cap="flat" cmpd="sng" w="9525">
            <a:solidFill>
              <a:schemeClr val="dk2"/>
            </a:solidFill>
            <a:prstDash val="solid"/>
            <a:round/>
            <a:headEnd len="med" w="med" type="none"/>
            <a:tailEnd len="med" w="med" type="triangle"/>
          </a:ln>
        </p:spPr>
      </p:cxnSp>
      <p:sp>
        <p:nvSpPr>
          <p:cNvPr id="1823" name="Google Shape;1823;p234"/>
          <p:cNvSpPr txBox="1"/>
          <p:nvPr/>
        </p:nvSpPr>
        <p:spPr>
          <a:xfrm>
            <a:off x="536375" y="1190050"/>
            <a:ext cx="1005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Input layer</a:t>
            </a:r>
            <a:endParaRPr>
              <a:latin typeface="Source Sans Pro"/>
              <a:ea typeface="Source Sans Pro"/>
              <a:cs typeface="Source Sans Pro"/>
              <a:sym typeface="Source Sans Pro"/>
            </a:endParaRPr>
          </a:p>
        </p:txBody>
      </p:sp>
      <p:sp>
        <p:nvSpPr>
          <p:cNvPr id="1824" name="Google Shape;1824;p234"/>
          <p:cNvSpPr txBox="1"/>
          <p:nvPr/>
        </p:nvSpPr>
        <p:spPr>
          <a:xfrm>
            <a:off x="3267150" y="1190050"/>
            <a:ext cx="1184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Output layer</a:t>
            </a:r>
            <a:endParaRPr>
              <a:latin typeface="Source Sans Pro"/>
              <a:ea typeface="Source Sans Pro"/>
              <a:cs typeface="Source Sans Pro"/>
              <a:sym typeface="Source Sans Pro"/>
            </a:endParaRPr>
          </a:p>
        </p:txBody>
      </p:sp>
      <p:sp>
        <p:nvSpPr>
          <p:cNvPr id="1825" name="Google Shape;1825;p234"/>
          <p:cNvSpPr txBox="1"/>
          <p:nvPr/>
        </p:nvSpPr>
        <p:spPr>
          <a:xfrm>
            <a:off x="1829350" y="1857900"/>
            <a:ext cx="1184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Hidden layer</a:t>
            </a:r>
            <a:endParaRPr>
              <a:latin typeface="Source Sans Pro"/>
              <a:ea typeface="Source Sans Pro"/>
              <a:cs typeface="Source Sans Pro"/>
              <a:sym typeface="Source Sans Pro"/>
            </a:endParaRPr>
          </a:p>
        </p:txBody>
      </p:sp>
      <p:sp>
        <p:nvSpPr>
          <p:cNvPr id="1826" name="Google Shape;1826;p234"/>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235"/>
          <p:cNvSpPr txBox="1"/>
          <p:nvPr>
            <p:ph type="title"/>
          </p:nvPr>
        </p:nvSpPr>
        <p:spPr>
          <a:xfrm>
            <a:off x="311700" y="445025"/>
            <a:ext cx="8520600" cy="62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Denoising auto-encoder</a:t>
            </a:r>
            <a:endParaRPr/>
          </a:p>
        </p:txBody>
      </p:sp>
      <p:sp>
        <p:nvSpPr>
          <p:cNvPr id="1832" name="Google Shape;1832;p235"/>
          <p:cNvSpPr/>
          <p:nvPr/>
        </p:nvSpPr>
        <p:spPr>
          <a:xfrm>
            <a:off x="1012550" y="1334600"/>
            <a:ext cx="515100" cy="446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nx</a:t>
            </a:r>
            <a:r>
              <a:rPr baseline="-25000" lang="en" sz="1000">
                <a:solidFill>
                  <a:schemeClr val="dk1"/>
                </a:solidFill>
              </a:rPr>
              <a:t>1</a:t>
            </a:r>
            <a:endParaRPr baseline="-25000" sz="1000">
              <a:solidFill>
                <a:schemeClr val="dk1"/>
              </a:solidFill>
            </a:endParaRPr>
          </a:p>
        </p:txBody>
      </p:sp>
      <p:sp>
        <p:nvSpPr>
          <p:cNvPr id="1833" name="Google Shape;1833;p235"/>
          <p:cNvSpPr/>
          <p:nvPr/>
        </p:nvSpPr>
        <p:spPr>
          <a:xfrm>
            <a:off x="1012550" y="2043989"/>
            <a:ext cx="515100" cy="446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nx</a:t>
            </a:r>
            <a:r>
              <a:rPr baseline="-25000" lang="en" sz="1000">
                <a:solidFill>
                  <a:schemeClr val="dk1"/>
                </a:solidFill>
              </a:rPr>
              <a:t>2</a:t>
            </a:r>
            <a:endParaRPr/>
          </a:p>
        </p:txBody>
      </p:sp>
      <p:sp>
        <p:nvSpPr>
          <p:cNvPr id="1834" name="Google Shape;1834;p235"/>
          <p:cNvSpPr/>
          <p:nvPr/>
        </p:nvSpPr>
        <p:spPr>
          <a:xfrm>
            <a:off x="1012550" y="2753379"/>
            <a:ext cx="515100" cy="446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nx</a:t>
            </a:r>
            <a:r>
              <a:rPr baseline="-25000" lang="en" sz="1000">
                <a:solidFill>
                  <a:schemeClr val="dk1"/>
                </a:solidFill>
              </a:rPr>
              <a:t>3</a:t>
            </a:r>
            <a:endParaRPr/>
          </a:p>
        </p:txBody>
      </p:sp>
      <p:sp>
        <p:nvSpPr>
          <p:cNvPr id="1835" name="Google Shape;1835;p235"/>
          <p:cNvSpPr/>
          <p:nvPr/>
        </p:nvSpPr>
        <p:spPr>
          <a:xfrm>
            <a:off x="1012550" y="3462768"/>
            <a:ext cx="515100" cy="446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nx</a:t>
            </a:r>
            <a:r>
              <a:rPr baseline="-25000" lang="en" sz="1000">
                <a:solidFill>
                  <a:schemeClr val="dk1"/>
                </a:solidFill>
              </a:rPr>
              <a:t>4</a:t>
            </a:r>
            <a:endParaRPr/>
          </a:p>
        </p:txBody>
      </p:sp>
      <p:sp>
        <p:nvSpPr>
          <p:cNvPr id="1836" name="Google Shape;1836;p235"/>
          <p:cNvSpPr/>
          <p:nvPr/>
        </p:nvSpPr>
        <p:spPr>
          <a:xfrm>
            <a:off x="1012550" y="4172157"/>
            <a:ext cx="515100" cy="446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nx</a:t>
            </a:r>
            <a:r>
              <a:rPr baseline="-25000" lang="en" sz="1000">
                <a:solidFill>
                  <a:schemeClr val="dk1"/>
                </a:solidFill>
              </a:rPr>
              <a:t>5</a:t>
            </a:r>
            <a:endParaRPr/>
          </a:p>
        </p:txBody>
      </p:sp>
      <p:sp>
        <p:nvSpPr>
          <p:cNvPr id="1837" name="Google Shape;1837;p235"/>
          <p:cNvSpPr/>
          <p:nvPr/>
        </p:nvSpPr>
        <p:spPr>
          <a:xfrm>
            <a:off x="4508433" y="1334600"/>
            <a:ext cx="515100" cy="446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1</a:t>
            </a:r>
            <a:endParaRPr/>
          </a:p>
        </p:txBody>
      </p:sp>
      <p:sp>
        <p:nvSpPr>
          <p:cNvPr id="1838" name="Google Shape;1838;p235"/>
          <p:cNvSpPr/>
          <p:nvPr/>
        </p:nvSpPr>
        <p:spPr>
          <a:xfrm>
            <a:off x="4508433" y="2043989"/>
            <a:ext cx="515100" cy="446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2</a:t>
            </a:r>
            <a:endParaRPr/>
          </a:p>
        </p:txBody>
      </p:sp>
      <p:sp>
        <p:nvSpPr>
          <p:cNvPr id="1839" name="Google Shape;1839;p235"/>
          <p:cNvSpPr/>
          <p:nvPr/>
        </p:nvSpPr>
        <p:spPr>
          <a:xfrm>
            <a:off x="4508433" y="2753379"/>
            <a:ext cx="515100" cy="446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3</a:t>
            </a:r>
            <a:endParaRPr/>
          </a:p>
        </p:txBody>
      </p:sp>
      <p:sp>
        <p:nvSpPr>
          <p:cNvPr id="1840" name="Google Shape;1840;p235"/>
          <p:cNvSpPr/>
          <p:nvPr/>
        </p:nvSpPr>
        <p:spPr>
          <a:xfrm>
            <a:off x="4508433" y="3462768"/>
            <a:ext cx="515100" cy="446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4</a:t>
            </a:r>
            <a:endParaRPr/>
          </a:p>
        </p:txBody>
      </p:sp>
      <p:sp>
        <p:nvSpPr>
          <p:cNvPr id="1841" name="Google Shape;1841;p235"/>
          <p:cNvSpPr/>
          <p:nvPr/>
        </p:nvSpPr>
        <p:spPr>
          <a:xfrm>
            <a:off x="4508433" y="4172157"/>
            <a:ext cx="515100" cy="446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5</a:t>
            </a:r>
            <a:endParaRPr/>
          </a:p>
        </p:txBody>
      </p:sp>
      <p:sp>
        <p:nvSpPr>
          <p:cNvPr id="1842" name="Google Shape;1842;p235"/>
          <p:cNvSpPr/>
          <p:nvPr/>
        </p:nvSpPr>
        <p:spPr>
          <a:xfrm>
            <a:off x="2760492" y="2043989"/>
            <a:ext cx="515100" cy="446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h</a:t>
            </a:r>
            <a:r>
              <a:rPr baseline="-25000" lang="en" sz="1000">
                <a:solidFill>
                  <a:schemeClr val="dk1"/>
                </a:solidFill>
              </a:rPr>
              <a:t>1</a:t>
            </a:r>
            <a:endParaRPr baseline="-25000"/>
          </a:p>
        </p:txBody>
      </p:sp>
      <p:sp>
        <p:nvSpPr>
          <p:cNvPr id="1843" name="Google Shape;1843;p235"/>
          <p:cNvSpPr/>
          <p:nvPr/>
        </p:nvSpPr>
        <p:spPr>
          <a:xfrm>
            <a:off x="2760492" y="2753379"/>
            <a:ext cx="515100" cy="446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h</a:t>
            </a:r>
            <a:r>
              <a:rPr baseline="-25000" lang="en" sz="1000">
                <a:solidFill>
                  <a:schemeClr val="dk1"/>
                </a:solidFill>
              </a:rPr>
              <a:t>2</a:t>
            </a:r>
            <a:endParaRPr/>
          </a:p>
        </p:txBody>
      </p:sp>
      <p:sp>
        <p:nvSpPr>
          <p:cNvPr id="1844" name="Google Shape;1844;p235"/>
          <p:cNvSpPr/>
          <p:nvPr/>
        </p:nvSpPr>
        <p:spPr>
          <a:xfrm>
            <a:off x="2760492" y="3462768"/>
            <a:ext cx="515100" cy="446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h</a:t>
            </a:r>
            <a:r>
              <a:rPr baseline="-25000" lang="en" sz="1000">
                <a:solidFill>
                  <a:schemeClr val="dk1"/>
                </a:solidFill>
              </a:rPr>
              <a:t>3</a:t>
            </a:r>
            <a:endParaRPr baseline="-25000" sz="1000">
              <a:solidFill>
                <a:schemeClr val="dk1"/>
              </a:solidFill>
            </a:endParaRPr>
          </a:p>
        </p:txBody>
      </p:sp>
      <p:cxnSp>
        <p:nvCxnSpPr>
          <p:cNvPr id="1845" name="Google Shape;1845;p235"/>
          <p:cNvCxnSpPr>
            <a:stCxn id="1832" idx="6"/>
            <a:endCxn id="1842" idx="2"/>
          </p:cNvCxnSpPr>
          <p:nvPr/>
        </p:nvCxnSpPr>
        <p:spPr>
          <a:xfrm>
            <a:off x="1527650" y="1557800"/>
            <a:ext cx="1232700" cy="709500"/>
          </a:xfrm>
          <a:prstGeom prst="straightConnector1">
            <a:avLst/>
          </a:prstGeom>
          <a:noFill/>
          <a:ln cap="flat" cmpd="sng" w="9525">
            <a:solidFill>
              <a:schemeClr val="dk2"/>
            </a:solidFill>
            <a:prstDash val="solid"/>
            <a:round/>
            <a:headEnd len="med" w="med" type="none"/>
            <a:tailEnd len="med" w="med" type="triangle"/>
          </a:ln>
        </p:spPr>
      </p:cxnSp>
      <p:cxnSp>
        <p:nvCxnSpPr>
          <p:cNvPr id="1846" name="Google Shape;1846;p235"/>
          <p:cNvCxnSpPr>
            <a:stCxn id="1833" idx="6"/>
            <a:endCxn id="1842" idx="2"/>
          </p:cNvCxnSpPr>
          <p:nvPr/>
        </p:nvCxnSpPr>
        <p:spPr>
          <a:xfrm>
            <a:off x="1527650" y="2267189"/>
            <a:ext cx="1232700" cy="0"/>
          </a:xfrm>
          <a:prstGeom prst="straightConnector1">
            <a:avLst/>
          </a:prstGeom>
          <a:noFill/>
          <a:ln cap="flat" cmpd="sng" w="9525">
            <a:solidFill>
              <a:schemeClr val="dk2"/>
            </a:solidFill>
            <a:prstDash val="solid"/>
            <a:round/>
            <a:headEnd len="med" w="med" type="none"/>
            <a:tailEnd len="med" w="med" type="triangle"/>
          </a:ln>
        </p:spPr>
      </p:cxnSp>
      <p:cxnSp>
        <p:nvCxnSpPr>
          <p:cNvPr id="1847" name="Google Shape;1847;p235"/>
          <p:cNvCxnSpPr>
            <a:stCxn id="1834" idx="6"/>
            <a:endCxn id="1843" idx="2"/>
          </p:cNvCxnSpPr>
          <p:nvPr/>
        </p:nvCxnSpPr>
        <p:spPr>
          <a:xfrm>
            <a:off x="1527650" y="2976579"/>
            <a:ext cx="1232700" cy="0"/>
          </a:xfrm>
          <a:prstGeom prst="straightConnector1">
            <a:avLst/>
          </a:prstGeom>
          <a:noFill/>
          <a:ln cap="flat" cmpd="sng" w="9525">
            <a:solidFill>
              <a:schemeClr val="dk2"/>
            </a:solidFill>
            <a:prstDash val="solid"/>
            <a:round/>
            <a:headEnd len="med" w="med" type="none"/>
            <a:tailEnd len="med" w="med" type="triangle"/>
          </a:ln>
        </p:spPr>
      </p:cxnSp>
      <p:cxnSp>
        <p:nvCxnSpPr>
          <p:cNvPr id="1848" name="Google Shape;1848;p235"/>
          <p:cNvCxnSpPr/>
          <p:nvPr/>
        </p:nvCxnSpPr>
        <p:spPr>
          <a:xfrm>
            <a:off x="3275396" y="2976624"/>
            <a:ext cx="1233300" cy="0"/>
          </a:xfrm>
          <a:prstGeom prst="straightConnector1">
            <a:avLst/>
          </a:prstGeom>
          <a:noFill/>
          <a:ln cap="flat" cmpd="sng" w="9525">
            <a:solidFill>
              <a:schemeClr val="dk2"/>
            </a:solidFill>
            <a:prstDash val="solid"/>
            <a:round/>
            <a:headEnd len="med" w="med" type="none"/>
            <a:tailEnd len="med" w="med" type="triangle"/>
          </a:ln>
        </p:spPr>
      </p:cxnSp>
      <p:cxnSp>
        <p:nvCxnSpPr>
          <p:cNvPr id="1849" name="Google Shape;1849;p235"/>
          <p:cNvCxnSpPr>
            <a:stCxn id="1835" idx="6"/>
            <a:endCxn id="1843" idx="2"/>
          </p:cNvCxnSpPr>
          <p:nvPr/>
        </p:nvCxnSpPr>
        <p:spPr>
          <a:xfrm flipH="1" rot="10800000">
            <a:off x="1527650" y="2976468"/>
            <a:ext cx="1232700" cy="709500"/>
          </a:xfrm>
          <a:prstGeom prst="straightConnector1">
            <a:avLst/>
          </a:prstGeom>
          <a:noFill/>
          <a:ln cap="flat" cmpd="sng" w="9525">
            <a:solidFill>
              <a:schemeClr val="dk2"/>
            </a:solidFill>
            <a:prstDash val="solid"/>
            <a:round/>
            <a:headEnd len="med" w="med" type="none"/>
            <a:tailEnd len="med" w="med" type="triangle"/>
          </a:ln>
        </p:spPr>
      </p:cxnSp>
      <p:cxnSp>
        <p:nvCxnSpPr>
          <p:cNvPr id="1850" name="Google Shape;1850;p235"/>
          <p:cNvCxnSpPr>
            <a:stCxn id="1834" idx="6"/>
            <a:endCxn id="1842" idx="2"/>
          </p:cNvCxnSpPr>
          <p:nvPr/>
        </p:nvCxnSpPr>
        <p:spPr>
          <a:xfrm flipH="1" rot="10800000">
            <a:off x="1527650" y="2267079"/>
            <a:ext cx="1232700" cy="709500"/>
          </a:xfrm>
          <a:prstGeom prst="straightConnector1">
            <a:avLst/>
          </a:prstGeom>
          <a:noFill/>
          <a:ln cap="flat" cmpd="sng" w="9525">
            <a:solidFill>
              <a:schemeClr val="dk2"/>
            </a:solidFill>
            <a:prstDash val="solid"/>
            <a:round/>
            <a:headEnd len="med" w="med" type="none"/>
            <a:tailEnd len="med" w="med" type="triangle"/>
          </a:ln>
        </p:spPr>
      </p:cxnSp>
      <p:cxnSp>
        <p:nvCxnSpPr>
          <p:cNvPr id="1851" name="Google Shape;1851;p235"/>
          <p:cNvCxnSpPr>
            <a:stCxn id="1836" idx="6"/>
            <a:endCxn id="1842" idx="2"/>
          </p:cNvCxnSpPr>
          <p:nvPr/>
        </p:nvCxnSpPr>
        <p:spPr>
          <a:xfrm flipH="1" rot="10800000">
            <a:off x="1527650" y="2267157"/>
            <a:ext cx="1232700" cy="2128200"/>
          </a:xfrm>
          <a:prstGeom prst="straightConnector1">
            <a:avLst/>
          </a:prstGeom>
          <a:noFill/>
          <a:ln cap="flat" cmpd="sng" w="9525">
            <a:solidFill>
              <a:schemeClr val="dk2"/>
            </a:solidFill>
            <a:prstDash val="solid"/>
            <a:round/>
            <a:headEnd len="med" w="med" type="none"/>
            <a:tailEnd len="med" w="med" type="triangle"/>
          </a:ln>
        </p:spPr>
      </p:cxnSp>
      <p:cxnSp>
        <p:nvCxnSpPr>
          <p:cNvPr id="1852" name="Google Shape;1852;p235"/>
          <p:cNvCxnSpPr>
            <a:stCxn id="1835" idx="6"/>
            <a:endCxn id="1844" idx="2"/>
          </p:cNvCxnSpPr>
          <p:nvPr/>
        </p:nvCxnSpPr>
        <p:spPr>
          <a:xfrm>
            <a:off x="1527650" y="3685968"/>
            <a:ext cx="1232700" cy="0"/>
          </a:xfrm>
          <a:prstGeom prst="straightConnector1">
            <a:avLst/>
          </a:prstGeom>
          <a:noFill/>
          <a:ln cap="flat" cmpd="sng" w="9525">
            <a:solidFill>
              <a:schemeClr val="dk2"/>
            </a:solidFill>
            <a:prstDash val="solid"/>
            <a:round/>
            <a:headEnd len="med" w="med" type="none"/>
            <a:tailEnd len="med" w="med" type="triangle"/>
          </a:ln>
        </p:spPr>
      </p:cxnSp>
      <p:cxnSp>
        <p:nvCxnSpPr>
          <p:cNvPr id="1853" name="Google Shape;1853;p235"/>
          <p:cNvCxnSpPr/>
          <p:nvPr/>
        </p:nvCxnSpPr>
        <p:spPr>
          <a:xfrm>
            <a:off x="3275396" y="3686013"/>
            <a:ext cx="1233300" cy="0"/>
          </a:xfrm>
          <a:prstGeom prst="straightConnector1">
            <a:avLst/>
          </a:prstGeom>
          <a:noFill/>
          <a:ln cap="flat" cmpd="sng" w="9525">
            <a:solidFill>
              <a:schemeClr val="dk2"/>
            </a:solidFill>
            <a:prstDash val="solid"/>
            <a:round/>
            <a:headEnd len="med" w="med" type="none"/>
            <a:tailEnd len="med" w="med" type="triangle"/>
          </a:ln>
        </p:spPr>
      </p:cxnSp>
      <p:cxnSp>
        <p:nvCxnSpPr>
          <p:cNvPr id="1854" name="Google Shape;1854;p235"/>
          <p:cNvCxnSpPr>
            <a:stCxn id="1833" idx="6"/>
            <a:endCxn id="1843" idx="2"/>
          </p:cNvCxnSpPr>
          <p:nvPr/>
        </p:nvCxnSpPr>
        <p:spPr>
          <a:xfrm>
            <a:off x="1527650" y="2267189"/>
            <a:ext cx="1232700" cy="709500"/>
          </a:xfrm>
          <a:prstGeom prst="straightConnector1">
            <a:avLst/>
          </a:prstGeom>
          <a:noFill/>
          <a:ln cap="flat" cmpd="sng" w="9525">
            <a:solidFill>
              <a:schemeClr val="dk2"/>
            </a:solidFill>
            <a:prstDash val="solid"/>
            <a:round/>
            <a:headEnd len="med" w="med" type="none"/>
            <a:tailEnd len="med" w="med" type="triangle"/>
          </a:ln>
        </p:spPr>
      </p:cxnSp>
      <p:cxnSp>
        <p:nvCxnSpPr>
          <p:cNvPr id="1855" name="Google Shape;1855;p235"/>
          <p:cNvCxnSpPr>
            <a:stCxn id="1833" idx="6"/>
            <a:endCxn id="1844" idx="2"/>
          </p:cNvCxnSpPr>
          <p:nvPr/>
        </p:nvCxnSpPr>
        <p:spPr>
          <a:xfrm>
            <a:off x="1527650" y="2267189"/>
            <a:ext cx="1232700" cy="1418700"/>
          </a:xfrm>
          <a:prstGeom prst="straightConnector1">
            <a:avLst/>
          </a:prstGeom>
          <a:noFill/>
          <a:ln cap="flat" cmpd="sng" w="9525">
            <a:solidFill>
              <a:schemeClr val="dk2"/>
            </a:solidFill>
            <a:prstDash val="solid"/>
            <a:round/>
            <a:headEnd len="med" w="med" type="none"/>
            <a:tailEnd len="med" w="med" type="triangle"/>
          </a:ln>
        </p:spPr>
      </p:cxnSp>
      <p:cxnSp>
        <p:nvCxnSpPr>
          <p:cNvPr id="1856" name="Google Shape;1856;p235"/>
          <p:cNvCxnSpPr>
            <a:stCxn id="1834" idx="6"/>
            <a:endCxn id="1844" idx="2"/>
          </p:cNvCxnSpPr>
          <p:nvPr/>
        </p:nvCxnSpPr>
        <p:spPr>
          <a:xfrm>
            <a:off x="1527650" y="2976579"/>
            <a:ext cx="1232700" cy="709500"/>
          </a:xfrm>
          <a:prstGeom prst="straightConnector1">
            <a:avLst/>
          </a:prstGeom>
          <a:noFill/>
          <a:ln cap="flat" cmpd="sng" w="9525">
            <a:solidFill>
              <a:schemeClr val="dk2"/>
            </a:solidFill>
            <a:prstDash val="solid"/>
            <a:round/>
            <a:headEnd len="med" w="med" type="none"/>
            <a:tailEnd len="med" w="med" type="triangle"/>
          </a:ln>
        </p:spPr>
      </p:cxnSp>
      <p:cxnSp>
        <p:nvCxnSpPr>
          <p:cNvPr id="1857" name="Google Shape;1857;p235"/>
          <p:cNvCxnSpPr>
            <a:stCxn id="1835" idx="6"/>
            <a:endCxn id="1842" idx="2"/>
          </p:cNvCxnSpPr>
          <p:nvPr/>
        </p:nvCxnSpPr>
        <p:spPr>
          <a:xfrm flipH="1" rot="10800000">
            <a:off x="1527650" y="2267268"/>
            <a:ext cx="1232700" cy="1418700"/>
          </a:xfrm>
          <a:prstGeom prst="straightConnector1">
            <a:avLst/>
          </a:prstGeom>
          <a:noFill/>
          <a:ln cap="flat" cmpd="sng" w="9525">
            <a:solidFill>
              <a:schemeClr val="dk2"/>
            </a:solidFill>
            <a:prstDash val="solid"/>
            <a:round/>
            <a:headEnd len="med" w="med" type="none"/>
            <a:tailEnd len="med" w="med" type="triangle"/>
          </a:ln>
        </p:spPr>
      </p:cxnSp>
      <p:cxnSp>
        <p:nvCxnSpPr>
          <p:cNvPr id="1858" name="Google Shape;1858;p235"/>
          <p:cNvCxnSpPr>
            <a:stCxn id="1836" idx="6"/>
            <a:endCxn id="1844" idx="2"/>
          </p:cNvCxnSpPr>
          <p:nvPr/>
        </p:nvCxnSpPr>
        <p:spPr>
          <a:xfrm flipH="1" rot="10800000">
            <a:off x="1527650" y="3685857"/>
            <a:ext cx="1232700" cy="709500"/>
          </a:xfrm>
          <a:prstGeom prst="straightConnector1">
            <a:avLst/>
          </a:prstGeom>
          <a:noFill/>
          <a:ln cap="flat" cmpd="sng" w="9525">
            <a:solidFill>
              <a:schemeClr val="dk2"/>
            </a:solidFill>
            <a:prstDash val="solid"/>
            <a:round/>
            <a:headEnd len="med" w="med" type="none"/>
            <a:tailEnd len="med" w="med" type="triangle"/>
          </a:ln>
        </p:spPr>
      </p:cxnSp>
      <p:cxnSp>
        <p:nvCxnSpPr>
          <p:cNvPr id="1859" name="Google Shape;1859;p235"/>
          <p:cNvCxnSpPr>
            <a:endCxn id="1843" idx="2"/>
          </p:cNvCxnSpPr>
          <p:nvPr/>
        </p:nvCxnSpPr>
        <p:spPr>
          <a:xfrm flipH="1" rot="10800000">
            <a:off x="1527192" y="2976579"/>
            <a:ext cx="1233300" cy="1419000"/>
          </a:xfrm>
          <a:prstGeom prst="straightConnector1">
            <a:avLst/>
          </a:prstGeom>
          <a:noFill/>
          <a:ln cap="flat" cmpd="sng" w="9525">
            <a:solidFill>
              <a:schemeClr val="dk2"/>
            </a:solidFill>
            <a:prstDash val="solid"/>
            <a:round/>
            <a:headEnd len="med" w="med" type="none"/>
            <a:tailEnd len="med" w="med" type="triangle"/>
          </a:ln>
        </p:spPr>
      </p:cxnSp>
      <p:cxnSp>
        <p:nvCxnSpPr>
          <p:cNvPr id="1860" name="Google Shape;1860;p235"/>
          <p:cNvCxnSpPr>
            <a:stCxn id="1832" idx="6"/>
            <a:endCxn id="1843" idx="2"/>
          </p:cNvCxnSpPr>
          <p:nvPr/>
        </p:nvCxnSpPr>
        <p:spPr>
          <a:xfrm>
            <a:off x="1527650" y="1557800"/>
            <a:ext cx="1232700" cy="1418700"/>
          </a:xfrm>
          <a:prstGeom prst="straightConnector1">
            <a:avLst/>
          </a:prstGeom>
          <a:noFill/>
          <a:ln cap="flat" cmpd="sng" w="9525">
            <a:solidFill>
              <a:schemeClr val="dk2"/>
            </a:solidFill>
            <a:prstDash val="solid"/>
            <a:round/>
            <a:headEnd len="med" w="med" type="none"/>
            <a:tailEnd len="med" w="med" type="triangle"/>
          </a:ln>
        </p:spPr>
      </p:cxnSp>
      <p:cxnSp>
        <p:nvCxnSpPr>
          <p:cNvPr id="1861" name="Google Shape;1861;p235"/>
          <p:cNvCxnSpPr>
            <a:stCxn id="1832" idx="6"/>
            <a:endCxn id="1844" idx="2"/>
          </p:cNvCxnSpPr>
          <p:nvPr/>
        </p:nvCxnSpPr>
        <p:spPr>
          <a:xfrm>
            <a:off x="1527650" y="1557800"/>
            <a:ext cx="1232700" cy="2128200"/>
          </a:xfrm>
          <a:prstGeom prst="straightConnector1">
            <a:avLst/>
          </a:prstGeom>
          <a:noFill/>
          <a:ln cap="flat" cmpd="sng" w="9525">
            <a:solidFill>
              <a:schemeClr val="dk2"/>
            </a:solidFill>
            <a:prstDash val="solid"/>
            <a:round/>
            <a:headEnd len="med" w="med" type="none"/>
            <a:tailEnd len="med" w="med" type="triangle"/>
          </a:ln>
        </p:spPr>
      </p:cxnSp>
      <p:cxnSp>
        <p:nvCxnSpPr>
          <p:cNvPr id="1862" name="Google Shape;1862;p235"/>
          <p:cNvCxnSpPr>
            <a:stCxn id="1842" idx="6"/>
            <a:endCxn id="1837" idx="2"/>
          </p:cNvCxnSpPr>
          <p:nvPr/>
        </p:nvCxnSpPr>
        <p:spPr>
          <a:xfrm flipH="1" rot="10800000">
            <a:off x="3275592" y="1557689"/>
            <a:ext cx="1232700" cy="709500"/>
          </a:xfrm>
          <a:prstGeom prst="straightConnector1">
            <a:avLst/>
          </a:prstGeom>
          <a:noFill/>
          <a:ln cap="flat" cmpd="sng" w="9525">
            <a:solidFill>
              <a:schemeClr val="dk2"/>
            </a:solidFill>
            <a:prstDash val="solid"/>
            <a:round/>
            <a:headEnd len="med" w="med" type="none"/>
            <a:tailEnd len="med" w="med" type="triangle"/>
          </a:ln>
        </p:spPr>
      </p:cxnSp>
      <p:cxnSp>
        <p:nvCxnSpPr>
          <p:cNvPr id="1863" name="Google Shape;1863;p235"/>
          <p:cNvCxnSpPr>
            <a:stCxn id="1842" idx="6"/>
            <a:endCxn id="1838" idx="2"/>
          </p:cNvCxnSpPr>
          <p:nvPr/>
        </p:nvCxnSpPr>
        <p:spPr>
          <a:xfrm>
            <a:off x="3275592" y="2267189"/>
            <a:ext cx="1232700" cy="0"/>
          </a:xfrm>
          <a:prstGeom prst="straightConnector1">
            <a:avLst/>
          </a:prstGeom>
          <a:noFill/>
          <a:ln cap="flat" cmpd="sng" w="9525">
            <a:solidFill>
              <a:schemeClr val="dk2"/>
            </a:solidFill>
            <a:prstDash val="solid"/>
            <a:round/>
            <a:headEnd len="med" w="med" type="none"/>
            <a:tailEnd len="med" w="med" type="triangle"/>
          </a:ln>
        </p:spPr>
      </p:cxnSp>
      <p:cxnSp>
        <p:nvCxnSpPr>
          <p:cNvPr id="1864" name="Google Shape;1864;p235"/>
          <p:cNvCxnSpPr>
            <a:stCxn id="1842" idx="6"/>
            <a:endCxn id="1839" idx="2"/>
          </p:cNvCxnSpPr>
          <p:nvPr/>
        </p:nvCxnSpPr>
        <p:spPr>
          <a:xfrm>
            <a:off x="3275592" y="2267189"/>
            <a:ext cx="1232700" cy="709500"/>
          </a:xfrm>
          <a:prstGeom prst="straightConnector1">
            <a:avLst/>
          </a:prstGeom>
          <a:noFill/>
          <a:ln cap="flat" cmpd="sng" w="9525">
            <a:solidFill>
              <a:schemeClr val="dk2"/>
            </a:solidFill>
            <a:prstDash val="solid"/>
            <a:round/>
            <a:headEnd len="med" w="med" type="none"/>
            <a:tailEnd len="med" w="med" type="triangle"/>
          </a:ln>
        </p:spPr>
      </p:cxnSp>
      <p:cxnSp>
        <p:nvCxnSpPr>
          <p:cNvPr id="1865" name="Google Shape;1865;p235"/>
          <p:cNvCxnSpPr>
            <a:endCxn id="1840" idx="2"/>
          </p:cNvCxnSpPr>
          <p:nvPr/>
        </p:nvCxnSpPr>
        <p:spPr>
          <a:xfrm>
            <a:off x="3275133" y="2266968"/>
            <a:ext cx="1233300" cy="1419000"/>
          </a:xfrm>
          <a:prstGeom prst="straightConnector1">
            <a:avLst/>
          </a:prstGeom>
          <a:noFill/>
          <a:ln cap="flat" cmpd="sng" w="9525">
            <a:solidFill>
              <a:schemeClr val="dk2"/>
            </a:solidFill>
            <a:prstDash val="solid"/>
            <a:round/>
            <a:headEnd len="med" w="med" type="none"/>
            <a:tailEnd len="med" w="med" type="triangle"/>
          </a:ln>
        </p:spPr>
      </p:cxnSp>
      <p:cxnSp>
        <p:nvCxnSpPr>
          <p:cNvPr id="1866" name="Google Shape;1866;p235"/>
          <p:cNvCxnSpPr>
            <a:stCxn id="1842" idx="6"/>
            <a:endCxn id="1841" idx="2"/>
          </p:cNvCxnSpPr>
          <p:nvPr/>
        </p:nvCxnSpPr>
        <p:spPr>
          <a:xfrm>
            <a:off x="3275592" y="2267189"/>
            <a:ext cx="1232700" cy="2128200"/>
          </a:xfrm>
          <a:prstGeom prst="straightConnector1">
            <a:avLst/>
          </a:prstGeom>
          <a:noFill/>
          <a:ln cap="flat" cmpd="sng" w="9525">
            <a:solidFill>
              <a:schemeClr val="dk2"/>
            </a:solidFill>
            <a:prstDash val="solid"/>
            <a:round/>
            <a:headEnd len="med" w="med" type="none"/>
            <a:tailEnd len="med" w="med" type="triangle"/>
          </a:ln>
        </p:spPr>
      </p:cxnSp>
      <p:cxnSp>
        <p:nvCxnSpPr>
          <p:cNvPr id="1867" name="Google Shape;1867;p235"/>
          <p:cNvCxnSpPr>
            <a:stCxn id="1843" idx="6"/>
            <a:endCxn id="1837" idx="2"/>
          </p:cNvCxnSpPr>
          <p:nvPr/>
        </p:nvCxnSpPr>
        <p:spPr>
          <a:xfrm flipH="1" rot="10800000">
            <a:off x="3275592" y="1557879"/>
            <a:ext cx="1232700" cy="1418700"/>
          </a:xfrm>
          <a:prstGeom prst="straightConnector1">
            <a:avLst/>
          </a:prstGeom>
          <a:noFill/>
          <a:ln cap="flat" cmpd="sng" w="9525">
            <a:solidFill>
              <a:schemeClr val="dk2"/>
            </a:solidFill>
            <a:prstDash val="solid"/>
            <a:round/>
            <a:headEnd len="med" w="med" type="none"/>
            <a:tailEnd len="med" w="med" type="triangle"/>
          </a:ln>
        </p:spPr>
      </p:cxnSp>
      <p:cxnSp>
        <p:nvCxnSpPr>
          <p:cNvPr id="1868" name="Google Shape;1868;p235"/>
          <p:cNvCxnSpPr>
            <a:stCxn id="1843" idx="6"/>
            <a:endCxn id="1840" idx="2"/>
          </p:cNvCxnSpPr>
          <p:nvPr/>
        </p:nvCxnSpPr>
        <p:spPr>
          <a:xfrm>
            <a:off x="3275592" y="2976579"/>
            <a:ext cx="1232700" cy="709500"/>
          </a:xfrm>
          <a:prstGeom prst="straightConnector1">
            <a:avLst/>
          </a:prstGeom>
          <a:noFill/>
          <a:ln cap="flat" cmpd="sng" w="9525">
            <a:solidFill>
              <a:schemeClr val="dk2"/>
            </a:solidFill>
            <a:prstDash val="solid"/>
            <a:round/>
            <a:headEnd len="med" w="med" type="none"/>
            <a:tailEnd len="med" w="med" type="triangle"/>
          </a:ln>
        </p:spPr>
      </p:cxnSp>
      <p:cxnSp>
        <p:nvCxnSpPr>
          <p:cNvPr id="1869" name="Google Shape;1869;p235"/>
          <p:cNvCxnSpPr>
            <a:stCxn id="1844" idx="6"/>
            <a:endCxn id="1837" idx="2"/>
          </p:cNvCxnSpPr>
          <p:nvPr/>
        </p:nvCxnSpPr>
        <p:spPr>
          <a:xfrm flipH="1" rot="10800000">
            <a:off x="3275592" y="1557768"/>
            <a:ext cx="1232700" cy="2128200"/>
          </a:xfrm>
          <a:prstGeom prst="straightConnector1">
            <a:avLst/>
          </a:prstGeom>
          <a:noFill/>
          <a:ln cap="flat" cmpd="sng" w="9525">
            <a:solidFill>
              <a:schemeClr val="dk2"/>
            </a:solidFill>
            <a:prstDash val="solid"/>
            <a:round/>
            <a:headEnd len="med" w="med" type="none"/>
            <a:tailEnd len="med" w="med" type="triangle"/>
          </a:ln>
        </p:spPr>
      </p:cxnSp>
      <p:cxnSp>
        <p:nvCxnSpPr>
          <p:cNvPr id="1870" name="Google Shape;1870;p235"/>
          <p:cNvCxnSpPr>
            <a:stCxn id="1844" idx="6"/>
            <a:endCxn id="1841" idx="2"/>
          </p:cNvCxnSpPr>
          <p:nvPr/>
        </p:nvCxnSpPr>
        <p:spPr>
          <a:xfrm>
            <a:off x="3275592" y="3685968"/>
            <a:ext cx="1232700" cy="709500"/>
          </a:xfrm>
          <a:prstGeom prst="straightConnector1">
            <a:avLst/>
          </a:prstGeom>
          <a:noFill/>
          <a:ln cap="flat" cmpd="sng" w="9525">
            <a:solidFill>
              <a:schemeClr val="dk2"/>
            </a:solidFill>
            <a:prstDash val="solid"/>
            <a:round/>
            <a:headEnd len="med" w="med" type="none"/>
            <a:tailEnd len="med" w="med" type="triangle"/>
          </a:ln>
        </p:spPr>
      </p:cxnSp>
      <p:cxnSp>
        <p:nvCxnSpPr>
          <p:cNvPr id="1871" name="Google Shape;1871;p235"/>
          <p:cNvCxnSpPr>
            <a:stCxn id="1844" idx="6"/>
            <a:endCxn id="1839" idx="2"/>
          </p:cNvCxnSpPr>
          <p:nvPr/>
        </p:nvCxnSpPr>
        <p:spPr>
          <a:xfrm flipH="1" rot="10800000">
            <a:off x="3275592" y="2976468"/>
            <a:ext cx="1232700" cy="709500"/>
          </a:xfrm>
          <a:prstGeom prst="straightConnector1">
            <a:avLst/>
          </a:prstGeom>
          <a:noFill/>
          <a:ln cap="flat" cmpd="sng" w="9525">
            <a:solidFill>
              <a:schemeClr val="dk2"/>
            </a:solidFill>
            <a:prstDash val="solid"/>
            <a:round/>
            <a:headEnd len="med" w="med" type="none"/>
            <a:tailEnd len="med" w="med" type="triangle"/>
          </a:ln>
        </p:spPr>
      </p:cxnSp>
      <p:cxnSp>
        <p:nvCxnSpPr>
          <p:cNvPr id="1872" name="Google Shape;1872;p235"/>
          <p:cNvCxnSpPr>
            <a:stCxn id="1843" idx="6"/>
            <a:endCxn id="1838" idx="2"/>
          </p:cNvCxnSpPr>
          <p:nvPr/>
        </p:nvCxnSpPr>
        <p:spPr>
          <a:xfrm flipH="1" rot="10800000">
            <a:off x="3275592" y="2267079"/>
            <a:ext cx="1232700" cy="709500"/>
          </a:xfrm>
          <a:prstGeom prst="straightConnector1">
            <a:avLst/>
          </a:prstGeom>
          <a:noFill/>
          <a:ln cap="flat" cmpd="sng" w="9525">
            <a:solidFill>
              <a:schemeClr val="dk2"/>
            </a:solidFill>
            <a:prstDash val="solid"/>
            <a:round/>
            <a:headEnd len="med" w="med" type="none"/>
            <a:tailEnd len="med" w="med" type="triangle"/>
          </a:ln>
        </p:spPr>
      </p:cxnSp>
      <p:cxnSp>
        <p:nvCxnSpPr>
          <p:cNvPr id="1873" name="Google Shape;1873;p235"/>
          <p:cNvCxnSpPr>
            <a:stCxn id="1843" idx="6"/>
            <a:endCxn id="1841" idx="2"/>
          </p:cNvCxnSpPr>
          <p:nvPr/>
        </p:nvCxnSpPr>
        <p:spPr>
          <a:xfrm>
            <a:off x="3275592" y="2976579"/>
            <a:ext cx="1232700" cy="1418700"/>
          </a:xfrm>
          <a:prstGeom prst="straightConnector1">
            <a:avLst/>
          </a:prstGeom>
          <a:noFill/>
          <a:ln cap="flat" cmpd="sng" w="9525">
            <a:solidFill>
              <a:schemeClr val="dk2"/>
            </a:solidFill>
            <a:prstDash val="solid"/>
            <a:round/>
            <a:headEnd len="med" w="med" type="none"/>
            <a:tailEnd len="med" w="med" type="triangle"/>
          </a:ln>
        </p:spPr>
      </p:cxnSp>
      <p:cxnSp>
        <p:nvCxnSpPr>
          <p:cNvPr id="1874" name="Google Shape;1874;p235"/>
          <p:cNvCxnSpPr>
            <a:stCxn id="1844" idx="6"/>
            <a:endCxn id="1838" idx="2"/>
          </p:cNvCxnSpPr>
          <p:nvPr/>
        </p:nvCxnSpPr>
        <p:spPr>
          <a:xfrm flipH="1" rot="10800000">
            <a:off x="3275592" y="2267268"/>
            <a:ext cx="1232700" cy="1418700"/>
          </a:xfrm>
          <a:prstGeom prst="straightConnector1">
            <a:avLst/>
          </a:prstGeom>
          <a:noFill/>
          <a:ln cap="flat" cmpd="sng" w="9525">
            <a:solidFill>
              <a:schemeClr val="dk2"/>
            </a:solidFill>
            <a:prstDash val="solid"/>
            <a:round/>
            <a:headEnd len="med" w="med" type="none"/>
            <a:tailEnd len="med" w="med" type="triangle"/>
          </a:ln>
        </p:spPr>
      </p:cxnSp>
      <p:sp>
        <p:nvSpPr>
          <p:cNvPr id="1875" name="Google Shape;1875;p235"/>
          <p:cNvSpPr txBox="1"/>
          <p:nvPr/>
        </p:nvSpPr>
        <p:spPr>
          <a:xfrm>
            <a:off x="5268900" y="1229650"/>
            <a:ext cx="3563400" cy="3165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000FF"/>
              </a:buClr>
              <a:buSzPts val="1800"/>
              <a:buChar char="●"/>
            </a:pPr>
            <a:r>
              <a:rPr lang="en" sz="1800">
                <a:solidFill>
                  <a:srgbClr val="0000FF"/>
                </a:solidFill>
              </a:rPr>
              <a:t>Learn to generate original sentence from a noisy version of it</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Eliminates the learning of identity function</a:t>
            </a:r>
            <a:endParaRPr sz="1800">
              <a:solidFill>
                <a:srgbClr val="0000FF"/>
              </a:solidFill>
            </a:endParaRPr>
          </a:p>
        </p:txBody>
      </p:sp>
      <p:sp>
        <p:nvSpPr>
          <p:cNvPr id="1876" name="Google Shape;1876;p235"/>
          <p:cNvSpPr/>
          <p:nvPr/>
        </p:nvSpPr>
        <p:spPr>
          <a:xfrm>
            <a:off x="252108" y="1334650"/>
            <a:ext cx="515100" cy="446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1</a:t>
            </a:r>
            <a:endParaRPr/>
          </a:p>
        </p:txBody>
      </p:sp>
      <p:sp>
        <p:nvSpPr>
          <p:cNvPr id="1877" name="Google Shape;1877;p235"/>
          <p:cNvSpPr/>
          <p:nvPr/>
        </p:nvSpPr>
        <p:spPr>
          <a:xfrm>
            <a:off x="252108" y="2044039"/>
            <a:ext cx="515100" cy="446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2</a:t>
            </a:r>
            <a:endParaRPr/>
          </a:p>
        </p:txBody>
      </p:sp>
      <p:sp>
        <p:nvSpPr>
          <p:cNvPr id="1878" name="Google Shape;1878;p235"/>
          <p:cNvSpPr/>
          <p:nvPr/>
        </p:nvSpPr>
        <p:spPr>
          <a:xfrm>
            <a:off x="252108" y="2753429"/>
            <a:ext cx="515100" cy="446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3</a:t>
            </a:r>
            <a:endParaRPr/>
          </a:p>
        </p:txBody>
      </p:sp>
      <p:sp>
        <p:nvSpPr>
          <p:cNvPr id="1879" name="Google Shape;1879;p235"/>
          <p:cNvSpPr/>
          <p:nvPr/>
        </p:nvSpPr>
        <p:spPr>
          <a:xfrm>
            <a:off x="252108" y="3462818"/>
            <a:ext cx="515100" cy="446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4</a:t>
            </a:r>
            <a:endParaRPr/>
          </a:p>
        </p:txBody>
      </p:sp>
      <p:sp>
        <p:nvSpPr>
          <p:cNvPr id="1880" name="Google Shape;1880;p235"/>
          <p:cNvSpPr/>
          <p:nvPr/>
        </p:nvSpPr>
        <p:spPr>
          <a:xfrm>
            <a:off x="252108" y="4172207"/>
            <a:ext cx="515100" cy="446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5</a:t>
            </a:r>
            <a:endParaRPr/>
          </a:p>
        </p:txBody>
      </p:sp>
      <p:sp>
        <p:nvSpPr>
          <p:cNvPr id="1881" name="Google Shape;1881;p235"/>
          <p:cNvSpPr txBox="1"/>
          <p:nvPr/>
        </p:nvSpPr>
        <p:spPr>
          <a:xfrm>
            <a:off x="767200" y="4662350"/>
            <a:ext cx="15336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Corrupted data</a:t>
            </a:r>
            <a:endParaRPr/>
          </a:p>
        </p:txBody>
      </p:sp>
      <p:sp>
        <p:nvSpPr>
          <p:cNvPr id="1882" name="Google Shape;1882;p235"/>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8"/>
          <p:cNvSpPr txBox="1"/>
          <p:nvPr>
            <p:ph type="title"/>
          </p:nvPr>
        </p:nvSpPr>
        <p:spPr>
          <a:xfrm>
            <a:off x="457200" y="205978"/>
            <a:ext cx="8229600" cy="457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Contents</a:t>
            </a:r>
            <a:endParaRPr/>
          </a:p>
        </p:txBody>
      </p:sp>
      <p:sp>
        <p:nvSpPr>
          <p:cNvPr id="169" name="Google Shape;169;p38"/>
          <p:cNvSpPr txBox="1"/>
          <p:nvPr>
            <p:ph idx="1" type="body"/>
          </p:nvPr>
        </p:nvSpPr>
        <p:spPr>
          <a:xfrm>
            <a:off x="137650" y="722675"/>
            <a:ext cx="8849100" cy="4362000"/>
          </a:xfrm>
          <a:prstGeom prst="rect">
            <a:avLst/>
          </a:prstGeom>
          <a:noFill/>
          <a:ln>
            <a:noFill/>
          </a:ln>
        </p:spPr>
        <p:txBody>
          <a:bodyPr anchorCtr="0" anchor="t" bIns="45700" lIns="91425" spcFirstLastPara="1" rIns="91425" wrap="square" tIns="45700">
            <a:noAutofit/>
          </a:bodyPr>
          <a:lstStyle/>
          <a:p>
            <a:pPr indent="-406400" lvl="0" marL="457200" rtl="0" algn="l">
              <a:lnSpc>
                <a:spcPct val="100000"/>
              </a:lnSpc>
              <a:spcBef>
                <a:spcPts val="480"/>
              </a:spcBef>
              <a:spcAft>
                <a:spcPts val="0"/>
              </a:spcAft>
              <a:buSzPts val="2800"/>
              <a:buChar char="•"/>
            </a:pPr>
            <a:r>
              <a:rPr lang="en" sz="2800"/>
              <a:t>Speech-to-Speech Machine Translation (SSMT)</a:t>
            </a:r>
            <a:endParaRPr sz="2800"/>
          </a:p>
          <a:p>
            <a:pPr indent="-406400" lvl="0" marL="457200" rtl="0" algn="l">
              <a:lnSpc>
                <a:spcPct val="100000"/>
              </a:lnSpc>
              <a:spcBef>
                <a:spcPts val="480"/>
              </a:spcBef>
              <a:spcAft>
                <a:spcPts val="0"/>
              </a:spcAft>
              <a:buSzPts val="2800"/>
              <a:buChar char="•"/>
            </a:pPr>
            <a:r>
              <a:rPr lang="en" sz="2800"/>
              <a:t>Automatic Speech Recognition (ASR)</a:t>
            </a:r>
            <a:endParaRPr sz="2800"/>
          </a:p>
          <a:p>
            <a:pPr indent="-406400" lvl="0" marL="457200" rtl="0" algn="l">
              <a:lnSpc>
                <a:spcPct val="100000"/>
              </a:lnSpc>
              <a:spcBef>
                <a:spcPts val="480"/>
              </a:spcBef>
              <a:spcAft>
                <a:spcPts val="0"/>
              </a:spcAft>
              <a:buSzPts val="2800"/>
              <a:buChar char="•"/>
            </a:pPr>
            <a:r>
              <a:rPr lang="en" sz="2800"/>
              <a:t>Disfluency</a:t>
            </a:r>
            <a:r>
              <a:rPr lang="en" sz="2800"/>
              <a:t> Correction (DC)</a:t>
            </a:r>
            <a:endParaRPr sz="2800"/>
          </a:p>
          <a:p>
            <a:pPr indent="-406400" lvl="0" marL="457200" rtl="0" algn="l">
              <a:lnSpc>
                <a:spcPct val="100000"/>
              </a:lnSpc>
              <a:spcBef>
                <a:spcPts val="480"/>
              </a:spcBef>
              <a:spcAft>
                <a:spcPts val="0"/>
              </a:spcAft>
              <a:buSzPts val="2800"/>
              <a:buChar char="•"/>
            </a:pPr>
            <a:r>
              <a:rPr lang="en" sz="2800"/>
              <a:t>Machine Translation (MT)</a:t>
            </a:r>
            <a:endParaRPr sz="2800"/>
          </a:p>
          <a:p>
            <a:pPr indent="-406400" lvl="0" marL="457200" rtl="0" algn="l">
              <a:lnSpc>
                <a:spcPct val="100000"/>
              </a:lnSpc>
              <a:spcBef>
                <a:spcPts val="480"/>
              </a:spcBef>
              <a:spcAft>
                <a:spcPts val="0"/>
              </a:spcAft>
              <a:buSzPts val="2800"/>
              <a:buChar char="•"/>
            </a:pPr>
            <a:r>
              <a:rPr lang="en" sz="2800"/>
              <a:t>Automatic Post Editing (APE)</a:t>
            </a:r>
            <a:endParaRPr sz="2800"/>
          </a:p>
          <a:p>
            <a:pPr indent="-406400" lvl="0" marL="457200" rtl="0" algn="l">
              <a:lnSpc>
                <a:spcPct val="100000"/>
              </a:lnSpc>
              <a:spcBef>
                <a:spcPts val="480"/>
              </a:spcBef>
              <a:spcAft>
                <a:spcPts val="0"/>
              </a:spcAft>
              <a:buSzPts val="2800"/>
              <a:buChar char="•"/>
            </a:pPr>
            <a:r>
              <a:rPr lang="en" sz="2800"/>
              <a:t>Text-to-Speech (TTS)</a:t>
            </a:r>
            <a:endParaRPr sz="2800"/>
          </a:p>
          <a:p>
            <a:pPr indent="-406400" lvl="0" marL="457200" rtl="0" algn="l">
              <a:lnSpc>
                <a:spcPct val="100000"/>
              </a:lnSpc>
              <a:spcBef>
                <a:spcPts val="480"/>
              </a:spcBef>
              <a:spcAft>
                <a:spcPts val="0"/>
              </a:spcAft>
              <a:buSzPts val="2800"/>
              <a:buChar char="•"/>
            </a:pPr>
            <a:r>
              <a:rPr lang="en" sz="2800"/>
              <a:t>SSMT Demo</a:t>
            </a:r>
            <a:endParaRPr sz="2800"/>
          </a:p>
        </p:txBody>
      </p:sp>
      <p:sp>
        <p:nvSpPr>
          <p:cNvPr id="170" name="Google Shape;170;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6"/>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Model Architecture (2/2) </a:t>
            </a:r>
            <a:endParaRPr/>
          </a:p>
        </p:txBody>
      </p:sp>
      <p:sp>
        <p:nvSpPr>
          <p:cNvPr id="334" name="Google Shape;334;p56"/>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sz="2000"/>
              <a:t>For target languages with text transcripts, target text CTC decoding is applied conditioned on the intermediate representations from the discrete unit decoder.</a:t>
            </a:r>
            <a:endParaRPr sz="2000"/>
          </a:p>
          <a:p>
            <a:pPr indent="0" lvl="0" marL="457200" rtl="0" algn="l">
              <a:spcBef>
                <a:spcPts val="480"/>
              </a:spcBef>
              <a:spcAft>
                <a:spcPts val="0"/>
              </a:spcAft>
              <a:buNone/>
            </a:pPr>
            <a:r>
              <a:t/>
            </a:r>
            <a:endParaRPr sz="2000"/>
          </a:p>
          <a:p>
            <a:pPr indent="-355600" lvl="0" marL="457200" rtl="0" algn="l">
              <a:spcBef>
                <a:spcPts val="480"/>
              </a:spcBef>
              <a:spcAft>
                <a:spcPts val="0"/>
              </a:spcAft>
              <a:buSzPts val="2000"/>
              <a:buChar char="•"/>
            </a:pPr>
            <a:r>
              <a:rPr lang="en" sz="2000"/>
              <a:t>This CTC decoding is used for jointly training text and speech.</a:t>
            </a:r>
            <a:endParaRPr sz="2000"/>
          </a:p>
          <a:p>
            <a:pPr indent="0" lvl="0" marL="0" rtl="0" algn="l">
              <a:spcBef>
                <a:spcPts val="480"/>
              </a:spcBef>
              <a:spcAft>
                <a:spcPts val="0"/>
              </a:spcAft>
              <a:buNone/>
            </a:pPr>
            <a:r>
              <a:t/>
            </a:r>
            <a:endParaRPr sz="2000"/>
          </a:p>
          <a:p>
            <a:pPr indent="-355600" lvl="0" marL="457200" rtl="0" algn="l">
              <a:spcBef>
                <a:spcPts val="480"/>
              </a:spcBef>
              <a:spcAft>
                <a:spcPts val="0"/>
              </a:spcAft>
              <a:buSzPts val="2000"/>
              <a:buChar char="•"/>
            </a:pPr>
            <a:r>
              <a:rPr lang="en" sz="2000"/>
              <a:t>A </a:t>
            </a:r>
            <a:r>
              <a:rPr lang="en" sz="2000">
                <a:solidFill>
                  <a:srgbClr val="FF0000"/>
                </a:solidFill>
              </a:rPr>
              <a:t>Vocoder</a:t>
            </a:r>
            <a:r>
              <a:rPr lang="en" sz="2000"/>
              <a:t> is separately trained to convert discrete units into a waveform.</a:t>
            </a:r>
            <a:endParaRPr sz="2000"/>
          </a:p>
        </p:txBody>
      </p:sp>
      <p:sp>
        <p:nvSpPr>
          <p:cNvPr id="335" name="Google Shape;335;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236"/>
          <p:cNvSpPr txBox="1"/>
          <p:nvPr>
            <p:ph type="title"/>
          </p:nvPr>
        </p:nvSpPr>
        <p:spPr>
          <a:xfrm>
            <a:off x="311700" y="306475"/>
            <a:ext cx="8520600" cy="62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Denoising auto-encoder</a:t>
            </a:r>
            <a:endParaRPr/>
          </a:p>
        </p:txBody>
      </p:sp>
      <p:sp>
        <p:nvSpPr>
          <p:cNvPr id="1888" name="Google Shape;1888;p236"/>
          <p:cNvSpPr/>
          <p:nvPr/>
        </p:nvSpPr>
        <p:spPr>
          <a:xfrm>
            <a:off x="920000" y="2099375"/>
            <a:ext cx="1454700" cy="4800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Encoder</a:t>
            </a:r>
            <a:endParaRPr b="1"/>
          </a:p>
        </p:txBody>
      </p:sp>
      <p:sp>
        <p:nvSpPr>
          <p:cNvPr id="1889" name="Google Shape;1889;p236"/>
          <p:cNvSpPr/>
          <p:nvPr/>
        </p:nvSpPr>
        <p:spPr>
          <a:xfrm>
            <a:off x="920000" y="3104075"/>
            <a:ext cx="1454700" cy="4800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Decoder</a:t>
            </a:r>
            <a:endParaRPr b="1"/>
          </a:p>
        </p:txBody>
      </p:sp>
      <p:cxnSp>
        <p:nvCxnSpPr>
          <p:cNvPr id="1890" name="Google Shape;1890;p236"/>
          <p:cNvCxnSpPr/>
          <p:nvPr/>
        </p:nvCxnSpPr>
        <p:spPr>
          <a:xfrm>
            <a:off x="1647350" y="2616875"/>
            <a:ext cx="0" cy="449700"/>
          </a:xfrm>
          <a:prstGeom prst="straightConnector1">
            <a:avLst/>
          </a:prstGeom>
          <a:noFill/>
          <a:ln cap="flat" cmpd="sng" w="9525">
            <a:solidFill>
              <a:schemeClr val="dk2"/>
            </a:solidFill>
            <a:prstDash val="solid"/>
            <a:round/>
            <a:headEnd len="med" w="med" type="none"/>
            <a:tailEnd len="med" w="med" type="triangle"/>
          </a:ln>
        </p:spPr>
      </p:cxnSp>
      <p:cxnSp>
        <p:nvCxnSpPr>
          <p:cNvPr id="1891" name="Google Shape;1891;p236"/>
          <p:cNvCxnSpPr/>
          <p:nvPr/>
        </p:nvCxnSpPr>
        <p:spPr>
          <a:xfrm>
            <a:off x="1647350" y="1584625"/>
            <a:ext cx="0" cy="449700"/>
          </a:xfrm>
          <a:prstGeom prst="straightConnector1">
            <a:avLst/>
          </a:prstGeom>
          <a:noFill/>
          <a:ln cap="flat" cmpd="sng" w="9525">
            <a:solidFill>
              <a:schemeClr val="dk2"/>
            </a:solidFill>
            <a:prstDash val="solid"/>
            <a:round/>
            <a:headEnd len="med" w="med" type="none"/>
            <a:tailEnd len="med" w="med" type="triangle"/>
          </a:ln>
        </p:spPr>
      </p:cxnSp>
      <p:cxnSp>
        <p:nvCxnSpPr>
          <p:cNvPr id="1892" name="Google Shape;1892;p236"/>
          <p:cNvCxnSpPr/>
          <p:nvPr/>
        </p:nvCxnSpPr>
        <p:spPr>
          <a:xfrm>
            <a:off x="1647350" y="3649125"/>
            <a:ext cx="0" cy="449700"/>
          </a:xfrm>
          <a:prstGeom prst="straightConnector1">
            <a:avLst/>
          </a:prstGeom>
          <a:noFill/>
          <a:ln cap="flat" cmpd="sng" w="9525">
            <a:solidFill>
              <a:schemeClr val="dk2"/>
            </a:solidFill>
            <a:prstDash val="solid"/>
            <a:round/>
            <a:headEnd len="med" w="med" type="none"/>
            <a:tailEnd len="med" w="med" type="triangle"/>
          </a:ln>
        </p:spPr>
      </p:cxnSp>
      <p:sp>
        <p:nvSpPr>
          <p:cNvPr id="1893" name="Google Shape;1893;p236"/>
          <p:cNvSpPr txBox="1"/>
          <p:nvPr/>
        </p:nvSpPr>
        <p:spPr>
          <a:xfrm>
            <a:off x="931100" y="1156475"/>
            <a:ext cx="14325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Noisy sentence</a:t>
            </a:r>
            <a:endParaRPr/>
          </a:p>
        </p:txBody>
      </p:sp>
      <p:sp>
        <p:nvSpPr>
          <p:cNvPr id="1894" name="Google Shape;1894;p236"/>
          <p:cNvSpPr txBox="1"/>
          <p:nvPr/>
        </p:nvSpPr>
        <p:spPr>
          <a:xfrm>
            <a:off x="931100" y="4163875"/>
            <a:ext cx="16644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Original sentence</a:t>
            </a:r>
            <a:endParaRPr/>
          </a:p>
        </p:txBody>
      </p:sp>
      <p:sp>
        <p:nvSpPr>
          <p:cNvPr id="1895" name="Google Shape;1895;p236"/>
          <p:cNvSpPr txBox="1"/>
          <p:nvPr/>
        </p:nvSpPr>
        <p:spPr>
          <a:xfrm>
            <a:off x="3548125" y="1177725"/>
            <a:ext cx="4950000" cy="3633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000FF"/>
              </a:buClr>
              <a:buSzPts val="1800"/>
              <a:buChar char="●"/>
            </a:pPr>
            <a:r>
              <a:rPr lang="en" sz="1800">
                <a:solidFill>
                  <a:srgbClr val="0000FF"/>
                </a:solidFill>
              </a:rPr>
              <a:t>Encoder representation is the representation for noisy sentence</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Decoder tries to generate the original sentence from the encoder representation of the noisy sentence</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A sentence can be corrupted using different types of noise</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Swapping of words</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Removal of words</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Replacement of words with other words</a:t>
            </a:r>
            <a:endParaRPr sz="1800">
              <a:solidFill>
                <a:srgbClr val="0000FF"/>
              </a:solidFill>
            </a:endParaRPr>
          </a:p>
        </p:txBody>
      </p:sp>
      <p:sp>
        <p:nvSpPr>
          <p:cNvPr id="1896" name="Google Shape;1896;p236"/>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237"/>
          <p:cNvSpPr txBox="1"/>
          <p:nvPr/>
        </p:nvSpPr>
        <p:spPr>
          <a:xfrm>
            <a:off x="668000" y="2171225"/>
            <a:ext cx="6360900" cy="91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1902" name="Google Shape;1902;p237"/>
          <p:cNvSpPr txBox="1"/>
          <p:nvPr>
            <p:ph type="title"/>
          </p:nvPr>
        </p:nvSpPr>
        <p:spPr>
          <a:xfrm>
            <a:off x="311700" y="2926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Back-Translation</a:t>
            </a:r>
            <a:endParaRPr/>
          </a:p>
        </p:txBody>
      </p:sp>
      <p:sp>
        <p:nvSpPr>
          <p:cNvPr id="1903" name="Google Shape;1903;p237"/>
          <p:cNvSpPr txBox="1"/>
          <p:nvPr/>
        </p:nvSpPr>
        <p:spPr>
          <a:xfrm>
            <a:off x="249350" y="1019825"/>
            <a:ext cx="8118300" cy="1151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000FF"/>
              </a:buClr>
              <a:buSzPts val="1800"/>
              <a:buChar char="●"/>
            </a:pPr>
            <a:r>
              <a:rPr lang="en" sz="1800">
                <a:solidFill>
                  <a:srgbClr val="0000FF"/>
                </a:solidFill>
              </a:rPr>
              <a:t>Utilize monolingual data of target language</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Generate pseudo parallel data using MT system in opposite direction (target-&gt;source)</a:t>
            </a:r>
            <a:endParaRPr sz="1800">
              <a:solidFill>
                <a:srgbClr val="0000FF"/>
              </a:solidFill>
            </a:endParaRPr>
          </a:p>
        </p:txBody>
      </p:sp>
      <p:sp>
        <p:nvSpPr>
          <p:cNvPr id="1904" name="Google Shape;1904;p237"/>
          <p:cNvSpPr/>
          <p:nvPr/>
        </p:nvSpPr>
        <p:spPr>
          <a:xfrm>
            <a:off x="2979688" y="2377250"/>
            <a:ext cx="1919400" cy="4650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MT system (L2&gt;-L1)</a:t>
            </a:r>
            <a:endParaRPr b="1"/>
          </a:p>
        </p:txBody>
      </p:sp>
      <p:sp>
        <p:nvSpPr>
          <p:cNvPr id="1905" name="Google Shape;1905;p237"/>
          <p:cNvSpPr txBox="1"/>
          <p:nvPr/>
        </p:nvSpPr>
        <p:spPr>
          <a:xfrm>
            <a:off x="622975" y="2323400"/>
            <a:ext cx="1499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Monolingual data of </a:t>
            </a:r>
            <a:r>
              <a:rPr b="1" lang="en"/>
              <a:t>L</a:t>
            </a:r>
            <a:r>
              <a:rPr b="1" lang="en"/>
              <a:t>2</a:t>
            </a:r>
            <a:endParaRPr b="1"/>
          </a:p>
        </p:txBody>
      </p:sp>
      <p:sp>
        <p:nvSpPr>
          <p:cNvPr id="1906" name="Google Shape;1906;p237"/>
          <p:cNvSpPr txBox="1"/>
          <p:nvPr/>
        </p:nvSpPr>
        <p:spPr>
          <a:xfrm>
            <a:off x="5880775" y="2323400"/>
            <a:ext cx="1499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Translated sentences</a:t>
            </a:r>
            <a:endParaRPr b="1"/>
          </a:p>
        </p:txBody>
      </p:sp>
      <p:cxnSp>
        <p:nvCxnSpPr>
          <p:cNvPr id="1907" name="Google Shape;1907;p237"/>
          <p:cNvCxnSpPr/>
          <p:nvPr/>
        </p:nvCxnSpPr>
        <p:spPr>
          <a:xfrm>
            <a:off x="1969725" y="2647950"/>
            <a:ext cx="857100" cy="0"/>
          </a:xfrm>
          <a:prstGeom prst="straightConnector1">
            <a:avLst/>
          </a:prstGeom>
          <a:noFill/>
          <a:ln cap="flat" cmpd="sng" w="9525">
            <a:solidFill>
              <a:schemeClr val="dk2"/>
            </a:solidFill>
            <a:prstDash val="solid"/>
            <a:round/>
            <a:headEnd len="med" w="med" type="none"/>
            <a:tailEnd len="med" w="med" type="triangle"/>
          </a:ln>
        </p:spPr>
      </p:cxnSp>
      <p:cxnSp>
        <p:nvCxnSpPr>
          <p:cNvPr id="1908" name="Google Shape;1908;p237"/>
          <p:cNvCxnSpPr/>
          <p:nvPr/>
        </p:nvCxnSpPr>
        <p:spPr>
          <a:xfrm>
            <a:off x="4992575" y="2571750"/>
            <a:ext cx="794700" cy="0"/>
          </a:xfrm>
          <a:prstGeom prst="straightConnector1">
            <a:avLst/>
          </a:prstGeom>
          <a:noFill/>
          <a:ln cap="flat" cmpd="sng" w="9525">
            <a:solidFill>
              <a:schemeClr val="dk2"/>
            </a:solidFill>
            <a:prstDash val="solid"/>
            <a:round/>
            <a:headEnd len="med" w="med" type="none"/>
            <a:tailEnd len="med" w="med" type="triangle"/>
          </a:ln>
        </p:spPr>
      </p:cxnSp>
      <p:sp>
        <p:nvSpPr>
          <p:cNvPr id="1909" name="Google Shape;1909;p237"/>
          <p:cNvSpPr txBox="1"/>
          <p:nvPr/>
        </p:nvSpPr>
        <p:spPr>
          <a:xfrm>
            <a:off x="7274300" y="2171100"/>
            <a:ext cx="1685400" cy="8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Generation of pseudo parallel sentences</a:t>
            </a:r>
            <a:endParaRPr b="1"/>
          </a:p>
        </p:txBody>
      </p:sp>
      <p:sp>
        <p:nvSpPr>
          <p:cNvPr id="1910" name="Google Shape;1910;p237"/>
          <p:cNvSpPr txBox="1"/>
          <p:nvPr/>
        </p:nvSpPr>
        <p:spPr>
          <a:xfrm>
            <a:off x="311700" y="3449000"/>
            <a:ext cx="8055900" cy="801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000FF"/>
              </a:buClr>
              <a:buSzPts val="1800"/>
              <a:buChar char="●"/>
            </a:pPr>
            <a:r>
              <a:rPr lang="en" sz="1800">
                <a:solidFill>
                  <a:srgbClr val="0000FF"/>
                </a:solidFill>
              </a:rPr>
              <a:t>Train MT system (L1-&gt;L2) using a combination of parallel and generated synthetic data both</a:t>
            </a:r>
            <a:endParaRPr>
              <a:solidFill>
                <a:srgbClr val="0000FF"/>
              </a:solidFill>
            </a:endParaRPr>
          </a:p>
        </p:txBody>
      </p:sp>
      <p:sp>
        <p:nvSpPr>
          <p:cNvPr id="1911" name="Google Shape;1911;p237"/>
          <p:cNvSpPr txBox="1"/>
          <p:nvPr/>
        </p:nvSpPr>
        <p:spPr>
          <a:xfrm>
            <a:off x="530700" y="4278175"/>
            <a:ext cx="7617900" cy="80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a:solidFill>
                  <a:srgbClr val="222222"/>
                </a:solidFill>
                <a:highlight>
                  <a:srgbClr val="FFFFFF"/>
                </a:highlight>
              </a:rPr>
              <a:t>Sennrich, Rico, Barry Haddow, and Alexandra Birch. "Improving Neural Machine Translation Models with Monolingual Data." In </a:t>
            </a:r>
            <a:r>
              <a:rPr i="1" lang="en" sz="1100">
                <a:solidFill>
                  <a:srgbClr val="222222"/>
                </a:solidFill>
                <a:highlight>
                  <a:srgbClr val="FFFFFF"/>
                </a:highlight>
              </a:rPr>
              <a:t>Proceedings of the 54th Annual Meeting of the Association for Computational Linguistics (Volume 1: Long Papers)</a:t>
            </a:r>
            <a:r>
              <a:rPr lang="en" sz="1100">
                <a:solidFill>
                  <a:srgbClr val="222222"/>
                </a:solidFill>
                <a:highlight>
                  <a:srgbClr val="FFFFFF"/>
                </a:highlight>
              </a:rPr>
              <a:t>, pp. 86-96. 2016.</a:t>
            </a:r>
            <a:endParaRPr sz="1100">
              <a:solidFill>
                <a:srgbClr val="222222"/>
              </a:solidFill>
              <a:highlight>
                <a:srgbClr val="FFFFFF"/>
              </a:highlight>
            </a:endParaRPr>
          </a:p>
        </p:txBody>
      </p:sp>
      <p:sp>
        <p:nvSpPr>
          <p:cNvPr id="1912" name="Google Shape;1912;p237"/>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238"/>
          <p:cNvSpPr txBox="1"/>
          <p:nvPr>
            <p:ph type="title"/>
          </p:nvPr>
        </p:nvSpPr>
        <p:spPr>
          <a:xfrm>
            <a:off x="179950" y="1444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Iterative Back-Translation</a:t>
            </a:r>
            <a:endParaRPr/>
          </a:p>
        </p:txBody>
      </p:sp>
      <p:sp>
        <p:nvSpPr>
          <p:cNvPr id="1918" name="Google Shape;1918;p238"/>
          <p:cNvSpPr/>
          <p:nvPr/>
        </p:nvSpPr>
        <p:spPr>
          <a:xfrm>
            <a:off x="179950" y="1337900"/>
            <a:ext cx="4392000" cy="4950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Train MT</a:t>
            </a:r>
            <a:r>
              <a:rPr baseline="-25000" lang="en">
                <a:solidFill>
                  <a:schemeClr val="dk1"/>
                </a:solidFill>
              </a:rPr>
              <a:t>L2-&gt;L1 </a:t>
            </a:r>
            <a:r>
              <a:rPr lang="en">
                <a:solidFill>
                  <a:schemeClr val="dk1"/>
                </a:solidFill>
              </a:rPr>
              <a:t>using D</a:t>
            </a:r>
            <a:endParaRPr>
              <a:solidFill>
                <a:schemeClr val="dk1"/>
              </a:solidFill>
            </a:endParaRPr>
          </a:p>
        </p:txBody>
      </p:sp>
      <p:sp>
        <p:nvSpPr>
          <p:cNvPr id="1919" name="Google Shape;1919;p238"/>
          <p:cNvSpPr/>
          <p:nvPr/>
        </p:nvSpPr>
        <p:spPr>
          <a:xfrm>
            <a:off x="179950" y="2330513"/>
            <a:ext cx="4392000" cy="5727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Generate synthetic data(SD)  for MT</a:t>
            </a:r>
            <a:r>
              <a:rPr baseline="-25000" lang="en">
                <a:solidFill>
                  <a:schemeClr val="dk1"/>
                </a:solidFill>
              </a:rPr>
              <a:t>L1-&gt;L2</a:t>
            </a:r>
            <a:r>
              <a:rPr lang="en">
                <a:solidFill>
                  <a:schemeClr val="dk1"/>
                </a:solidFill>
              </a:rPr>
              <a:t> using MT</a:t>
            </a:r>
            <a:r>
              <a:rPr baseline="-25000" lang="en">
                <a:solidFill>
                  <a:schemeClr val="dk1"/>
                </a:solidFill>
              </a:rPr>
              <a:t>L2-&gt;L1</a:t>
            </a:r>
            <a:endParaRPr baseline="-25000">
              <a:solidFill>
                <a:schemeClr val="dk1"/>
              </a:solidFill>
            </a:endParaRPr>
          </a:p>
        </p:txBody>
      </p:sp>
      <p:sp>
        <p:nvSpPr>
          <p:cNvPr id="1920" name="Google Shape;1920;p238"/>
          <p:cNvSpPr/>
          <p:nvPr/>
        </p:nvSpPr>
        <p:spPr>
          <a:xfrm>
            <a:off x="179950" y="3400825"/>
            <a:ext cx="4392000" cy="4950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D = D U SD</a:t>
            </a:r>
            <a:endParaRPr baseline="-25000">
              <a:solidFill>
                <a:schemeClr val="dk1"/>
              </a:solidFill>
            </a:endParaRPr>
          </a:p>
        </p:txBody>
      </p:sp>
      <p:sp>
        <p:nvSpPr>
          <p:cNvPr id="1921" name="Google Shape;1921;p238"/>
          <p:cNvSpPr/>
          <p:nvPr/>
        </p:nvSpPr>
        <p:spPr>
          <a:xfrm>
            <a:off x="4651100" y="1337913"/>
            <a:ext cx="4392000" cy="4950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D = D U SD</a:t>
            </a:r>
            <a:endParaRPr>
              <a:solidFill>
                <a:schemeClr val="dk1"/>
              </a:solidFill>
            </a:endParaRPr>
          </a:p>
        </p:txBody>
      </p:sp>
      <p:sp>
        <p:nvSpPr>
          <p:cNvPr id="1922" name="Google Shape;1922;p238"/>
          <p:cNvSpPr/>
          <p:nvPr/>
        </p:nvSpPr>
        <p:spPr>
          <a:xfrm>
            <a:off x="4651100" y="2330525"/>
            <a:ext cx="4392000" cy="5727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Generate synthetic data(SD)  for MT</a:t>
            </a:r>
            <a:r>
              <a:rPr baseline="-25000" lang="en">
                <a:solidFill>
                  <a:schemeClr val="dk1"/>
                </a:solidFill>
              </a:rPr>
              <a:t>L2-&gt;L1</a:t>
            </a:r>
            <a:r>
              <a:rPr lang="en">
                <a:solidFill>
                  <a:schemeClr val="dk1"/>
                </a:solidFill>
              </a:rPr>
              <a:t> using MT</a:t>
            </a:r>
            <a:r>
              <a:rPr baseline="-25000" lang="en">
                <a:solidFill>
                  <a:schemeClr val="dk1"/>
                </a:solidFill>
              </a:rPr>
              <a:t>L1-&gt;L2</a:t>
            </a:r>
            <a:endParaRPr baseline="-25000">
              <a:solidFill>
                <a:schemeClr val="dk1"/>
              </a:solidFill>
            </a:endParaRPr>
          </a:p>
        </p:txBody>
      </p:sp>
      <p:sp>
        <p:nvSpPr>
          <p:cNvPr id="1923" name="Google Shape;1923;p238"/>
          <p:cNvSpPr/>
          <p:nvPr/>
        </p:nvSpPr>
        <p:spPr>
          <a:xfrm>
            <a:off x="4651100" y="3400838"/>
            <a:ext cx="4392000" cy="4950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Train MT</a:t>
            </a:r>
            <a:r>
              <a:rPr baseline="-25000" lang="en">
                <a:solidFill>
                  <a:schemeClr val="dk1"/>
                </a:solidFill>
              </a:rPr>
              <a:t>L1-&gt;L2 </a:t>
            </a:r>
            <a:r>
              <a:rPr lang="en">
                <a:solidFill>
                  <a:schemeClr val="dk1"/>
                </a:solidFill>
              </a:rPr>
              <a:t>using D</a:t>
            </a:r>
            <a:endParaRPr>
              <a:solidFill>
                <a:schemeClr val="dk1"/>
              </a:solidFill>
            </a:endParaRPr>
          </a:p>
          <a:p>
            <a:pPr indent="0" lvl="0" marL="0" rtl="0" algn="ctr">
              <a:spcBef>
                <a:spcPts val="0"/>
              </a:spcBef>
              <a:spcAft>
                <a:spcPts val="0"/>
              </a:spcAft>
              <a:buNone/>
            </a:pPr>
            <a:r>
              <a:t/>
            </a:r>
            <a:endParaRPr>
              <a:solidFill>
                <a:schemeClr val="dk1"/>
              </a:solidFill>
            </a:endParaRPr>
          </a:p>
        </p:txBody>
      </p:sp>
      <p:cxnSp>
        <p:nvCxnSpPr>
          <p:cNvPr id="1924" name="Google Shape;1924;p238"/>
          <p:cNvCxnSpPr>
            <a:stCxn id="1918" idx="2"/>
            <a:endCxn id="1919" idx="0"/>
          </p:cNvCxnSpPr>
          <p:nvPr/>
        </p:nvCxnSpPr>
        <p:spPr>
          <a:xfrm>
            <a:off x="2375950" y="1832900"/>
            <a:ext cx="0" cy="497700"/>
          </a:xfrm>
          <a:prstGeom prst="straightConnector1">
            <a:avLst/>
          </a:prstGeom>
          <a:noFill/>
          <a:ln cap="flat" cmpd="sng" w="19050">
            <a:solidFill>
              <a:schemeClr val="dk2"/>
            </a:solidFill>
            <a:prstDash val="solid"/>
            <a:round/>
            <a:headEnd len="med" w="med" type="none"/>
            <a:tailEnd len="med" w="med" type="triangle"/>
          </a:ln>
        </p:spPr>
      </p:cxnSp>
      <p:cxnSp>
        <p:nvCxnSpPr>
          <p:cNvPr id="1925" name="Google Shape;1925;p238"/>
          <p:cNvCxnSpPr/>
          <p:nvPr/>
        </p:nvCxnSpPr>
        <p:spPr>
          <a:xfrm>
            <a:off x="2375950" y="2903225"/>
            <a:ext cx="0" cy="497700"/>
          </a:xfrm>
          <a:prstGeom prst="straightConnector1">
            <a:avLst/>
          </a:prstGeom>
          <a:noFill/>
          <a:ln cap="flat" cmpd="sng" w="19050">
            <a:solidFill>
              <a:schemeClr val="dk2"/>
            </a:solidFill>
            <a:prstDash val="solid"/>
            <a:round/>
            <a:headEnd len="med" w="med" type="none"/>
            <a:tailEnd len="med" w="med" type="triangle"/>
          </a:ln>
        </p:spPr>
      </p:cxnSp>
      <p:cxnSp>
        <p:nvCxnSpPr>
          <p:cNvPr id="1926" name="Google Shape;1926;p238"/>
          <p:cNvCxnSpPr>
            <a:stCxn id="1923" idx="0"/>
          </p:cNvCxnSpPr>
          <p:nvPr/>
        </p:nvCxnSpPr>
        <p:spPr>
          <a:xfrm rot="10800000">
            <a:off x="6847100" y="2901338"/>
            <a:ext cx="0" cy="499500"/>
          </a:xfrm>
          <a:prstGeom prst="straightConnector1">
            <a:avLst/>
          </a:prstGeom>
          <a:noFill/>
          <a:ln cap="flat" cmpd="sng" w="19050">
            <a:solidFill>
              <a:schemeClr val="dk2"/>
            </a:solidFill>
            <a:prstDash val="solid"/>
            <a:round/>
            <a:headEnd len="med" w="med" type="none"/>
            <a:tailEnd len="med" w="med" type="triangle"/>
          </a:ln>
        </p:spPr>
      </p:cxnSp>
      <p:cxnSp>
        <p:nvCxnSpPr>
          <p:cNvPr id="1927" name="Google Shape;1927;p238"/>
          <p:cNvCxnSpPr>
            <a:stCxn id="1920" idx="2"/>
          </p:cNvCxnSpPr>
          <p:nvPr/>
        </p:nvCxnSpPr>
        <p:spPr>
          <a:xfrm flipH="1">
            <a:off x="2373850" y="3895825"/>
            <a:ext cx="2100" cy="566700"/>
          </a:xfrm>
          <a:prstGeom prst="straightConnector1">
            <a:avLst/>
          </a:prstGeom>
          <a:noFill/>
          <a:ln cap="flat" cmpd="sng" w="19050">
            <a:solidFill>
              <a:schemeClr val="dk2"/>
            </a:solidFill>
            <a:prstDash val="solid"/>
            <a:round/>
            <a:headEnd len="med" w="med" type="none"/>
            <a:tailEnd len="med" w="med" type="triangle"/>
          </a:ln>
        </p:spPr>
      </p:cxnSp>
      <p:cxnSp>
        <p:nvCxnSpPr>
          <p:cNvPr id="1928" name="Google Shape;1928;p238"/>
          <p:cNvCxnSpPr/>
          <p:nvPr/>
        </p:nvCxnSpPr>
        <p:spPr>
          <a:xfrm>
            <a:off x="2361700" y="4462525"/>
            <a:ext cx="4498800" cy="0"/>
          </a:xfrm>
          <a:prstGeom prst="straightConnector1">
            <a:avLst/>
          </a:prstGeom>
          <a:noFill/>
          <a:ln cap="flat" cmpd="sng" w="19050">
            <a:solidFill>
              <a:schemeClr val="dk2"/>
            </a:solidFill>
            <a:prstDash val="solid"/>
            <a:round/>
            <a:headEnd len="med" w="med" type="none"/>
            <a:tailEnd len="med" w="med" type="triangle"/>
          </a:ln>
        </p:spPr>
      </p:cxnSp>
      <p:cxnSp>
        <p:nvCxnSpPr>
          <p:cNvPr id="1929" name="Google Shape;1929;p238"/>
          <p:cNvCxnSpPr>
            <a:endCxn id="1923" idx="2"/>
          </p:cNvCxnSpPr>
          <p:nvPr/>
        </p:nvCxnSpPr>
        <p:spPr>
          <a:xfrm rot="10800000">
            <a:off x="6847100" y="3895838"/>
            <a:ext cx="3900" cy="573600"/>
          </a:xfrm>
          <a:prstGeom prst="straightConnector1">
            <a:avLst/>
          </a:prstGeom>
          <a:noFill/>
          <a:ln cap="flat" cmpd="sng" w="19050">
            <a:solidFill>
              <a:schemeClr val="dk2"/>
            </a:solidFill>
            <a:prstDash val="solid"/>
            <a:round/>
            <a:headEnd len="med" w="med" type="none"/>
            <a:tailEnd len="med" w="med" type="triangle"/>
          </a:ln>
        </p:spPr>
      </p:cxnSp>
      <p:cxnSp>
        <p:nvCxnSpPr>
          <p:cNvPr id="1930" name="Google Shape;1930;p238"/>
          <p:cNvCxnSpPr/>
          <p:nvPr/>
        </p:nvCxnSpPr>
        <p:spPr>
          <a:xfrm rot="10800000">
            <a:off x="6847100" y="856325"/>
            <a:ext cx="0" cy="481500"/>
          </a:xfrm>
          <a:prstGeom prst="straightConnector1">
            <a:avLst/>
          </a:prstGeom>
          <a:noFill/>
          <a:ln cap="flat" cmpd="sng" w="19050">
            <a:solidFill>
              <a:schemeClr val="dk2"/>
            </a:solidFill>
            <a:prstDash val="solid"/>
            <a:round/>
            <a:headEnd len="med" w="med" type="none"/>
            <a:tailEnd len="med" w="med" type="triangle"/>
          </a:ln>
        </p:spPr>
      </p:cxnSp>
      <p:cxnSp>
        <p:nvCxnSpPr>
          <p:cNvPr id="1931" name="Google Shape;1931;p238"/>
          <p:cNvCxnSpPr/>
          <p:nvPr/>
        </p:nvCxnSpPr>
        <p:spPr>
          <a:xfrm>
            <a:off x="2375950" y="864125"/>
            <a:ext cx="0" cy="497700"/>
          </a:xfrm>
          <a:prstGeom prst="straightConnector1">
            <a:avLst/>
          </a:prstGeom>
          <a:noFill/>
          <a:ln cap="flat" cmpd="sng" w="19050">
            <a:solidFill>
              <a:schemeClr val="dk2"/>
            </a:solidFill>
            <a:prstDash val="solid"/>
            <a:round/>
            <a:headEnd len="med" w="med" type="none"/>
            <a:tailEnd len="med" w="med" type="triangle"/>
          </a:ln>
        </p:spPr>
      </p:cxnSp>
      <p:cxnSp>
        <p:nvCxnSpPr>
          <p:cNvPr id="1932" name="Google Shape;1932;p238"/>
          <p:cNvCxnSpPr/>
          <p:nvPr/>
        </p:nvCxnSpPr>
        <p:spPr>
          <a:xfrm rot="10800000">
            <a:off x="2354200" y="856225"/>
            <a:ext cx="4513800" cy="0"/>
          </a:xfrm>
          <a:prstGeom prst="straightConnector1">
            <a:avLst/>
          </a:prstGeom>
          <a:noFill/>
          <a:ln cap="flat" cmpd="sng" w="19050">
            <a:solidFill>
              <a:schemeClr val="dk2"/>
            </a:solidFill>
            <a:prstDash val="solid"/>
            <a:round/>
            <a:headEnd len="med" w="med" type="none"/>
            <a:tailEnd len="med" w="med" type="triangle"/>
          </a:ln>
        </p:spPr>
      </p:cxnSp>
      <p:sp>
        <p:nvSpPr>
          <p:cNvPr id="1933" name="Google Shape;1933;p238"/>
          <p:cNvSpPr txBox="1"/>
          <p:nvPr/>
        </p:nvSpPr>
        <p:spPr>
          <a:xfrm>
            <a:off x="7105675" y="700775"/>
            <a:ext cx="1699800" cy="5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D=Parallel corpus</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SD=Synthetic data</a:t>
            </a:r>
            <a:endParaRPr>
              <a:latin typeface="Source Sans Pro"/>
              <a:ea typeface="Source Sans Pro"/>
              <a:cs typeface="Source Sans Pro"/>
              <a:sym typeface="Source Sans Pro"/>
            </a:endParaRPr>
          </a:p>
        </p:txBody>
      </p:sp>
      <p:cxnSp>
        <p:nvCxnSpPr>
          <p:cNvPr id="1934" name="Google Shape;1934;p238"/>
          <p:cNvCxnSpPr>
            <a:stCxn id="1922" idx="0"/>
          </p:cNvCxnSpPr>
          <p:nvPr/>
        </p:nvCxnSpPr>
        <p:spPr>
          <a:xfrm flipH="1" rot="10800000">
            <a:off x="6847100" y="1842125"/>
            <a:ext cx="2100" cy="488400"/>
          </a:xfrm>
          <a:prstGeom prst="straightConnector1">
            <a:avLst/>
          </a:prstGeom>
          <a:noFill/>
          <a:ln cap="flat" cmpd="sng" w="19050">
            <a:solidFill>
              <a:schemeClr val="dk2"/>
            </a:solidFill>
            <a:prstDash val="solid"/>
            <a:round/>
            <a:headEnd len="med" w="med" type="none"/>
            <a:tailEnd len="med" w="med" type="triangle"/>
          </a:ln>
        </p:spPr>
      </p:cxnSp>
      <p:sp>
        <p:nvSpPr>
          <p:cNvPr id="1935" name="Google Shape;1935;p238"/>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239"/>
          <p:cNvSpPr txBox="1"/>
          <p:nvPr>
            <p:ph type="title"/>
          </p:nvPr>
        </p:nvSpPr>
        <p:spPr>
          <a:xfrm>
            <a:off x="311700" y="445025"/>
            <a:ext cx="8520600" cy="62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Iterative Back-Translation</a:t>
            </a:r>
            <a:endParaRPr/>
          </a:p>
        </p:txBody>
      </p:sp>
      <p:sp>
        <p:nvSpPr>
          <p:cNvPr id="1941" name="Google Shape;1941;p239"/>
          <p:cNvSpPr txBox="1"/>
          <p:nvPr/>
        </p:nvSpPr>
        <p:spPr>
          <a:xfrm>
            <a:off x="417688" y="4284000"/>
            <a:ext cx="8199000" cy="49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a:solidFill>
                  <a:srgbClr val="222222"/>
                </a:solidFill>
                <a:highlight>
                  <a:srgbClr val="FFFFFF"/>
                </a:highlight>
              </a:rPr>
              <a:t>Hoang, Vu Cong Duy, Philipp Koehn, Gholamreza Haffari, and Trevor Cohn. "Iterative back-translation for neural machine translation." In </a:t>
            </a:r>
            <a:r>
              <a:rPr i="1" lang="en" sz="1100">
                <a:solidFill>
                  <a:srgbClr val="222222"/>
                </a:solidFill>
                <a:highlight>
                  <a:srgbClr val="FFFFFF"/>
                </a:highlight>
              </a:rPr>
              <a:t>Proceedings of the 2nd Workshop on Neural Machine Translation and Generation</a:t>
            </a:r>
            <a:r>
              <a:rPr lang="en" sz="1100">
                <a:solidFill>
                  <a:srgbClr val="222222"/>
                </a:solidFill>
                <a:highlight>
                  <a:srgbClr val="FFFFFF"/>
                </a:highlight>
              </a:rPr>
              <a:t>, pp. 18-24. 2018.</a:t>
            </a:r>
            <a:endParaRPr sz="1100">
              <a:solidFill>
                <a:srgbClr val="222222"/>
              </a:solidFill>
              <a:highlight>
                <a:srgbClr val="FFFFFF"/>
              </a:highlight>
            </a:endParaRPr>
          </a:p>
        </p:txBody>
      </p:sp>
      <p:pic>
        <p:nvPicPr>
          <p:cNvPr id="1942" name="Google Shape;1942;p239"/>
          <p:cNvPicPr preferRelativeResize="0"/>
          <p:nvPr/>
        </p:nvPicPr>
        <p:blipFill>
          <a:blip r:embed="rId3">
            <a:alphaModFix/>
          </a:blip>
          <a:stretch>
            <a:fillRect/>
          </a:stretch>
        </p:blipFill>
        <p:spPr>
          <a:xfrm>
            <a:off x="864350" y="1308575"/>
            <a:ext cx="7305675" cy="1590675"/>
          </a:xfrm>
          <a:prstGeom prst="rect">
            <a:avLst/>
          </a:prstGeom>
          <a:noFill/>
          <a:ln>
            <a:noFill/>
          </a:ln>
        </p:spPr>
      </p:pic>
      <p:sp>
        <p:nvSpPr>
          <p:cNvPr id="1943" name="Google Shape;1943;p239"/>
          <p:cNvSpPr txBox="1"/>
          <p:nvPr/>
        </p:nvSpPr>
        <p:spPr>
          <a:xfrm>
            <a:off x="799600" y="3191275"/>
            <a:ext cx="6525300" cy="800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0000FF"/>
              </a:buClr>
              <a:buSzPts val="2400"/>
              <a:buChar char="●"/>
            </a:pPr>
            <a:r>
              <a:rPr lang="en" sz="2400">
                <a:solidFill>
                  <a:srgbClr val="0000FF"/>
                </a:solidFill>
              </a:rPr>
              <a:t>Beneficial for Low resource languages</a:t>
            </a:r>
            <a:endParaRPr sz="2400">
              <a:solidFill>
                <a:srgbClr val="0000FF"/>
              </a:solidFill>
            </a:endParaRPr>
          </a:p>
        </p:txBody>
      </p:sp>
      <p:sp>
        <p:nvSpPr>
          <p:cNvPr id="1944" name="Google Shape;1944;p239"/>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p240"/>
          <p:cNvSpPr txBox="1"/>
          <p:nvPr>
            <p:ph type="title"/>
          </p:nvPr>
        </p:nvSpPr>
        <p:spPr>
          <a:xfrm>
            <a:off x="383975" y="1541850"/>
            <a:ext cx="8520600" cy="1240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Language model pretraining for Unsupervised NMT</a:t>
            </a:r>
            <a:endParaRPr/>
          </a:p>
        </p:txBody>
      </p:sp>
      <p:sp>
        <p:nvSpPr>
          <p:cNvPr id="1950" name="Google Shape;1950;p240"/>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241"/>
          <p:cNvSpPr txBox="1"/>
          <p:nvPr>
            <p:ph type="title"/>
          </p:nvPr>
        </p:nvSpPr>
        <p:spPr>
          <a:xfrm>
            <a:off x="311700" y="313175"/>
            <a:ext cx="8520600" cy="656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General Framework</a:t>
            </a:r>
            <a:endParaRPr/>
          </a:p>
        </p:txBody>
      </p:sp>
      <p:sp>
        <p:nvSpPr>
          <p:cNvPr id="1956" name="Google Shape;1956;p241"/>
          <p:cNvSpPr/>
          <p:nvPr/>
        </p:nvSpPr>
        <p:spPr>
          <a:xfrm>
            <a:off x="1878950" y="1222613"/>
            <a:ext cx="1073725" cy="1143000"/>
          </a:xfrm>
          <a:prstGeom prst="flowChartMagneticDisk">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L1 Monolingual Corpus</a:t>
            </a:r>
            <a:endParaRPr b="0" i="0" sz="1200" u="none" cap="none" strike="noStrike">
              <a:solidFill>
                <a:srgbClr val="000000"/>
              </a:solidFill>
              <a:latin typeface="Arial"/>
              <a:ea typeface="Arial"/>
              <a:cs typeface="Arial"/>
              <a:sym typeface="Arial"/>
            </a:endParaRPr>
          </a:p>
        </p:txBody>
      </p:sp>
      <p:sp>
        <p:nvSpPr>
          <p:cNvPr id="1957" name="Google Shape;1957;p241"/>
          <p:cNvSpPr/>
          <p:nvPr/>
        </p:nvSpPr>
        <p:spPr>
          <a:xfrm>
            <a:off x="1878950" y="2777888"/>
            <a:ext cx="1073725" cy="1143000"/>
          </a:xfrm>
          <a:prstGeom prst="flowChartMagneticDisk">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L2 Monolingual Corpus</a:t>
            </a:r>
            <a:endParaRPr b="0" i="0" sz="1200" u="none" cap="none" strike="noStrike">
              <a:solidFill>
                <a:srgbClr val="000000"/>
              </a:solidFill>
              <a:latin typeface="Arial"/>
              <a:ea typeface="Arial"/>
              <a:cs typeface="Arial"/>
              <a:sym typeface="Arial"/>
            </a:endParaRPr>
          </a:p>
        </p:txBody>
      </p:sp>
      <p:sp>
        <p:nvSpPr>
          <p:cNvPr id="1958" name="Google Shape;1958;p241"/>
          <p:cNvSpPr/>
          <p:nvPr/>
        </p:nvSpPr>
        <p:spPr>
          <a:xfrm>
            <a:off x="5524425" y="1278863"/>
            <a:ext cx="1740600" cy="1030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Language Model Pre-Training</a:t>
            </a:r>
            <a:endParaRPr b="0" i="0" sz="1400" u="none" cap="none" strike="noStrike">
              <a:solidFill>
                <a:srgbClr val="000000"/>
              </a:solidFill>
              <a:latin typeface="Arial"/>
              <a:ea typeface="Arial"/>
              <a:cs typeface="Arial"/>
              <a:sym typeface="Arial"/>
            </a:endParaRPr>
          </a:p>
        </p:txBody>
      </p:sp>
      <p:sp>
        <p:nvSpPr>
          <p:cNvPr id="1959" name="Google Shape;1959;p241"/>
          <p:cNvSpPr/>
          <p:nvPr/>
        </p:nvSpPr>
        <p:spPr>
          <a:xfrm>
            <a:off x="5524425" y="2834138"/>
            <a:ext cx="1740600" cy="10305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Unsupervised NMT Fine Tuning</a:t>
            </a:r>
            <a:endParaRPr b="0" i="0" sz="1400" u="none" cap="none" strike="noStrike">
              <a:solidFill>
                <a:srgbClr val="000000"/>
              </a:solidFill>
              <a:latin typeface="Arial"/>
              <a:ea typeface="Arial"/>
              <a:cs typeface="Arial"/>
              <a:sym typeface="Arial"/>
            </a:endParaRPr>
          </a:p>
        </p:txBody>
      </p:sp>
      <p:cxnSp>
        <p:nvCxnSpPr>
          <p:cNvPr id="1960" name="Google Shape;1960;p241"/>
          <p:cNvCxnSpPr>
            <a:stCxn id="1956" idx="4"/>
            <a:endCxn id="1958" idx="1"/>
          </p:cNvCxnSpPr>
          <p:nvPr/>
        </p:nvCxnSpPr>
        <p:spPr>
          <a:xfrm>
            <a:off x="2952675" y="1794113"/>
            <a:ext cx="2571900" cy="0"/>
          </a:xfrm>
          <a:prstGeom prst="straightConnector1">
            <a:avLst/>
          </a:prstGeom>
          <a:noFill/>
          <a:ln cap="flat" cmpd="sng" w="9525">
            <a:solidFill>
              <a:schemeClr val="dk2"/>
            </a:solidFill>
            <a:prstDash val="solid"/>
            <a:round/>
            <a:headEnd len="sm" w="sm" type="none"/>
            <a:tailEnd len="med" w="med" type="triangle"/>
          </a:ln>
        </p:spPr>
      </p:cxnSp>
      <p:cxnSp>
        <p:nvCxnSpPr>
          <p:cNvPr id="1961" name="Google Shape;1961;p241"/>
          <p:cNvCxnSpPr>
            <a:stCxn id="1957" idx="4"/>
            <a:endCxn id="1958" idx="1"/>
          </p:cNvCxnSpPr>
          <p:nvPr/>
        </p:nvCxnSpPr>
        <p:spPr>
          <a:xfrm flipH="1" rot="10800000">
            <a:off x="2952675" y="1794188"/>
            <a:ext cx="2571900" cy="1555200"/>
          </a:xfrm>
          <a:prstGeom prst="straightConnector1">
            <a:avLst/>
          </a:prstGeom>
          <a:noFill/>
          <a:ln cap="flat" cmpd="sng" w="9525">
            <a:solidFill>
              <a:schemeClr val="dk2"/>
            </a:solidFill>
            <a:prstDash val="solid"/>
            <a:round/>
            <a:headEnd len="sm" w="sm" type="none"/>
            <a:tailEnd len="med" w="med" type="triangle"/>
          </a:ln>
        </p:spPr>
      </p:cxnSp>
      <p:cxnSp>
        <p:nvCxnSpPr>
          <p:cNvPr id="1962" name="Google Shape;1962;p241"/>
          <p:cNvCxnSpPr>
            <a:stCxn id="1958" idx="2"/>
            <a:endCxn id="1959" idx="0"/>
          </p:cNvCxnSpPr>
          <p:nvPr/>
        </p:nvCxnSpPr>
        <p:spPr>
          <a:xfrm>
            <a:off x="6394725" y="2309363"/>
            <a:ext cx="0" cy="524700"/>
          </a:xfrm>
          <a:prstGeom prst="straightConnector1">
            <a:avLst/>
          </a:prstGeom>
          <a:noFill/>
          <a:ln cap="flat" cmpd="sng" w="19050">
            <a:solidFill>
              <a:schemeClr val="dk2"/>
            </a:solidFill>
            <a:prstDash val="dash"/>
            <a:round/>
            <a:headEnd len="sm" w="sm" type="none"/>
            <a:tailEnd len="med" w="med" type="triangle"/>
          </a:ln>
        </p:spPr>
      </p:cxnSp>
      <p:cxnSp>
        <p:nvCxnSpPr>
          <p:cNvPr id="1963" name="Google Shape;1963;p241"/>
          <p:cNvCxnSpPr>
            <a:stCxn id="1956" idx="4"/>
            <a:endCxn id="1959" idx="1"/>
          </p:cNvCxnSpPr>
          <p:nvPr/>
        </p:nvCxnSpPr>
        <p:spPr>
          <a:xfrm>
            <a:off x="2952675" y="1794113"/>
            <a:ext cx="2571900" cy="1555200"/>
          </a:xfrm>
          <a:prstGeom prst="straightConnector1">
            <a:avLst/>
          </a:prstGeom>
          <a:noFill/>
          <a:ln cap="flat" cmpd="sng" w="19050">
            <a:solidFill>
              <a:schemeClr val="dk2"/>
            </a:solidFill>
            <a:prstDash val="dash"/>
            <a:round/>
            <a:headEnd len="sm" w="sm" type="none"/>
            <a:tailEnd len="med" w="med" type="triangle"/>
          </a:ln>
        </p:spPr>
      </p:cxnSp>
      <p:cxnSp>
        <p:nvCxnSpPr>
          <p:cNvPr id="1964" name="Google Shape;1964;p241"/>
          <p:cNvCxnSpPr>
            <a:stCxn id="1957" idx="4"/>
            <a:endCxn id="1959" idx="1"/>
          </p:cNvCxnSpPr>
          <p:nvPr/>
        </p:nvCxnSpPr>
        <p:spPr>
          <a:xfrm>
            <a:off x="2952675" y="3349388"/>
            <a:ext cx="2571900" cy="0"/>
          </a:xfrm>
          <a:prstGeom prst="straightConnector1">
            <a:avLst/>
          </a:prstGeom>
          <a:noFill/>
          <a:ln cap="flat" cmpd="sng" w="19050">
            <a:solidFill>
              <a:schemeClr val="dk2"/>
            </a:solidFill>
            <a:prstDash val="dash"/>
            <a:round/>
            <a:headEnd len="sm" w="sm" type="none"/>
            <a:tailEnd len="med" w="med" type="triangle"/>
          </a:ln>
        </p:spPr>
      </p:cxnSp>
      <p:cxnSp>
        <p:nvCxnSpPr>
          <p:cNvPr id="1965" name="Google Shape;1965;p241"/>
          <p:cNvCxnSpPr/>
          <p:nvPr/>
        </p:nvCxnSpPr>
        <p:spPr>
          <a:xfrm>
            <a:off x="6785275" y="4208325"/>
            <a:ext cx="710100" cy="0"/>
          </a:xfrm>
          <a:prstGeom prst="straightConnector1">
            <a:avLst/>
          </a:prstGeom>
          <a:noFill/>
          <a:ln cap="flat" cmpd="sng" w="9525">
            <a:solidFill>
              <a:schemeClr val="dk2"/>
            </a:solidFill>
            <a:prstDash val="solid"/>
            <a:round/>
            <a:headEnd len="sm" w="sm" type="none"/>
            <a:tailEnd len="med" w="med" type="triangle"/>
          </a:ln>
        </p:spPr>
      </p:cxnSp>
      <p:cxnSp>
        <p:nvCxnSpPr>
          <p:cNvPr id="1966" name="Google Shape;1966;p241"/>
          <p:cNvCxnSpPr/>
          <p:nvPr/>
        </p:nvCxnSpPr>
        <p:spPr>
          <a:xfrm>
            <a:off x="6785275" y="4464625"/>
            <a:ext cx="710100" cy="0"/>
          </a:xfrm>
          <a:prstGeom prst="straightConnector1">
            <a:avLst/>
          </a:prstGeom>
          <a:noFill/>
          <a:ln cap="flat" cmpd="sng" w="9525">
            <a:solidFill>
              <a:schemeClr val="dk2"/>
            </a:solidFill>
            <a:prstDash val="dash"/>
            <a:round/>
            <a:headEnd len="sm" w="sm" type="none"/>
            <a:tailEnd len="med" w="med" type="triangle"/>
          </a:ln>
        </p:spPr>
      </p:cxnSp>
      <p:sp>
        <p:nvSpPr>
          <p:cNvPr id="1967" name="Google Shape;1967;p241"/>
          <p:cNvSpPr txBox="1"/>
          <p:nvPr/>
        </p:nvSpPr>
        <p:spPr>
          <a:xfrm>
            <a:off x="7637375" y="4069725"/>
            <a:ext cx="1073700" cy="27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n" sz="1100" u="none" cap="none" strike="noStrike">
                <a:solidFill>
                  <a:srgbClr val="000000"/>
                </a:solidFill>
              </a:rPr>
              <a:t>Pre-Training</a:t>
            </a:r>
            <a:endParaRPr i="0" sz="1100" u="none" cap="none" strike="noStrike">
              <a:solidFill>
                <a:srgbClr val="000000"/>
              </a:solidFill>
            </a:endParaRPr>
          </a:p>
        </p:txBody>
      </p:sp>
      <p:sp>
        <p:nvSpPr>
          <p:cNvPr id="1968" name="Google Shape;1968;p241"/>
          <p:cNvSpPr txBox="1"/>
          <p:nvPr/>
        </p:nvSpPr>
        <p:spPr>
          <a:xfrm>
            <a:off x="7637375" y="4298325"/>
            <a:ext cx="1073700" cy="27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n" sz="1100" u="none" cap="none" strike="noStrike">
                <a:solidFill>
                  <a:srgbClr val="000000"/>
                </a:solidFill>
              </a:rPr>
              <a:t>Fine-Tuning</a:t>
            </a:r>
            <a:endParaRPr i="0" sz="1100" u="none" cap="none" strike="noStrike">
              <a:solidFill>
                <a:srgbClr val="000000"/>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242"/>
          <p:cNvSpPr txBox="1"/>
          <p:nvPr>
            <p:ph type="title"/>
          </p:nvPr>
        </p:nvSpPr>
        <p:spPr>
          <a:xfrm>
            <a:off x="311700" y="288425"/>
            <a:ext cx="8520600" cy="62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mBERT (Devlin et al., 2019)</a:t>
            </a:r>
            <a:endParaRPr/>
          </a:p>
        </p:txBody>
      </p:sp>
      <p:sp>
        <p:nvSpPr>
          <p:cNvPr id="1974" name="Google Shape;1974;p242"/>
          <p:cNvSpPr txBox="1"/>
          <p:nvPr>
            <p:ph idx="1" type="body"/>
          </p:nvPr>
        </p:nvSpPr>
        <p:spPr>
          <a:xfrm>
            <a:off x="311700" y="1072075"/>
            <a:ext cx="8520600" cy="33126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0000FF"/>
              </a:buClr>
              <a:buSzPts val="2400"/>
              <a:buChar char="•"/>
            </a:pPr>
            <a:r>
              <a:rPr lang="en">
                <a:solidFill>
                  <a:srgbClr val="0000FF"/>
                </a:solidFill>
              </a:rPr>
              <a:t>Unsupervised pre-training</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Transfer learning with language models</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MLM (Masked language modeling objective) + Next sentence prediction</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Fine-tuned for language understanding and question answering tasks</a:t>
            </a:r>
            <a:endParaRPr>
              <a:solidFill>
                <a:srgbClr val="0000FF"/>
              </a:solidFill>
            </a:endParaRPr>
          </a:p>
        </p:txBody>
      </p:sp>
      <p:sp>
        <p:nvSpPr>
          <p:cNvPr id="1975" name="Google Shape;1975;p242"/>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76" name="Google Shape;1976;p242"/>
          <p:cNvSpPr txBox="1"/>
          <p:nvPr/>
        </p:nvSpPr>
        <p:spPr>
          <a:xfrm>
            <a:off x="265650" y="4384625"/>
            <a:ext cx="861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highlight>
                  <a:srgbClr val="FFFFFF"/>
                </a:highlight>
              </a:rPr>
              <a:t>Kenton, Jacob Devlin Ming-Wei Chang, and Lee Kristina Toutanova. "Bert: Pre-training of deep bidirectional transformers for language understanding." In </a:t>
            </a:r>
            <a:r>
              <a:rPr i="1" lang="en" sz="1000">
                <a:solidFill>
                  <a:srgbClr val="222222"/>
                </a:solidFill>
                <a:highlight>
                  <a:srgbClr val="FFFFFF"/>
                </a:highlight>
              </a:rPr>
              <a:t>Proceedings of NAACL-HLT</a:t>
            </a:r>
            <a:r>
              <a:rPr lang="en" sz="1000">
                <a:solidFill>
                  <a:srgbClr val="222222"/>
                </a:solidFill>
                <a:highlight>
                  <a:srgbClr val="FFFFFF"/>
                </a:highlight>
              </a:rPr>
              <a:t>, pp. 4171-4186. 2019.</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243"/>
          <p:cNvSpPr txBox="1"/>
          <p:nvPr>
            <p:ph type="title"/>
          </p:nvPr>
        </p:nvSpPr>
        <p:spPr>
          <a:xfrm>
            <a:off x="311700" y="264350"/>
            <a:ext cx="8520600" cy="62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MuRIL (Khanuja et al., 2021)</a:t>
            </a:r>
            <a:endParaRPr/>
          </a:p>
        </p:txBody>
      </p:sp>
      <p:sp>
        <p:nvSpPr>
          <p:cNvPr id="1982" name="Google Shape;1982;p243"/>
          <p:cNvSpPr txBox="1"/>
          <p:nvPr>
            <p:ph idx="1" type="body"/>
          </p:nvPr>
        </p:nvSpPr>
        <p:spPr>
          <a:xfrm>
            <a:off x="311700" y="985950"/>
            <a:ext cx="8520600" cy="33144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0000FF"/>
              </a:buClr>
              <a:buSzPts val="2400"/>
              <a:buChar char="•"/>
            </a:pPr>
            <a:r>
              <a:rPr lang="en">
                <a:solidFill>
                  <a:srgbClr val="0000FF"/>
                </a:solidFill>
              </a:rPr>
              <a:t>Multilingual LM for Indic languages (16 indic languages and english).</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Transliterated data (Native → Latin)</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MLM (Masked language modeling) + TLM (Translation language modeling) objective</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Fine-tuned for language understanding and question answering tasks</a:t>
            </a:r>
            <a:endParaRPr>
              <a:solidFill>
                <a:srgbClr val="0000FF"/>
              </a:solidFill>
            </a:endParaRPr>
          </a:p>
        </p:txBody>
      </p:sp>
      <p:sp>
        <p:nvSpPr>
          <p:cNvPr id="1983" name="Google Shape;1983;p243"/>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84" name="Google Shape;1984;p243"/>
          <p:cNvSpPr txBox="1"/>
          <p:nvPr/>
        </p:nvSpPr>
        <p:spPr>
          <a:xfrm>
            <a:off x="311700" y="4360525"/>
            <a:ext cx="8520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highlight>
                  <a:srgbClr val="FFFFFF"/>
                </a:highlight>
              </a:rPr>
              <a:t>Khanuja, Simran, Diksha Bansal, Sarvesh Mehtani, Savya Khosla, Atreyee Dey, Balaji Gopalan, Dilip Kumar Margam et al. "Muril: Multilingual representations for indian languages." </a:t>
            </a:r>
            <a:r>
              <a:rPr i="1" lang="en" sz="1000">
                <a:solidFill>
                  <a:srgbClr val="222222"/>
                </a:solidFill>
                <a:highlight>
                  <a:srgbClr val="FFFFFF"/>
                </a:highlight>
              </a:rPr>
              <a:t>arXiv preprint arXiv:2103.10730</a:t>
            </a:r>
            <a:r>
              <a:rPr lang="en" sz="1000">
                <a:solidFill>
                  <a:srgbClr val="222222"/>
                </a:solidFill>
                <a:highlight>
                  <a:srgbClr val="FFFFFF"/>
                </a:highlight>
              </a:rPr>
              <a:t> (2021).</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244"/>
          <p:cNvSpPr txBox="1"/>
          <p:nvPr>
            <p:ph type="title"/>
          </p:nvPr>
        </p:nvSpPr>
        <p:spPr>
          <a:xfrm>
            <a:off x="311700" y="84325"/>
            <a:ext cx="8520600" cy="1122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XLM Pre-Training (Conneau et al.,2019)</a:t>
            </a:r>
            <a:endParaRPr/>
          </a:p>
        </p:txBody>
      </p:sp>
      <p:pic>
        <p:nvPicPr>
          <p:cNvPr id="1990" name="Google Shape;1990;p244"/>
          <p:cNvPicPr preferRelativeResize="0"/>
          <p:nvPr/>
        </p:nvPicPr>
        <p:blipFill rotWithShape="1">
          <a:blip r:embed="rId3">
            <a:alphaModFix/>
          </a:blip>
          <a:srcRect b="26069" l="5398" r="3401" t="17880"/>
          <a:stretch/>
        </p:blipFill>
        <p:spPr>
          <a:xfrm>
            <a:off x="956425" y="1206850"/>
            <a:ext cx="7231150" cy="3333200"/>
          </a:xfrm>
          <a:prstGeom prst="rect">
            <a:avLst/>
          </a:prstGeom>
          <a:noFill/>
          <a:ln>
            <a:noFill/>
          </a:ln>
        </p:spPr>
      </p:pic>
      <p:sp>
        <p:nvSpPr>
          <p:cNvPr id="1991" name="Google Shape;1991;p244"/>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92" name="Google Shape;1992;p244"/>
          <p:cNvSpPr txBox="1"/>
          <p:nvPr/>
        </p:nvSpPr>
        <p:spPr>
          <a:xfrm>
            <a:off x="578200" y="4432825"/>
            <a:ext cx="7504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highlight>
                  <a:srgbClr val="FFFFFF"/>
                </a:highlight>
              </a:rPr>
              <a:t>Conneau, Alexis, and Guillaume Lample. "Cross-lingual language model pretraining." </a:t>
            </a:r>
            <a:r>
              <a:rPr i="1" lang="en" sz="1000">
                <a:solidFill>
                  <a:srgbClr val="222222"/>
                </a:solidFill>
                <a:highlight>
                  <a:srgbClr val="FFFFFF"/>
                </a:highlight>
              </a:rPr>
              <a:t>Advances in Neural Information Processing Systems</a:t>
            </a:r>
            <a:r>
              <a:rPr lang="en" sz="1000">
                <a:solidFill>
                  <a:srgbClr val="222222"/>
                </a:solidFill>
                <a:highlight>
                  <a:srgbClr val="FFFFFF"/>
                </a:highlight>
              </a:rPr>
              <a:t> 32 (2019): 7059-7069.zy</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245"/>
          <p:cNvSpPr txBox="1"/>
          <p:nvPr>
            <p:ph type="title"/>
          </p:nvPr>
        </p:nvSpPr>
        <p:spPr>
          <a:xfrm>
            <a:off x="311700" y="445025"/>
            <a:ext cx="8520600" cy="62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XLM Fine Tuning</a:t>
            </a:r>
            <a:endParaRPr/>
          </a:p>
        </p:txBody>
      </p:sp>
      <p:sp>
        <p:nvSpPr>
          <p:cNvPr id="1998" name="Google Shape;1998;p245"/>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Clr>
                <a:srgbClr val="0000FF"/>
              </a:buClr>
              <a:buSzPts val="2400"/>
              <a:buChar char="●"/>
            </a:pPr>
            <a:r>
              <a:rPr lang="en">
                <a:solidFill>
                  <a:srgbClr val="0000FF"/>
                </a:solidFill>
              </a:rPr>
              <a:t>Perform fine-tuning using </a:t>
            </a:r>
            <a:endParaRPr>
              <a:solidFill>
                <a:srgbClr val="0000FF"/>
              </a:solidFill>
            </a:endParaRPr>
          </a:p>
          <a:p>
            <a:pPr indent="-381000" lvl="1" marL="914400" rtl="0" algn="l">
              <a:spcBef>
                <a:spcPts val="0"/>
              </a:spcBef>
              <a:spcAft>
                <a:spcPts val="0"/>
              </a:spcAft>
              <a:buClr>
                <a:srgbClr val="0000FF"/>
              </a:buClr>
              <a:buSzPts val="2400"/>
              <a:buChar char="○"/>
            </a:pPr>
            <a:r>
              <a:rPr lang="en">
                <a:solidFill>
                  <a:srgbClr val="0000FF"/>
                </a:solidFill>
              </a:rPr>
              <a:t>Iterative back-translation</a:t>
            </a:r>
            <a:endParaRPr>
              <a:solidFill>
                <a:srgbClr val="0000FF"/>
              </a:solidFill>
            </a:endParaRPr>
          </a:p>
          <a:p>
            <a:pPr indent="-381000" lvl="1" marL="914400" rtl="0" algn="l">
              <a:spcBef>
                <a:spcPts val="0"/>
              </a:spcBef>
              <a:spcAft>
                <a:spcPts val="0"/>
              </a:spcAft>
              <a:buClr>
                <a:srgbClr val="0000FF"/>
              </a:buClr>
              <a:buSzPts val="2400"/>
              <a:buChar char="○"/>
            </a:pPr>
            <a:r>
              <a:rPr lang="en">
                <a:solidFill>
                  <a:srgbClr val="0000FF"/>
                </a:solidFill>
              </a:rPr>
              <a:t>Denoising auto-encoding</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Alternate between the two objective</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Denoising auto-encoding helps in better training of the decoder</a:t>
            </a:r>
            <a:endParaRPr>
              <a:solidFill>
                <a:srgbClr val="0000FF"/>
              </a:solidFill>
            </a:endParaRPr>
          </a:p>
        </p:txBody>
      </p:sp>
      <p:sp>
        <p:nvSpPr>
          <p:cNvPr id="1999" name="Google Shape;1999;p245"/>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7"/>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Direct S2ST Pipeline</a:t>
            </a:r>
            <a:endParaRPr/>
          </a:p>
        </p:txBody>
      </p:sp>
      <p:sp>
        <p:nvSpPr>
          <p:cNvPr id="341" name="Google Shape;341;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2" name="Google Shape;342;p57"/>
          <p:cNvPicPr preferRelativeResize="0"/>
          <p:nvPr/>
        </p:nvPicPr>
        <p:blipFill>
          <a:blip r:embed="rId3">
            <a:alphaModFix/>
          </a:blip>
          <a:stretch>
            <a:fillRect/>
          </a:stretch>
        </p:blipFill>
        <p:spPr>
          <a:xfrm>
            <a:off x="1176400" y="1494771"/>
            <a:ext cx="703292" cy="544215"/>
          </a:xfrm>
          <a:prstGeom prst="rect">
            <a:avLst/>
          </a:prstGeom>
          <a:noFill/>
          <a:ln>
            <a:noFill/>
          </a:ln>
        </p:spPr>
      </p:pic>
      <p:pic>
        <p:nvPicPr>
          <p:cNvPr id="343" name="Google Shape;343;p57"/>
          <p:cNvPicPr preferRelativeResize="0"/>
          <p:nvPr/>
        </p:nvPicPr>
        <p:blipFill>
          <a:blip r:embed="rId4">
            <a:alphaModFix/>
          </a:blip>
          <a:stretch>
            <a:fillRect/>
          </a:stretch>
        </p:blipFill>
        <p:spPr>
          <a:xfrm>
            <a:off x="2487023" y="1543953"/>
            <a:ext cx="834439" cy="398914"/>
          </a:xfrm>
          <a:prstGeom prst="rect">
            <a:avLst/>
          </a:prstGeom>
          <a:noFill/>
          <a:ln>
            <a:noFill/>
          </a:ln>
        </p:spPr>
      </p:pic>
      <p:sp>
        <p:nvSpPr>
          <p:cNvPr id="344" name="Google Shape;344;p57"/>
          <p:cNvSpPr/>
          <p:nvPr/>
        </p:nvSpPr>
        <p:spPr>
          <a:xfrm>
            <a:off x="2045675" y="2042774"/>
            <a:ext cx="1920900" cy="615600"/>
          </a:xfrm>
          <a:prstGeom prst="round1Rect">
            <a:avLst>
              <a:gd fmla="val 16667" name="adj"/>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 weather is cold today</a:t>
            </a:r>
            <a:endParaRPr/>
          </a:p>
        </p:txBody>
      </p:sp>
      <p:sp>
        <p:nvSpPr>
          <p:cNvPr id="345" name="Google Shape;345;p57"/>
          <p:cNvSpPr/>
          <p:nvPr/>
        </p:nvSpPr>
        <p:spPr>
          <a:xfrm>
            <a:off x="4742800" y="1405774"/>
            <a:ext cx="1241700" cy="6948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Speech To Unit Model</a:t>
            </a:r>
            <a:endParaRPr/>
          </a:p>
        </p:txBody>
      </p:sp>
      <p:cxnSp>
        <p:nvCxnSpPr>
          <p:cNvPr id="346" name="Google Shape;346;p57"/>
          <p:cNvCxnSpPr>
            <a:stCxn id="343" idx="3"/>
            <a:endCxn id="345" idx="1"/>
          </p:cNvCxnSpPr>
          <p:nvPr/>
        </p:nvCxnSpPr>
        <p:spPr>
          <a:xfrm>
            <a:off x="3321463" y="1743410"/>
            <a:ext cx="1421400" cy="9900"/>
          </a:xfrm>
          <a:prstGeom prst="straightConnector1">
            <a:avLst/>
          </a:prstGeom>
          <a:noFill/>
          <a:ln cap="flat" cmpd="sng" w="9525">
            <a:solidFill>
              <a:srgbClr val="000000"/>
            </a:solidFill>
            <a:prstDash val="solid"/>
            <a:round/>
            <a:headEnd len="med" w="med" type="none"/>
            <a:tailEnd len="med" w="med" type="triangle"/>
          </a:ln>
        </p:spPr>
      </p:cxnSp>
      <p:sp>
        <p:nvSpPr>
          <p:cNvPr id="347" name="Google Shape;347;p57"/>
          <p:cNvSpPr/>
          <p:nvPr/>
        </p:nvSpPr>
        <p:spPr>
          <a:xfrm>
            <a:off x="6813352" y="1567170"/>
            <a:ext cx="1532700" cy="964500"/>
          </a:xfrm>
          <a:prstGeom prst="round1Rect">
            <a:avLst>
              <a:gd fmla="val 16667" name="adj"/>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Discrete units of target speech are predicted,</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i="1" lang="en" sz="1000"/>
              <a:t>K=10</a:t>
            </a:r>
            <a:endParaRPr i="1" sz="1000"/>
          </a:p>
          <a:p>
            <a:pPr indent="0" lvl="0" marL="0" rtl="0" algn="ctr">
              <a:spcBef>
                <a:spcPts val="0"/>
              </a:spcBef>
              <a:spcAft>
                <a:spcPts val="0"/>
              </a:spcAft>
              <a:buNone/>
            </a:pPr>
            <a:r>
              <a:rPr i="1" lang="en" sz="1000"/>
              <a:t>[ 3,5,2,..]</a:t>
            </a:r>
            <a:endParaRPr i="1" sz="1000"/>
          </a:p>
        </p:txBody>
      </p:sp>
      <p:cxnSp>
        <p:nvCxnSpPr>
          <p:cNvPr id="348" name="Google Shape;348;p57"/>
          <p:cNvCxnSpPr>
            <a:stCxn id="345" idx="3"/>
          </p:cNvCxnSpPr>
          <p:nvPr/>
        </p:nvCxnSpPr>
        <p:spPr>
          <a:xfrm>
            <a:off x="5984500" y="1753174"/>
            <a:ext cx="819000" cy="9300"/>
          </a:xfrm>
          <a:prstGeom prst="straightConnector1">
            <a:avLst/>
          </a:prstGeom>
          <a:noFill/>
          <a:ln cap="flat" cmpd="sng" w="9525">
            <a:solidFill>
              <a:srgbClr val="000000"/>
            </a:solidFill>
            <a:prstDash val="solid"/>
            <a:round/>
            <a:headEnd len="med" w="med" type="none"/>
            <a:tailEnd len="med" w="med" type="triangle"/>
          </a:ln>
        </p:spPr>
      </p:cxnSp>
      <p:sp>
        <p:nvSpPr>
          <p:cNvPr id="349" name="Google Shape;349;p57"/>
          <p:cNvSpPr/>
          <p:nvPr/>
        </p:nvSpPr>
        <p:spPr>
          <a:xfrm>
            <a:off x="6853554" y="3391332"/>
            <a:ext cx="1421400" cy="43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Vocoder</a:t>
            </a:r>
            <a:endParaRPr/>
          </a:p>
        </p:txBody>
      </p:sp>
      <p:cxnSp>
        <p:nvCxnSpPr>
          <p:cNvPr id="350" name="Google Shape;350;p57"/>
          <p:cNvCxnSpPr>
            <a:stCxn id="347" idx="2"/>
            <a:endCxn id="349" idx="0"/>
          </p:cNvCxnSpPr>
          <p:nvPr/>
        </p:nvCxnSpPr>
        <p:spPr>
          <a:xfrm flipH="1">
            <a:off x="7564402" y="2531670"/>
            <a:ext cx="15300" cy="859800"/>
          </a:xfrm>
          <a:prstGeom prst="straightConnector1">
            <a:avLst/>
          </a:prstGeom>
          <a:noFill/>
          <a:ln cap="flat" cmpd="sng" w="9525">
            <a:solidFill>
              <a:srgbClr val="000000"/>
            </a:solidFill>
            <a:prstDash val="solid"/>
            <a:round/>
            <a:headEnd len="med" w="med" type="none"/>
            <a:tailEnd len="med" w="med" type="triangle"/>
          </a:ln>
        </p:spPr>
      </p:cxnSp>
      <p:pic>
        <p:nvPicPr>
          <p:cNvPr id="351" name="Google Shape;351;p57"/>
          <p:cNvPicPr preferRelativeResize="0"/>
          <p:nvPr/>
        </p:nvPicPr>
        <p:blipFill>
          <a:blip r:embed="rId4">
            <a:alphaModFix/>
          </a:blip>
          <a:stretch>
            <a:fillRect/>
          </a:stretch>
        </p:blipFill>
        <p:spPr>
          <a:xfrm>
            <a:off x="4784252" y="3420329"/>
            <a:ext cx="834439" cy="398914"/>
          </a:xfrm>
          <a:prstGeom prst="rect">
            <a:avLst/>
          </a:prstGeom>
          <a:noFill/>
          <a:ln>
            <a:noFill/>
          </a:ln>
        </p:spPr>
      </p:pic>
      <p:cxnSp>
        <p:nvCxnSpPr>
          <p:cNvPr id="352" name="Google Shape;352;p57"/>
          <p:cNvCxnSpPr>
            <a:stCxn id="349" idx="1"/>
            <a:endCxn id="351" idx="3"/>
          </p:cNvCxnSpPr>
          <p:nvPr/>
        </p:nvCxnSpPr>
        <p:spPr>
          <a:xfrm flipH="1">
            <a:off x="5618754" y="3609132"/>
            <a:ext cx="1234800" cy="10800"/>
          </a:xfrm>
          <a:prstGeom prst="straightConnector1">
            <a:avLst/>
          </a:prstGeom>
          <a:noFill/>
          <a:ln cap="flat" cmpd="sng" w="9525">
            <a:solidFill>
              <a:srgbClr val="000000"/>
            </a:solidFill>
            <a:prstDash val="solid"/>
            <a:round/>
            <a:headEnd len="med" w="med" type="none"/>
            <a:tailEnd len="med" w="med" type="triangle"/>
          </a:ln>
        </p:spPr>
      </p:cxnSp>
      <p:sp>
        <p:nvSpPr>
          <p:cNvPr id="353" name="Google Shape;353;p57"/>
          <p:cNvSpPr/>
          <p:nvPr/>
        </p:nvSpPr>
        <p:spPr>
          <a:xfrm>
            <a:off x="4515585" y="3919978"/>
            <a:ext cx="1620300" cy="544200"/>
          </a:xfrm>
          <a:prstGeom prst="round1Rect">
            <a:avLst>
              <a:gd fmla="val 16667" name="adj"/>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आज मौसम ठंडा है</a:t>
            </a:r>
            <a:endParaRPr/>
          </a:p>
        </p:txBody>
      </p:sp>
      <p:sp>
        <p:nvSpPr>
          <p:cNvPr id="354" name="Google Shape;354;p57"/>
          <p:cNvSpPr txBox="1"/>
          <p:nvPr/>
        </p:nvSpPr>
        <p:spPr>
          <a:xfrm>
            <a:off x="2142904" y="1277575"/>
            <a:ext cx="162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English Speech Input</a:t>
            </a:r>
            <a:endParaRPr sz="1100"/>
          </a:p>
        </p:txBody>
      </p:sp>
      <p:sp>
        <p:nvSpPr>
          <p:cNvPr id="355" name="Google Shape;355;p57"/>
          <p:cNvSpPr txBox="1"/>
          <p:nvPr/>
        </p:nvSpPr>
        <p:spPr>
          <a:xfrm>
            <a:off x="4440133" y="3153950"/>
            <a:ext cx="162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Hindi Speech Output</a:t>
            </a:r>
            <a:endParaRPr sz="1100"/>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246"/>
          <p:cNvSpPr txBox="1"/>
          <p:nvPr>
            <p:ph type="title"/>
          </p:nvPr>
        </p:nvSpPr>
        <p:spPr>
          <a:xfrm>
            <a:off x="108400" y="312525"/>
            <a:ext cx="8938500" cy="62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MASS Pre-Training (Song et al., 2019)</a:t>
            </a:r>
            <a:endParaRPr/>
          </a:p>
        </p:txBody>
      </p:sp>
      <p:sp>
        <p:nvSpPr>
          <p:cNvPr id="2005" name="Google Shape;2005;p246"/>
          <p:cNvSpPr txBox="1"/>
          <p:nvPr/>
        </p:nvSpPr>
        <p:spPr>
          <a:xfrm>
            <a:off x="614325" y="3577550"/>
            <a:ext cx="30000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lt1"/>
                </a:solidFill>
                <a:latin typeface="Source Sans Pro"/>
                <a:ea typeface="Source Sans Pro"/>
                <a:cs typeface="Source Sans Pro"/>
                <a:sym typeface="Source Sans Pro"/>
              </a:rPr>
              <a:t>MASS: Masked Sequence to Sequence Pre-training for Language Generation, ICML, Song et.al 2019</a:t>
            </a:r>
            <a:endParaRPr/>
          </a:p>
        </p:txBody>
      </p:sp>
      <p:pic>
        <p:nvPicPr>
          <p:cNvPr id="2006" name="Google Shape;2006;p246"/>
          <p:cNvPicPr preferRelativeResize="0"/>
          <p:nvPr/>
        </p:nvPicPr>
        <p:blipFill>
          <a:blip r:embed="rId3">
            <a:alphaModFix/>
          </a:blip>
          <a:stretch>
            <a:fillRect/>
          </a:stretch>
        </p:blipFill>
        <p:spPr>
          <a:xfrm>
            <a:off x="902975" y="-786087"/>
            <a:ext cx="7788024" cy="5841025"/>
          </a:xfrm>
          <a:prstGeom prst="rect">
            <a:avLst/>
          </a:prstGeom>
          <a:noFill/>
          <a:ln>
            <a:noFill/>
          </a:ln>
        </p:spPr>
      </p:pic>
      <p:sp>
        <p:nvSpPr>
          <p:cNvPr id="2007" name="Google Shape;2007;p246"/>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08" name="Google Shape;2008;p246"/>
          <p:cNvSpPr txBox="1"/>
          <p:nvPr/>
        </p:nvSpPr>
        <p:spPr>
          <a:xfrm>
            <a:off x="481825" y="4589750"/>
            <a:ext cx="7516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highlight>
                  <a:srgbClr val="FFFFFF"/>
                </a:highlight>
              </a:rPr>
              <a:t>Song, Kaitao, Xu Tan, Tao Qin, Jianfeng Lu, and Tie-Yan Liu. "MASS: Masked Sequence to Sequence Pre-training for Language Generation." In </a:t>
            </a:r>
            <a:r>
              <a:rPr i="1" lang="en" sz="1000">
                <a:solidFill>
                  <a:srgbClr val="222222"/>
                </a:solidFill>
                <a:highlight>
                  <a:srgbClr val="FFFFFF"/>
                </a:highlight>
              </a:rPr>
              <a:t>International Conference on Machine Learning</a:t>
            </a:r>
            <a:r>
              <a:rPr lang="en" sz="1000">
                <a:solidFill>
                  <a:srgbClr val="222222"/>
                </a:solidFill>
                <a:highlight>
                  <a:srgbClr val="FFFFFF"/>
                </a:highlight>
              </a:rPr>
              <a:t>, pp. 5926-5936. PMLR, 2019.</a:t>
            </a:r>
            <a:endParaRPr/>
          </a:p>
        </p:txBody>
      </p:sp>
      <p:sp>
        <p:nvSpPr>
          <p:cNvPr id="2009" name="Google Shape;2009;p246"/>
          <p:cNvSpPr txBox="1"/>
          <p:nvPr>
            <p:ph idx="1" type="body"/>
          </p:nvPr>
        </p:nvSpPr>
        <p:spPr>
          <a:xfrm>
            <a:off x="311700" y="3947050"/>
            <a:ext cx="8520600" cy="5457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Clr>
                <a:srgbClr val="0000FF"/>
              </a:buClr>
              <a:buSzPts val="1800"/>
              <a:buChar char="•"/>
            </a:pPr>
            <a:r>
              <a:rPr lang="en" sz="1800">
                <a:solidFill>
                  <a:srgbClr val="0000FF"/>
                </a:solidFill>
              </a:rPr>
              <a:t>Perform fine-tuning using : Iterative back-translation</a:t>
            </a:r>
            <a:endParaRPr sz="1800">
              <a:solidFill>
                <a:srgbClr val="0000FF"/>
              </a:solidFill>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3" name="Shape 2013"/>
        <p:cNvGrpSpPr/>
        <p:nvPr/>
      </p:nvGrpSpPr>
      <p:grpSpPr>
        <a:xfrm>
          <a:off x="0" y="0"/>
          <a:ext cx="0" cy="0"/>
          <a:chOff x="0" y="0"/>
          <a:chExt cx="0" cy="0"/>
        </a:xfrm>
      </p:grpSpPr>
      <p:sp>
        <p:nvSpPr>
          <p:cNvPr id="2014" name="Google Shape;2014;p247"/>
          <p:cNvSpPr txBox="1"/>
          <p:nvPr/>
        </p:nvSpPr>
        <p:spPr>
          <a:xfrm>
            <a:off x="4428367" y="308405"/>
            <a:ext cx="3986100" cy="4197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47"/>
          <p:cNvSpPr txBox="1"/>
          <p:nvPr/>
        </p:nvSpPr>
        <p:spPr>
          <a:xfrm>
            <a:off x="3189125" y="164520"/>
            <a:ext cx="5417100" cy="4491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47"/>
          <p:cNvSpPr txBox="1"/>
          <p:nvPr/>
        </p:nvSpPr>
        <p:spPr>
          <a:xfrm>
            <a:off x="3189126" y="1816481"/>
            <a:ext cx="1174500" cy="85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Randomly select from </a:t>
            </a:r>
            <a:r>
              <a:rPr b="1" lang="en"/>
              <a:t>{src,tgt}</a:t>
            </a:r>
            <a:endParaRPr b="1"/>
          </a:p>
        </p:txBody>
      </p:sp>
      <p:sp>
        <p:nvSpPr>
          <p:cNvPr id="2017" name="Google Shape;2017;p247"/>
          <p:cNvSpPr txBox="1"/>
          <p:nvPr/>
        </p:nvSpPr>
        <p:spPr>
          <a:xfrm>
            <a:off x="114725" y="319550"/>
            <a:ext cx="2845800" cy="8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9900"/>
                </a:solidFill>
              </a:rPr>
              <a:t>BART Pretraining</a:t>
            </a:r>
            <a:endParaRPr sz="2400">
              <a:solidFill>
                <a:srgbClr val="009900"/>
              </a:solidFill>
            </a:endParaRPr>
          </a:p>
        </p:txBody>
      </p:sp>
      <p:sp>
        <p:nvSpPr>
          <p:cNvPr id="2018" name="Google Shape;2018;p247"/>
          <p:cNvSpPr txBox="1"/>
          <p:nvPr/>
        </p:nvSpPr>
        <p:spPr>
          <a:xfrm>
            <a:off x="3269489" y="152400"/>
            <a:ext cx="909900" cy="5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For each batch</a:t>
            </a:r>
            <a:endParaRPr/>
          </a:p>
        </p:txBody>
      </p:sp>
      <p:sp>
        <p:nvSpPr>
          <p:cNvPr id="2019" name="Google Shape;2019;p247"/>
          <p:cNvSpPr txBox="1"/>
          <p:nvPr/>
        </p:nvSpPr>
        <p:spPr>
          <a:xfrm>
            <a:off x="4125901" y="2467631"/>
            <a:ext cx="434400" cy="17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2020" name="Google Shape;2020;p247"/>
          <p:cNvGrpSpPr/>
          <p:nvPr/>
        </p:nvGrpSpPr>
        <p:grpSpPr>
          <a:xfrm>
            <a:off x="4560212" y="288959"/>
            <a:ext cx="3902788" cy="4211283"/>
            <a:chOff x="4448875" y="299450"/>
            <a:chExt cx="4236175" cy="4534600"/>
          </a:xfrm>
        </p:grpSpPr>
        <p:grpSp>
          <p:nvGrpSpPr>
            <p:cNvPr id="2021" name="Google Shape;2021;p247"/>
            <p:cNvGrpSpPr/>
            <p:nvPr/>
          </p:nvGrpSpPr>
          <p:grpSpPr>
            <a:xfrm>
              <a:off x="4448875" y="299450"/>
              <a:ext cx="4236175" cy="2240920"/>
              <a:chOff x="4448875" y="299450"/>
              <a:chExt cx="4236175" cy="2240920"/>
            </a:xfrm>
          </p:grpSpPr>
          <p:sp>
            <p:nvSpPr>
              <p:cNvPr id="2022" name="Google Shape;2022;p247"/>
              <p:cNvSpPr/>
              <p:nvPr/>
            </p:nvSpPr>
            <p:spPr>
              <a:xfrm>
                <a:off x="6280108" y="2186970"/>
                <a:ext cx="80700" cy="353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3" name="Google Shape;2023;p247"/>
              <p:cNvGrpSpPr/>
              <p:nvPr/>
            </p:nvGrpSpPr>
            <p:grpSpPr>
              <a:xfrm>
                <a:off x="4448875" y="299450"/>
                <a:ext cx="4236175" cy="1834315"/>
                <a:chOff x="4448875" y="299450"/>
                <a:chExt cx="4236175" cy="1834315"/>
              </a:xfrm>
            </p:grpSpPr>
            <p:sp>
              <p:nvSpPr>
                <p:cNvPr id="2024" name="Google Shape;2024;p247"/>
                <p:cNvSpPr/>
                <p:nvPr/>
              </p:nvSpPr>
              <p:spPr>
                <a:xfrm>
                  <a:off x="5833678" y="1944165"/>
                  <a:ext cx="987600" cy="189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Attention</a:t>
                  </a:r>
                  <a:endParaRPr/>
                </a:p>
              </p:txBody>
            </p:sp>
            <p:grpSp>
              <p:nvGrpSpPr>
                <p:cNvPr id="2025" name="Google Shape;2025;p247"/>
                <p:cNvGrpSpPr/>
                <p:nvPr/>
              </p:nvGrpSpPr>
              <p:grpSpPr>
                <a:xfrm>
                  <a:off x="4448875" y="299450"/>
                  <a:ext cx="4236175" cy="1571995"/>
                  <a:chOff x="4448875" y="299450"/>
                  <a:chExt cx="4236175" cy="1571995"/>
                </a:xfrm>
              </p:grpSpPr>
              <p:sp>
                <p:nvSpPr>
                  <p:cNvPr id="2026" name="Google Shape;2026;p247"/>
                  <p:cNvSpPr/>
                  <p:nvPr/>
                </p:nvSpPr>
                <p:spPr>
                  <a:xfrm>
                    <a:off x="6261783" y="1518045"/>
                    <a:ext cx="80700" cy="353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7" name="Google Shape;2027;p247"/>
                  <p:cNvGrpSpPr/>
                  <p:nvPr/>
                </p:nvGrpSpPr>
                <p:grpSpPr>
                  <a:xfrm>
                    <a:off x="4448875" y="299450"/>
                    <a:ext cx="4236175" cy="1145875"/>
                    <a:chOff x="4448875" y="299450"/>
                    <a:chExt cx="4236175" cy="1145875"/>
                  </a:xfrm>
                </p:grpSpPr>
                <p:sp>
                  <p:nvSpPr>
                    <p:cNvPr id="2028" name="Google Shape;2028;p247"/>
                    <p:cNvSpPr/>
                    <p:nvPr/>
                  </p:nvSpPr>
                  <p:spPr>
                    <a:xfrm>
                      <a:off x="4448875" y="1051725"/>
                      <a:ext cx="3858900" cy="393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Bi-directional Encoder</a:t>
                      </a:r>
                      <a:endParaRPr/>
                    </a:p>
                  </p:txBody>
                </p:sp>
                <p:grpSp>
                  <p:nvGrpSpPr>
                    <p:cNvPr id="2029" name="Google Shape;2029;p247"/>
                    <p:cNvGrpSpPr/>
                    <p:nvPr/>
                  </p:nvGrpSpPr>
                  <p:grpSpPr>
                    <a:xfrm>
                      <a:off x="4539900" y="299450"/>
                      <a:ext cx="4145150" cy="787200"/>
                      <a:chOff x="4539900" y="299450"/>
                      <a:chExt cx="4145150" cy="787200"/>
                    </a:xfrm>
                  </p:grpSpPr>
                  <p:sp>
                    <p:nvSpPr>
                      <p:cNvPr id="2030" name="Google Shape;2030;p247"/>
                      <p:cNvSpPr txBox="1"/>
                      <p:nvPr/>
                    </p:nvSpPr>
                    <p:spPr>
                      <a:xfrm>
                        <a:off x="4539900" y="299450"/>
                        <a:ext cx="3858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I         go           __          __           daily</a:t>
                        </a:r>
                        <a:endParaRPr baseline="-25000"/>
                      </a:p>
                    </p:txBody>
                  </p:sp>
                  <p:sp>
                    <p:nvSpPr>
                      <p:cNvPr id="2031" name="Google Shape;2031;p247"/>
                      <p:cNvSpPr txBox="1"/>
                      <p:nvPr/>
                    </p:nvSpPr>
                    <p:spPr>
                      <a:xfrm>
                        <a:off x="4652450" y="693050"/>
                        <a:ext cx="4032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            ⬇             ⬇             ⬇</a:t>
                        </a:r>
                        <a:endParaRPr/>
                      </a:p>
                    </p:txBody>
                  </p:sp>
                </p:grpSp>
              </p:grpSp>
            </p:grpSp>
          </p:grpSp>
        </p:grpSp>
        <p:grpSp>
          <p:nvGrpSpPr>
            <p:cNvPr id="2032" name="Google Shape;2032;p247"/>
            <p:cNvGrpSpPr/>
            <p:nvPr/>
          </p:nvGrpSpPr>
          <p:grpSpPr>
            <a:xfrm>
              <a:off x="5084338" y="2571750"/>
              <a:ext cx="1462438" cy="2262300"/>
              <a:chOff x="5084338" y="2571750"/>
              <a:chExt cx="1462438" cy="2262300"/>
            </a:xfrm>
          </p:grpSpPr>
          <p:sp>
            <p:nvSpPr>
              <p:cNvPr id="2033" name="Google Shape;2033;p247"/>
              <p:cNvSpPr/>
              <p:nvPr/>
            </p:nvSpPr>
            <p:spPr>
              <a:xfrm>
                <a:off x="6075175" y="2593575"/>
                <a:ext cx="471600" cy="21828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a:p>
                <a:pPr indent="0" lvl="0" marL="0" rtl="0" algn="ctr">
                  <a:spcBef>
                    <a:spcPts val="0"/>
                  </a:spcBef>
                  <a:spcAft>
                    <a:spcPts val="0"/>
                  </a:spcAft>
                  <a:buNone/>
                </a:pPr>
                <a:r>
                  <a:rPr lang="en"/>
                  <a:t>e</a:t>
                </a:r>
                <a:endParaRPr/>
              </a:p>
              <a:p>
                <a:pPr indent="0" lvl="0" marL="0" rtl="0" algn="ctr">
                  <a:spcBef>
                    <a:spcPts val="0"/>
                  </a:spcBef>
                  <a:spcAft>
                    <a:spcPts val="0"/>
                  </a:spcAft>
                  <a:buNone/>
                </a:pPr>
                <a:r>
                  <a:rPr lang="en"/>
                  <a:t>c</a:t>
                </a:r>
                <a:endParaRPr/>
              </a:p>
              <a:p>
                <a:pPr indent="0" lvl="0" marL="0" rtl="0" algn="ctr">
                  <a:spcBef>
                    <a:spcPts val="0"/>
                  </a:spcBef>
                  <a:spcAft>
                    <a:spcPts val="0"/>
                  </a:spcAft>
                  <a:buNone/>
                </a:pPr>
                <a:r>
                  <a:rPr lang="en"/>
                  <a:t>o</a:t>
                </a:r>
                <a:endParaRPr/>
              </a:p>
              <a:p>
                <a:pPr indent="0" lvl="0" marL="0" rtl="0" algn="ctr">
                  <a:spcBef>
                    <a:spcPts val="0"/>
                  </a:spcBef>
                  <a:spcAft>
                    <a:spcPts val="0"/>
                  </a:spcAft>
                  <a:buNone/>
                </a:pPr>
                <a:r>
                  <a:rPr lang="en"/>
                  <a:t>d</a:t>
                </a:r>
                <a:endParaRPr/>
              </a:p>
              <a:p>
                <a:pPr indent="0" lvl="0" marL="0" rtl="0" algn="ctr">
                  <a:spcBef>
                    <a:spcPts val="0"/>
                  </a:spcBef>
                  <a:spcAft>
                    <a:spcPts val="0"/>
                  </a:spcAft>
                  <a:buNone/>
                </a:pPr>
                <a:r>
                  <a:rPr lang="en"/>
                  <a:t>e</a:t>
                </a:r>
                <a:endParaRPr/>
              </a:p>
              <a:p>
                <a:pPr indent="0" lvl="0" marL="0" rtl="0" algn="ctr">
                  <a:spcBef>
                    <a:spcPts val="0"/>
                  </a:spcBef>
                  <a:spcAft>
                    <a:spcPts val="0"/>
                  </a:spcAft>
                  <a:buNone/>
                </a:pPr>
                <a:r>
                  <a:rPr lang="en"/>
                  <a:t>r</a:t>
                </a:r>
                <a:endParaRPr/>
              </a:p>
            </p:txBody>
          </p:sp>
          <p:sp>
            <p:nvSpPr>
              <p:cNvPr id="2034" name="Google Shape;2034;p247"/>
              <p:cNvSpPr txBox="1"/>
              <p:nvPr/>
            </p:nvSpPr>
            <p:spPr>
              <a:xfrm>
                <a:off x="5710675" y="2593575"/>
                <a:ext cx="471600" cy="21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p:txBody>
          </p:sp>
          <p:sp>
            <p:nvSpPr>
              <p:cNvPr id="2035" name="Google Shape;2035;p247"/>
              <p:cNvSpPr txBox="1"/>
              <p:nvPr/>
            </p:nvSpPr>
            <p:spPr>
              <a:xfrm>
                <a:off x="5084338" y="2571750"/>
                <a:ext cx="900000" cy="22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&lt;s&gt;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school</a:t>
                </a:r>
                <a:endParaRPr/>
              </a:p>
            </p:txBody>
          </p:sp>
        </p:grpSp>
      </p:grpSp>
      <p:sp>
        <p:nvSpPr>
          <p:cNvPr id="2036" name="Google Shape;2036;p247"/>
          <p:cNvSpPr txBox="1"/>
          <p:nvPr/>
        </p:nvSpPr>
        <p:spPr>
          <a:xfrm>
            <a:off x="-10075" y="845450"/>
            <a:ext cx="2970600" cy="2609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000FF"/>
              </a:buClr>
              <a:buSzPts val="1600"/>
              <a:buChar char="●"/>
            </a:pPr>
            <a:r>
              <a:rPr lang="en" sz="1600">
                <a:solidFill>
                  <a:srgbClr val="0000FF"/>
                </a:solidFill>
                <a:highlight>
                  <a:srgbClr val="FFFFFF"/>
                </a:highlight>
              </a:rPr>
              <a:t>Trained by </a:t>
            </a:r>
            <a:endParaRPr sz="1600">
              <a:solidFill>
                <a:srgbClr val="0000FF"/>
              </a:solidFill>
              <a:highlight>
                <a:srgbClr val="FFFFFF"/>
              </a:highlight>
            </a:endParaRPr>
          </a:p>
          <a:p>
            <a:pPr indent="-330200" lvl="1" marL="914400" rtl="0" algn="l">
              <a:spcBef>
                <a:spcPts val="0"/>
              </a:spcBef>
              <a:spcAft>
                <a:spcPts val="0"/>
              </a:spcAft>
              <a:buClr>
                <a:srgbClr val="0000FF"/>
              </a:buClr>
              <a:buSzPts val="1600"/>
              <a:buChar char="○"/>
            </a:pPr>
            <a:r>
              <a:rPr lang="en" sz="1600">
                <a:solidFill>
                  <a:srgbClr val="0000FF"/>
                </a:solidFill>
                <a:highlight>
                  <a:srgbClr val="FFFFFF"/>
                </a:highlight>
              </a:rPr>
              <a:t>Corrupting text with an arbitrary noising function</a:t>
            </a:r>
            <a:endParaRPr sz="1600">
              <a:solidFill>
                <a:srgbClr val="0000FF"/>
              </a:solidFill>
              <a:highlight>
                <a:srgbClr val="FFFFFF"/>
              </a:highlight>
            </a:endParaRPr>
          </a:p>
          <a:p>
            <a:pPr indent="-330200" lvl="1" marL="914400" rtl="0" algn="l">
              <a:spcBef>
                <a:spcPts val="0"/>
              </a:spcBef>
              <a:spcAft>
                <a:spcPts val="0"/>
              </a:spcAft>
              <a:buClr>
                <a:srgbClr val="0000FF"/>
              </a:buClr>
              <a:buSzPts val="1600"/>
              <a:buChar char="○"/>
            </a:pPr>
            <a:r>
              <a:rPr lang="en" sz="1600">
                <a:solidFill>
                  <a:srgbClr val="0000FF"/>
                </a:solidFill>
                <a:highlight>
                  <a:srgbClr val="FFFFFF"/>
                </a:highlight>
              </a:rPr>
              <a:t>Learning a model to reconstruct the original text. </a:t>
            </a:r>
            <a:endParaRPr sz="1600">
              <a:solidFill>
                <a:srgbClr val="0000FF"/>
              </a:solidFill>
              <a:highlight>
                <a:srgbClr val="FFFFFF"/>
              </a:highlight>
            </a:endParaRPr>
          </a:p>
          <a:p>
            <a:pPr indent="-330200" lvl="0" marL="457200" rtl="0" algn="l">
              <a:spcBef>
                <a:spcPts val="0"/>
              </a:spcBef>
              <a:spcAft>
                <a:spcPts val="0"/>
              </a:spcAft>
              <a:buClr>
                <a:srgbClr val="0000FF"/>
              </a:buClr>
              <a:buSzPts val="1600"/>
              <a:buChar char="●"/>
            </a:pPr>
            <a:r>
              <a:rPr lang="en" sz="1600">
                <a:solidFill>
                  <a:srgbClr val="0000FF"/>
                </a:solidFill>
                <a:highlight>
                  <a:srgbClr val="FFFFFF"/>
                </a:highlight>
              </a:rPr>
              <a:t>Denoising full text</a:t>
            </a:r>
            <a:endParaRPr sz="1600">
              <a:solidFill>
                <a:srgbClr val="0000FF"/>
              </a:solidFill>
              <a:highlight>
                <a:srgbClr val="FFFFFF"/>
              </a:highlight>
            </a:endParaRPr>
          </a:p>
          <a:p>
            <a:pPr indent="-330200" lvl="0" marL="457200" rtl="0" algn="l">
              <a:spcBef>
                <a:spcPts val="0"/>
              </a:spcBef>
              <a:spcAft>
                <a:spcPts val="0"/>
              </a:spcAft>
              <a:buClr>
                <a:srgbClr val="0000FF"/>
              </a:buClr>
              <a:buSzPts val="1600"/>
              <a:buChar char="●"/>
            </a:pPr>
            <a:r>
              <a:rPr lang="en" sz="1600">
                <a:solidFill>
                  <a:srgbClr val="0000FF"/>
                </a:solidFill>
                <a:highlight>
                  <a:srgbClr val="FFFFFF"/>
                </a:highlight>
              </a:rPr>
              <a:t>Multi-sentence level</a:t>
            </a:r>
            <a:endParaRPr sz="1600">
              <a:solidFill>
                <a:srgbClr val="0000FF"/>
              </a:solidFill>
              <a:highlight>
                <a:srgbClr val="FFFFFF"/>
              </a:highlight>
            </a:endParaRPr>
          </a:p>
        </p:txBody>
      </p:sp>
      <p:sp>
        <p:nvSpPr>
          <p:cNvPr id="2037" name="Google Shape;2037;p247"/>
          <p:cNvSpPr txBox="1"/>
          <p:nvPr/>
        </p:nvSpPr>
        <p:spPr>
          <a:xfrm>
            <a:off x="239525" y="3411200"/>
            <a:ext cx="2596200" cy="14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22222"/>
                </a:solidFill>
                <a:highlight>
                  <a:srgbClr val="FFFFFF"/>
                </a:highlight>
              </a:rPr>
              <a:t>Lewis, Mike, Yinhan Liu, Naman Goyal, Marjan Ghazvininejad, Abdelrahman Mohamed, Omer Levy, Ves Stoyanov, and Luke Zettlemoyer. "BART: Denoising Sequence-to-Sequence Pre-training for Natural Language Generation, Translation, and Comprehension." </a:t>
            </a:r>
            <a:r>
              <a:rPr i="1" lang="en" sz="1000">
                <a:solidFill>
                  <a:srgbClr val="222222"/>
                </a:solidFill>
                <a:highlight>
                  <a:srgbClr val="FFFFFF"/>
                </a:highlight>
              </a:rPr>
              <a:t>Proceedings of the 58th Annual Meeting of the Association for Computational Linguistics, (ACL 2020)</a:t>
            </a:r>
            <a:endParaRPr/>
          </a:p>
        </p:txBody>
      </p:sp>
      <p:sp>
        <p:nvSpPr>
          <p:cNvPr id="2038" name="Google Shape;2038;p247"/>
          <p:cNvSpPr txBox="1"/>
          <p:nvPr/>
        </p:nvSpPr>
        <p:spPr>
          <a:xfrm>
            <a:off x="6560575" y="2396861"/>
            <a:ext cx="434400" cy="20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p:txBody>
      </p:sp>
      <p:sp>
        <p:nvSpPr>
          <p:cNvPr id="2039" name="Google Shape;2039;p247"/>
          <p:cNvSpPr txBox="1"/>
          <p:nvPr/>
        </p:nvSpPr>
        <p:spPr>
          <a:xfrm>
            <a:off x="6865724" y="2399346"/>
            <a:ext cx="829200" cy="21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rPr>
              <a:t>I</a:t>
            </a:r>
            <a:endParaRPr>
              <a:solidFill>
                <a:srgbClr val="0000FF"/>
              </a:solidFill>
            </a:endParaRPr>
          </a:p>
          <a:p>
            <a:pPr indent="0" lvl="0" marL="0" rtl="0" algn="l">
              <a:spcBef>
                <a:spcPts val="0"/>
              </a:spcBef>
              <a:spcAft>
                <a:spcPts val="0"/>
              </a:spcAft>
              <a:buNone/>
            </a:pPr>
            <a:r>
              <a:t/>
            </a:r>
            <a:endParaRPr>
              <a:solidFill>
                <a:srgbClr val="0000FF"/>
              </a:solidFill>
            </a:endParaRPr>
          </a:p>
          <a:p>
            <a:pPr indent="0" lvl="0" marL="0" rtl="0" algn="l">
              <a:spcBef>
                <a:spcPts val="0"/>
              </a:spcBef>
              <a:spcAft>
                <a:spcPts val="0"/>
              </a:spcAft>
              <a:buNone/>
            </a:pPr>
            <a:r>
              <a:rPr lang="en">
                <a:solidFill>
                  <a:srgbClr val="0000FF"/>
                </a:solidFill>
              </a:rPr>
              <a:t>go</a:t>
            </a:r>
            <a:endParaRPr>
              <a:solidFill>
                <a:srgbClr val="0000FF"/>
              </a:solidFill>
            </a:endParaRPr>
          </a:p>
          <a:p>
            <a:pPr indent="0" lvl="0" marL="0" rtl="0" algn="l">
              <a:spcBef>
                <a:spcPts val="0"/>
              </a:spcBef>
              <a:spcAft>
                <a:spcPts val="0"/>
              </a:spcAft>
              <a:buNone/>
            </a:pPr>
            <a:r>
              <a:t/>
            </a:r>
            <a:endParaRPr>
              <a:solidFill>
                <a:srgbClr val="0000FF"/>
              </a:solidFill>
            </a:endParaRPr>
          </a:p>
          <a:p>
            <a:pPr indent="0" lvl="0" marL="0" rtl="0" algn="l">
              <a:spcBef>
                <a:spcPts val="0"/>
              </a:spcBef>
              <a:spcAft>
                <a:spcPts val="0"/>
              </a:spcAft>
              <a:buNone/>
            </a:pPr>
            <a:r>
              <a:rPr lang="en">
                <a:solidFill>
                  <a:srgbClr val="0000FF"/>
                </a:solidFill>
              </a:rPr>
              <a:t>to</a:t>
            </a:r>
            <a:endParaRPr>
              <a:solidFill>
                <a:srgbClr val="0000FF"/>
              </a:solidFill>
            </a:endParaRPr>
          </a:p>
          <a:p>
            <a:pPr indent="0" lvl="0" marL="0" rtl="0" algn="l">
              <a:spcBef>
                <a:spcPts val="0"/>
              </a:spcBef>
              <a:spcAft>
                <a:spcPts val="0"/>
              </a:spcAft>
              <a:buNone/>
            </a:pPr>
            <a:r>
              <a:t/>
            </a:r>
            <a:endParaRPr>
              <a:solidFill>
                <a:srgbClr val="0000FF"/>
              </a:solidFill>
            </a:endParaRPr>
          </a:p>
          <a:p>
            <a:pPr indent="0" lvl="0" marL="0" rtl="0" algn="l">
              <a:spcBef>
                <a:spcPts val="0"/>
              </a:spcBef>
              <a:spcAft>
                <a:spcPts val="0"/>
              </a:spcAft>
              <a:buNone/>
            </a:pPr>
            <a:r>
              <a:rPr lang="en">
                <a:solidFill>
                  <a:srgbClr val="0000FF"/>
                </a:solidFill>
              </a:rPr>
              <a:t>school</a:t>
            </a:r>
            <a:endParaRPr>
              <a:solidFill>
                <a:srgbClr val="0000FF"/>
              </a:solidFill>
            </a:endParaRPr>
          </a:p>
          <a:p>
            <a:pPr indent="0" lvl="0" marL="0" rtl="0" algn="l">
              <a:spcBef>
                <a:spcPts val="0"/>
              </a:spcBef>
              <a:spcAft>
                <a:spcPts val="0"/>
              </a:spcAft>
              <a:buNone/>
            </a:pPr>
            <a:r>
              <a:t/>
            </a:r>
            <a:endParaRPr>
              <a:solidFill>
                <a:srgbClr val="0000FF"/>
              </a:solidFill>
            </a:endParaRPr>
          </a:p>
          <a:p>
            <a:pPr indent="0" lvl="0" marL="0" rtl="0" algn="l">
              <a:spcBef>
                <a:spcPts val="0"/>
              </a:spcBef>
              <a:spcAft>
                <a:spcPts val="0"/>
              </a:spcAft>
              <a:buNone/>
            </a:pPr>
            <a:r>
              <a:rPr lang="en">
                <a:solidFill>
                  <a:srgbClr val="0000FF"/>
                </a:solidFill>
              </a:rPr>
              <a:t>daily</a:t>
            </a:r>
            <a:endParaRPr>
              <a:solidFill>
                <a:srgbClr val="0000FF"/>
              </a:solidFill>
            </a:endParaRPr>
          </a:p>
        </p:txBody>
      </p:sp>
      <p:sp>
        <p:nvSpPr>
          <p:cNvPr id="2040" name="Google Shape;2040;p247"/>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248"/>
          <p:cNvSpPr txBox="1"/>
          <p:nvPr>
            <p:ph type="title"/>
          </p:nvPr>
        </p:nvSpPr>
        <p:spPr>
          <a:xfrm>
            <a:off x="311700" y="0"/>
            <a:ext cx="8520600" cy="1113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BART pretraining (possible noising steps) (Lewis et al. 2020)</a:t>
            </a:r>
            <a:endParaRPr/>
          </a:p>
        </p:txBody>
      </p:sp>
      <p:sp>
        <p:nvSpPr>
          <p:cNvPr id="2046" name="Google Shape;2046;p248"/>
          <p:cNvSpPr/>
          <p:nvPr/>
        </p:nvSpPr>
        <p:spPr>
          <a:xfrm>
            <a:off x="4965900" y="1474925"/>
            <a:ext cx="2814000" cy="440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rPr>
              <a:t>My _ is John. I __ school daily.</a:t>
            </a:r>
            <a:endParaRPr i="0" sz="1400" u="none" cap="none" strike="noStrike">
              <a:solidFill>
                <a:srgbClr val="000000"/>
              </a:solidFill>
            </a:endParaRPr>
          </a:p>
        </p:txBody>
      </p:sp>
      <p:sp>
        <p:nvSpPr>
          <p:cNvPr id="2047" name="Google Shape;2047;p248"/>
          <p:cNvSpPr/>
          <p:nvPr/>
        </p:nvSpPr>
        <p:spPr>
          <a:xfrm>
            <a:off x="4965900" y="2123625"/>
            <a:ext cx="2814000" cy="440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rPr>
              <a:t>My name John. I go to daily.</a:t>
            </a:r>
            <a:endParaRPr i="0" sz="1400" u="none" cap="none" strike="noStrike">
              <a:solidFill>
                <a:srgbClr val="000000"/>
              </a:solidFill>
            </a:endParaRPr>
          </a:p>
        </p:txBody>
      </p:sp>
      <p:sp>
        <p:nvSpPr>
          <p:cNvPr id="2048" name="Google Shape;2048;p248"/>
          <p:cNvSpPr/>
          <p:nvPr/>
        </p:nvSpPr>
        <p:spPr>
          <a:xfrm>
            <a:off x="4965900" y="2847175"/>
            <a:ext cx="2814000" cy="440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rPr>
              <a:t>My _ John. I go _.</a:t>
            </a:r>
            <a:endParaRPr i="0" sz="1400" u="none" cap="none" strike="noStrike">
              <a:solidFill>
                <a:srgbClr val="000000"/>
              </a:solidFill>
            </a:endParaRPr>
          </a:p>
        </p:txBody>
      </p:sp>
      <p:sp>
        <p:nvSpPr>
          <p:cNvPr id="2049" name="Google Shape;2049;p248"/>
          <p:cNvSpPr/>
          <p:nvPr/>
        </p:nvSpPr>
        <p:spPr>
          <a:xfrm>
            <a:off x="4965900" y="3495875"/>
            <a:ext cx="2814000" cy="440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rPr>
              <a:t>I go to school daily. My name is John</a:t>
            </a:r>
            <a:endParaRPr i="0" sz="1400" u="none" cap="none" strike="noStrike">
              <a:solidFill>
                <a:srgbClr val="000000"/>
              </a:solidFill>
            </a:endParaRPr>
          </a:p>
        </p:txBody>
      </p:sp>
      <p:sp>
        <p:nvSpPr>
          <p:cNvPr id="2050" name="Google Shape;2050;p248"/>
          <p:cNvSpPr/>
          <p:nvPr/>
        </p:nvSpPr>
        <p:spPr>
          <a:xfrm>
            <a:off x="4965900" y="4219425"/>
            <a:ext cx="2814000" cy="440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rPr>
              <a:t>name is John. I go to school daily. my</a:t>
            </a:r>
            <a:endParaRPr i="0" sz="1400" u="none" cap="none" strike="noStrike">
              <a:solidFill>
                <a:srgbClr val="000000"/>
              </a:solidFill>
            </a:endParaRPr>
          </a:p>
        </p:txBody>
      </p:sp>
      <p:sp>
        <p:nvSpPr>
          <p:cNvPr id="2051" name="Google Shape;2051;p248"/>
          <p:cNvSpPr txBox="1"/>
          <p:nvPr/>
        </p:nvSpPr>
        <p:spPr>
          <a:xfrm>
            <a:off x="2951950" y="1475525"/>
            <a:ext cx="1521600" cy="36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rPr>
              <a:t>Token Masking</a:t>
            </a:r>
            <a:endParaRPr i="0" sz="1400" u="none" cap="none" strike="noStrike">
              <a:solidFill>
                <a:srgbClr val="000000"/>
              </a:solidFill>
            </a:endParaRPr>
          </a:p>
        </p:txBody>
      </p:sp>
      <p:sp>
        <p:nvSpPr>
          <p:cNvPr id="2052" name="Google Shape;2052;p248"/>
          <p:cNvSpPr txBox="1"/>
          <p:nvPr/>
        </p:nvSpPr>
        <p:spPr>
          <a:xfrm>
            <a:off x="2951950" y="2124225"/>
            <a:ext cx="1949100" cy="36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rPr>
              <a:t>Token deletion</a:t>
            </a:r>
            <a:endParaRPr i="0" sz="1400" u="none" cap="none" strike="noStrike">
              <a:solidFill>
                <a:srgbClr val="000000"/>
              </a:solidFill>
            </a:endParaRPr>
          </a:p>
        </p:txBody>
      </p:sp>
      <p:sp>
        <p:nvSpPr>
          <p:cNvPr id="2053" name="Google Shape;2053;p248"/>
          <p:cNvSpPr txBox="1"/>
          <p:nvPr/>
        </p:nvSpPr>
        <p:spPr>
          <a:xfrm>
            <a:off x="2951950" y="2810350"/>
            <a:ext cx="1949100" cy="36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rPr>
              <a:t>Text infilling</a:t>
            </a:r>
            <a:endParaRPr i="0" sz="1400" u="none" cap="none" strike="noStrike">
              <a:solidFill>
                <a:srgbClr val="000000"/>
              </a:solidFill>
            </a:endParaRPr>
          </a:p>
        </p:txBody>
      </p:sp>
      <p:sp>
        <p:nvSpPr>
          <p:cNvPr id="2054" name="Google Shape;2054;p248"/>
          <p:cNvSpPr txBox="1"/>
          <p:nvPr/>
        </p:nvSpPr>
        <p:spPr>
          <a:xfrm>
            <a:off x="2951950" y="3439013"/>
            <a:ext cx="1949100" cy="36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rPr>
              <a:t>Sentence permutation</a:t>
            </a:r>
            <a:endParaRPr i="0" sz="1400" u="none" cap="none" strike="noStrike">
              <a:solidFill>
                <a:srgbClr val="000000"/>
              </a:solidFill>
            </a:endParaRPr>
          </a:p>
        </p:txBody>
      </p:sp>
      <p:sp>
        <p:nvSpPr>
          <p:cNvPr id="2055" name="Google Shape;2055;p248"/>
          <p:cNvSpPr txBox="1"/>
          <p:nvPr/>
        </p:nvSpPr>
        <p:spPr>
          <a:xfrm>
            <a:off x="2951950" y="4067700"/>
            <a:ext cx="1949100" cy="36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rPr>
              <a:t>Document rotation</a:t>
            </a:r>
            <a:endParaRPr i="0" sz="1400" u="none" cap="none" strike="noStrike">
              <a:solidFill>
                <a:srgbClr val="000000"/>
              </a:solidFill>
            </a:endParaRPr>
          </a:p>
        </p:txBody>
      </p:sp>
      <p:sp>
        <p:nvSpPr>
          <p:cNvPr id="2056" name="Google Shape;2056;p248"/>
          <p:cNvSpPr/>
          <p:nvPr/>
        </p:nvSpPr>
        <p:spPr>
          <a:xfrm>
            <a:off x="492975" y="2442550"/>
            <a:ext cx="1861200" cy="440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rPr>
              <a:t>My name is John. I go to school daily.</a:t>
            </a:r>
            <a:endParaRPr i="0" sz="1400" u="none" cap="none" strike="noStrike">
              <a:solidFill>
                <a:srgbClr val="000000"/>
              </a:solidFill>
            </a:endParaRPr>
          </a:p>
        </p:txBody>
      </p:sp>
      <p:sp>
        <p:nvSpPr>
          <p:cNvPr id="2057" name="Google Shape;2057;p248"/>
          <p:cNvSpPr txBox="1"/>
          <p:nvPr/>
        </p:nvSpPr>
        <p:spPr>
          <a:xfrm>
            <a:off x="596475" y="3109550"/>
            <a:ext cx="1654200" cy="36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rPr>
              <a:t>Original document</a:t>
            </a:r>
            <a:endParaRPr i="0" sz="1400" u="none" cap="none" strike="noStrike">
              <a:solidFill>
                <a:srgbClr val="000000"/>
              </a:solidFill>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p249"/>
          <p:cNvSpPr txBox="1"/>
          <p:nvPr>
            <p:ph type="title"/>
          </p:nvPr>
        </p:nvSpPr>
        <p:spPr>
          <a:xfrm>
            <a:off x="311700" y="445025"/>
            <a:ext cx="8520600" cy="62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mBART (Liu et al 2020)</a:t>
            </a:r>
            <a:endParaRPr/>
          </a:p>
        </p:txBody>
      </p:sp>
      <p:sp>
        <p:nvSpPr>
          <p:cNvPr id="2063" name="Google Shape;2063;p249"/>
          <p:cNvSpPr txBox="1"/>
          <p:nvPr>
            <p:ph idx="1" type="body"/>
          </p:nvPr>
        </p:nvSpPr>
        <p:spPr>
          <a:xfrm>
            <a:off x="311700" y="1152475"/>
            <a:ext cx="8520600" cy="3003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FF"/>
              </a:buClr>
              <a:buSzPts val="1800"/>
              <a:buChar char="●"/>
            </a:pPr>
            <a:r>
              <a:rPr lang="en">
                <a:solidFill>
                  <a:srgbClr val="0000FF"/>
                </a:solidFill>
              </a:rPr>
              <a:t>A sequence-to-sequence denoising auto-encoder pre-trained on large-scale monolingual corpora in </a:t>
            </a:r>
            <a:r>
              <a:rPr b="1" lang="en">
                <a:solidFill>
                  <a:srgbClr val="0000FF"/>
                </a:solidFill>
              </a:rPr>
              <a:t>many languages</a:t>
            </a:r>
            <a:r>
              <a:rPr lang="en">
                <a:solidFill>
                  <a:srgbClr val="0000FF"/>
                </a:solidFill>
              </a:rPr>
              <a:t> using the BART objective</a:t>
            </a:r>
            <a:endParaRPr>
              <a:solidFill>
                <a:srgbClr val="0000FF"/>
              </a:solidFill>
            </a:endParaRPr>
          </a:p>
          <a:p>
            <a:pPr indent="-342900" lvl="0" marL="457200" rtl="0" algn="l">
              <a:lnSpc>
                <a:spcPct val="115000"/>
              </a:lnSpc>
              <a:spcBef>
                <a:spcPts val="0"/>
              </a:spcBef>
              <a:spcAft>
                <a:spcPts val="0"/>
              </a:spcAft>
              <a:buClr>
                <a:srgbClr val="0000FF"/>
              </a:buClr>
              <a:buSzPts val="1800"/>
              <a:buChar char="●"/>
            </a:pPr>
            <a:r>
              <a:rPr lang="en">
                <a:solidFill>
                  <a:srgbClr val="0000FF"/>
                </a:solidFill>
              </a:rPr>
              <a:t>Unsupervised NMT</a:t>
            </a:r>
            <a:endParaRPr>
              <a:solidFill>
                <a:srgbClr val="0000FF"/>
              </a:solidFill>
            </a:endParaRPr>
          </a:p>
          <a:p>
            <a:pPr indent="-317500" lvl="1" marL="914400" rtl="0" algn="l">
              <a:lnSpc>
                <a:spcPct val="115000"/>
              </a:lnSpc>
              <a:spcBef>
                <a:spcPts val="0"/>
              </a:spcBef>
              <a:spcAft>
                <a:spcPts val="0"/>
              </a:spcAft>
              <a:buClr>
                <a:srgbClr val="0000FF"/>
              </a:buClr>
              <a:buSzPts val="1400"/>
              <a:buChar char="○"/>
            </a:pPr>
            <a:r>
              <a:rPr lang="en">
                <a:solidFill>
                  <a:srgbClr val="0000FF"/>
                </a:solidFill>
              </a:rPr>
              <a:t>BART pretraining using monolingual corpora of multiple languages + Iterative Back-Translation</a:t>
            </a:r>
            <a:endParaRPr>
              <a:solidFill>
                <a:srgbClr val="0000FF"/>
              </a:solidFill>
            </a:endParaRPr>
          </a:p>
        </p:txBody>
      </p:sp>
      <p:sp>
        <p:nvSpPr>
          <p:cNvPr id="2064" name="Google Shape;2064;p249"/>
          <p:cNvSpPr txBox="1"/>
          <p:nvPr/>
        </p:nvSpPr>
        <p:spPr>
          <a:xfrm>
            <a:off x="311700" y="4437350"/>
            <a:ext cx="8640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Yinhan Liu, Jiatao Gu, Naman Goyal, Xian Li, Sergey Edunov, Marjan Ghazvininejad, Mike Lewis, and Luke Zettlemoyer. Multilingual denoising pre-training for neural machine translation. arXiv2020.</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8" name="Shape 2068"/>
        <p:cNvGrpSpPr/>
        <p:nvPr/>
      </p:nvGrpSpPr>
      <p:grpSpPr>
        <a:xfrm>
          <a:off x="0" y="0"/>
          <a:ext cx="0" cy="0"/>
          <a:chOff x="0" y="0"/>
          <a:chExt cx="0" cy="0"/>
        </a:xfrm>
      </p:grpSpPr>
      <p:sp>
        <p:nvSpPr>
          <p:cNvPr id="2069" name="Google Shape;2069;p250"/>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mBART (Liu et al 2020)</a:t>
            </a:r>
            <a:endParaRPr/>
          </a:p>
        </p:txBody>
      </p:sp>
      <p:sp>
        <p:nvSpPr>
          <p:cNvPr id="2070" name="Google Shape;2070;p250"/>
          <p:cNvSpPr txBox="1"/>
          <p:nvPr/>
        </p:nvSpPr>
        <p:spPr>
          <a:xfrm>
            <a:off x="602675" y="3813850"/>
            <a:ext cx="63165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Results: mBART (only on source and target language) pretraining for unsupervised NMT</a:t>
            </a:r>
            <a:endParaRPr b="0" i="0" sz="1400" u="none" cap="none" strike="noStrike">
              <a:solidFill>
                <a:srgbClr val="000000"/>
              </a:solidFill>
              <a:latin typeface="Arial"/>
              <a:ea typeface="Arial"/>
              <a:cs typeface="Arial"/>
              <a:sym typeface="Arial"/>
            </a:endParaRPr>
          </a:p>
        </p:txBody>
      </p:sp>
      <p:sp>
        <p:nvSpPr>
          <p:cNvPr id="2071" name="Google Shape;2071;p250"/>
          <p:cNvSpPr txBox="1"/>
          <p:nvPr/>
        </p:nvSpPr>
        <p:spPr>
          <a:xfrm>
            <a:off x="405775" y="1104625"/>
            <a:ext cx="7434600" cy="765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FF"/>
              </a:buClr>
              <a:buSzPts val="1800"/>
              <a:buChar char="●"/>
            </a:pPr>
            <a:r>
              <a:rPr i="0" lang="en" sz="1800" u="none" cap="none" strike="noStrike">
                <a:solidFill>
                  <a:srgbClr val="0000FF"/>
                </a:solidFill>
              </a:rPr>
              <a:t>Pre-training using BART objective on multiple languages</a:t>
            </a:r>
            <a:endParaRPr i="0" sz="1800" u="none" cap="none" strike="noStrike">
              <a:solidFill>
                <a:srgbClr val="0000FF"/>
              </a:solidFill>
            </a:endParaRPr>
          </a:p>
        </p:txBody>
      </p:sp>
      <p:sp>
        <p:nvSpPr>
          <p:cNvPr id="2072" name="Google Shape;2072;p250"/>
          <p:cNvSpPr txBox="1"/>
          <p:nvPr/>
        </p:nvSpPr>
        <p:spPr>
          <a:xfrm>
            <a:off x="311700" y="4437350"/>
            <a:ext cx="8640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Yinhan Liu, Jiatao Gu, Naman Goyal, Xian Li, Sergey Edunov, Marjan Ghazvininejad, Mike Lewis, and Luke Zettlemoyer. Multilingual denoising pre-training for neural machine translation. arXiv preprint arXiv:2001.08210, 2020.</a:t>
            </a:r>
            <a:endParaRPr b="0" i="0" sz="1200" u="none" cap="none" strike="noStrike">
              <a:solidFill>
                <a:srgbClr val="000000"/>
              </a:solidFill>
              <a:latin typeface="Arial"/>
              <a:ea typeface="Arial"/>
              <a:cs typeface="Arial"/>
              <a:sym typeface="Arial"/>
            </a:endParaRPr>
          </a:p>
        </p:txBody>
      </p:sp>
      <p:sp>
        <p:nvSpPr>
          <p:cNvPr id="2073" name="Google Shape;2073;p250"/>
          <p:cNvSpPr txBox="1"/>
          <p:nvPr/>
        </p:nvSpPr>
        <p:spPr>
          <a:xfrm>
            <a:off x="5614075" y="1684500"/>
            <a:ext cx="3070800" cy="2029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FF"/>
              </a:buClr>
              <a:buSzPts val="1400"/>
              <a:buChar char="●"/>
            </a:pPr>
            <a:r>
              <a:rPr i="0" lang="en" sz="1400" u="none" cap="none" strike="noStrike">
                <a:solidFill>
                  <a:srgbClr val="0000FF"/>
                </a:solidFill>
              </a:rPr>
              <a:t>En-De and En-ro are only trained using specified source and target languages</a:t>
            </a:r>
            <a:endParaRPr i="0" sz="1400" u="none" cap="none" strike="noStrike">
              <a:solidFill>
                <a:srgbClr val="0000FF"/>
              </a:solidFill>
            </a:endParaRPr>
          </a:p>
          <a:p>
            <a:pPr indent="-317500" lvl="0" marL="457200" marR="0" rtl="0" algn="l">
              <a:lnSpc>
                <a:spcPct val="100000"/>
              </a:lnSpc>
              <a:spcBef>
                <a:spcPts val="0"/>
              </a:spcBef>
              <a:spcAft>
                <a:spcPts val="0"/>
              </a:spcAft>
              <a:buClr>
                <a:srgbClr val="0000FF"/>
              </a:buClr>
              <a:buSzPts val="1400"/>
              <a:buChar char="●"/>
            </a:pPr>
            <a:r>
              <a:rPr i="0" lang="en" sz="1400" u="none" cap="none" strike="noStrike">
                <a:solidFill>
                  <a:srgbClr val="0000FF"/>
                </a:solidFill>
              </a:rPr>
              <a:t>En-Ne and En-Si, the pretraining is performed using mBART on 25 languages.</a:t>
            </a:r>
            <a:endParaRPr i="0" sz="1400" u="none" cap="none" strike="noStrike">
              <a:solidFill>
                <a:srgbClr val="0000FF"/>
              </a:solidFill>
            </a:endParaRPr>
          </a:p>
          <a:p>
            <a:pPr indent="-317500" lvl="0" marL="457200" marR="0" rtl="0" algn="l">
              <a:lnSpc>
                <a:spcPct val="100000"/>
              </a:lnSpc>
              <a:spcBef>
                <a:spcPts val="0"/>
              </a:spcBef>
              <a:spcAft>
                <a:spcPts val="0"/>
              </a:spcAft>
              <a:buClr>
                <a:srgbClr val="0000FF"/>
              </a:buClr>
              <a:buSzPts val="1400"/>
              <a:buChar char="●"/>
            </a:pPr>
            <a:r>
              <a:rPr i="0" lang="en" sz="1400" u="none" cap="none" strike="noStrike">
                <a:solidFill>
                  <a:srgbClr val="0000FF"/>
                </a:solidFill>
              </a:rPr>
              <a:t>mBART also generalizes well for the languages not seen in pretraining.</a:t>
            </a:r>
            <a:endParaRPr i="0" sz="1400" u="none" cap="none" strike="noStrike">
              <a:solidFill>
                <a:srgbClr val="0000FF"/>
              </a:solidFill>
            </a:endParaRPr>
          </a:p>
        </p:txBody>
      </p:sp>
      <p:pic>
        <p:nvPicPr>
          <p:cNvPr id="2074" name="Google Shape;2074;p250"/>
          <p:cNvPicPr preferRelativeResize="0"/>
          <p:nvPr/>
        </p:nvPicPr>
        <p:blipFill rotWithShape="1">
          <a:blip r:embed="rId3">
            <a:alphaModFix/>
          </a:blip>
          <a:srcRect b="0" l="0" r="0" t="0"/>
          <a:stretch/>
        </p:blipFill>
        <p:spPr>
          <a:xfrm>
            <a:off x="778150" y="1692413"/>
            <a:ext cx="4683263" cy="1857750"/>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sp>
        <p:nvSpPr>
          <p:cNvPr id="2079" name="Google Shape;2079;p251"/>
          <p:cNvSpPr txBox="1"/>
          <p:nvPr>
            <p:ph type="title"/>
          </p:nvPr>
        </p:nvSpPr>
        <p:spPr>
          <a:xfrm>
            <a:off x="383975" y="1541850"/>
            <a:ext cx="8520600" cy="1999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Unsupervised</a:t>
            </a:r>
            <a:r>
              <a:rPr lang="en"/>
              <a:t> NMT for Indic Languages</a:t>
            </a:r>
            <a:endParaRPr/>
          </a:p>
        </p:txBody>
      </p:sp>
      <p:sp>
        <p:nvSpPr>
          <p:cNvPr id="2080" name="Google Shape;2080;p251"/>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252"/>
          <p:cNvSpPr txBox="1"/>
          <p:nvPr>
            <p:ph type="title"/>
          </p:nvPr>
        </p:nvSpPr>
        <p:spPr>
          <a:xfrm>
            <a:off x="311700" y="445025"/>
            <a:ext cx="8520600" cy="62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Motivation</a:t>
            </a:r>
            <a:endParaRPr/>
          </a:p>
        </p:txBody>
      </p:sp>
      <p:sp>
        <p:nvSpPr>
          <p:cNvPr id="2086" name="Google Shape;2086;p252"/>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0000FF"/>
              </a:buClr>
              <a:buSzPts val="2400"/>
              <a:buChar char="•"/>
            </a:pPr>
            <a:r>
              <a:rPr lang="en">
                <a:solidFill>
                  <a:srgbClr val="0000FF"/>
                </a:solidFill>
              </a:rPr>
              <a:t>Unsupervised NMT for Indic languages</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There is lot of cognate overlap between some of the Indic language pairs</a:t>
            </a:r>
            <a:endParaRPr>
              <a:solidFill>
                <a:srgbClr val="0000FF"/>
              </a:solidFill>
            </a:endParaRPr>
          </a:p>
          <a:p>
            <a:pPr indent="-381000" lvl="0" marL="457200" rtl="0" algn="l">
              <a:spcBef>
                <a:spcPts val="0"/>
              </a:spcBef>
              <a:spcAft>
                <a:spcPts val="0"/>
              </a:spcAft>
              <a:buClr>
                <a:srgbClr val="0000FF"/>
              </a:buClr>
              <a:buSzPts val="2400"/>
              <a:buChar char="•"/>
            </a:pPr>
            <a:r>
              <a:rPr lang="en">
                <a:solidFill>
                  <a:srgbClr val="0000FF"/>
                </a:solidFill>
              </a:rPr>
              <a:t>Baseline UNMT (MASS pretraining + Iterative back-translation) </a:t>
            </a:r>
            <a:endParaRPr>
              <a:solidFill>
                <a:srgbClr val="0000FF"/>
              </a:solidFill>
            </a:endParaRPr>
          </a:p>
          <a:p>
            <a:pPr indent="-381000" lvl="1" marL="914400" rtl="0" algn="l">
              <a:spcBef>
                <a:spcPts val="0"/>
              </a:spcBef>
              <a:spcAft>
                <a:spcPts val="0"/>
              </a:spcAft>
              <a:buClr>
                <a:srgbClr val="0000FF"/>
              </a:buClr>
              <a:buSzPts val="2400"/>
              <a:buChar char="–"/>
            </a:pPr>
            <a:r>
              <a:rPr lang="en">
                <a:solidFill>
                  <a:srgbClr val="0000FF"/>
                </a:solidFill>
              </a:rPr>
              <a:t>low performance for language-pairs with low lexical overlap.</a:t>
            </a:r>
            <a:endParaRPr>
              <a:solidFill>
                <a:srgbClr val="0000FF"/>
              </a:solidFill>
            </a:endParaRPr>
          </a:p>
        </p:txBody>
      </p:sp>
      <p:sp>
        <p:nvSpPr>
          <p:cNvPr id="2087" name="Google Shape;2087;p252"/>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253"/>
          <p:cNvSpPr txBox="1"/>
          <p:nvPr>
            <p:ph type="title"/>
          </p:nvPr>
        </p:nvSpPr>
        <p:spPr>
          <a:xfrm>
            <a:off x="727650" y="65750"/>
            <a:ext cx="76887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600"/>
              <a:t>Data</a:t>
            </a:r>
            <a:endParaRPr sz="3600"/>
          </a:p>
        </p:txBody>
      </p:sp>
      <p:sp>
        <p:nvSpPr>
          <p:cNvPr id="2093" name="Google Shape;2093;p253"/>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94" name="Google Shape;2094;p253"/>
          <p:cNvPicPr preferRelativeResize="0"/>
          <p:nvPr/>
        </p:nvPicPr>
        <p:blipFill>
          <a:blip r:embed="rId3">
            <a:alphaModFix/>
          </a:blip>
          <a:stretch>
            <a:fillRect/>
          </a:stretch>
        </p:blipFill>
        <p:spPr>
          <a:xfrm>
            <a:off x="664650" y="745500"/>
            <a:ext cx="3343275" cy="1828800"/>
          </a:xfrm>
          <a:prstGeom prst="rect">
            <a:avLst/>
          </a:prstGeom>
          <a:noFill/>
          <a:ln>
            <a:noFill/>
          </a:ln>
        </p:spPr>
      </p:pic>
      <p:pic>
        <p:nvPicPr>
          <p:cNvPr id="2095" name="Google Shape;2095;p253"/>
          <p:cNvPicPr preferRelativeResize="0"/>
          <p:nvPr/>
        </p:nvPicPr>
        <p:blipFill>
          <a:blip r:embed="rId4">
            <a:alphaModFix/>
          </a:blip>
          <a:stretch>
            <a:fillRect/>
          </a:stretch>
        </p:blipFill>
        <p:spPr>
          <a:xfrm>
            <a:off x="402250" y="2570800"/>
            <a:ext cx="6503391" cy="1828800"/>
          </a:xfrm>
          <a:prstGeom prst="rect">
            <a:avLst/>
          </a:prstGeom>
          <a:noFill/>
          <a:ln>
            <a:noFill/>
          </a:ln>
        </p:spPr>
      </p:pic>
      <p:sp>
        <p:nvSpPr>
          <p:cNvPr id="2096" name="Google Shape;2096;p253"/>
          <p:cNvSpPr txBox="1"/>
          <p:nvPr/>
        </p:nvSpPr>
        <p:spPr>
          <a:xfrm>
            <a:off x="4661675" y="459300"/>
            <a:ext cx="43368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0000FF"/>
              </a:buClr>
              <a:buSzPts val="1800"/>
              <a:buChar char="●"/>
            </a:pPr>
            <a:r>
              <a:rPr lang="en" sz="1800">
                <a:solidFill>
                  <a:srgbClr val="0000FF"/>
                </a:solidFill>
              </a:rPr>
              <a:t>Monolingual data: AI4Bharat</a:t>
            </a:r>
            <a:r>
              <a:rPr baseline="30000" lang="en" sz="1800">
                <a:solidFill>
                  <a:srgbClr val="0000FF"/>
                </a:solidFill>
              </a:rPr>
              <a:t>1</a:t>
            </a:r>
            <a:endParaRPr baseline="30000"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Test and validation data: Combination of ILCI</a:t>
            </a:r>
            <a:r>
              <a:rPr baseline="30000" lang="en" sz="1800">
                <a:solidFill>
                  <a:srgbClr val="0000FF"/>
                </a:solidFill>
              </a:rPr>
              <a:t>2</a:t>
            </a:r>
            <a:r>
              <a:rPr lang="en" sz="1800">
                <a:solidFill>
                  <a:srgbClr val="0000FF"/>
                </a:solidFill>
              </a:rPr>
              <a:t> and WAT 2020 multi-indic-mt</a:t>
            </a:r>
            <a:r>
              <a:rPr baseline="30000" lang="en" sz="1800">
                <a:solidFill>
                  <a:srgbClr val="0000FF"/>
                </a:solidFill>
              </a:rPr>
              <a:t>3</a:t>
            </a:r>
            <a:r>
              <a:rPr lang="en" sz="1800">
                <a:solidFill>
                  <a:srgbClr val="0000FF"/>
                </a:solidFill>
              </a:rPr>
              <a:t> task data (only common sentences are fetched to create validation and test data for indic-indic language pairs)</a:t>
            </a:r>
            <a:endParaRPr sz="1800">
              <a:solidFill>
                <a:srgbClr val="0000FF"/>
              </a:solidFill>
            </a:endParaRPr>
          </a:p>
        </p:txBody>
      </p:sp>
      <p:sp>
        <p:nvSpPr>
          <p:cNvPr id="2097" name="Google Shape;2097;p253"/>
          <p:cNvSpPr txBox="1"/>
          <p:nvPr/>
        </p:nvSpPr>
        <p:spPr>
          <a:xfrm>
            <a:off x="337350" y="4419300"/>
            <a:ext cx="8251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sz="1000"/>
              <a:t>1 </a:t>
            </a:r>
            <a:r>
              <a:rPr lang="en" sz="1000" u="sng">
                <a:solidFill>
                  <a:schemeClr val="hlink"/>
                </a:solidFill>
                <a:hlinkClick r:id="rId5"/>
              </a:rPr>
              <a:t>https://indicnlp.ai4bharat.org/corpora/</a:t>
            </a:r>
            <a:endParaRPr sz="1000"/>
          </a:p>
          <a:p>
            <a:pPr indent="0" lvl="0" marL="0" rtl="0" algn="l">
              <a:spcBef>
                <a:spcPts val="0"/>
              </a:spcBef>
              <a:spcAft>
                <a:spcPts val="0"/>
              </a:spcAft>
              <a:buNone/>
            </a:pPr>
            <a:r>
              <a:rPr baseline="30000" lang="en" sz="1000">
                <a:solidFill>
                  <a:srgbClr val="222222"/>
                </a:solidFill>
                <a:highlight>
                  <a:srgbClr val="FFFFFF"/>
                </a:highlight>
              </a:rPr>
              <a:t>2 </a:t>
            </a:r>
            <a:r>
              <a:rPr lang="en" sz="1000">
                <a:solidFill>
                  <a:srgbClr val="222222"/>
                </a:solidFill>
                <a:highlight>
                  <a:srgbClr val="FFFFFF"/>
                </a:highlight>
              </a:rPr>
              <a:t>Jha, Girish Nath. "The TDIL program and the Indian language corpora initiative." In </a:t>
            </a:r>
            <a:r>
              <a:rPr i="1" lang="en" sz="1000">
                <a:solidFill>
                  <a:srgbClr val="222222"/>
                </a:solidFill>
                <a:highlight>
                  <a:srgbClr val="FFFFFF"/>
                </a:highlight>
              </a:rPr>
              <a:t>Language Resources and Evaluation Conference</a:t>
            </a:r>
            <a:r>
              <a:rPr lang="en" sz="1000">
                <a:solidFill>
                  <a:srgbClr val="222222"/>
                </a:solidFill>
                <a:highlight>
                  <a:srgbClr val="FFFFFF"/>
                </a:highlight>
              </a:rPr>
              <a:t>. 2012.</a:t>
            </a:r>
            <a:endParaRPr sz="100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baseline="30000" lang="en" sz="1000">
                <a:solidFill>
                  <a:schemeClr val="dk1"/>
                </a:solidFill>
              </a:rPr>
              <a:t>3 </a:t>
            </a:r>
            <a:r>
              <a:rPr lang="en" sz="1000" u="sng">
                <a:solidFill>
                  <a:schemeClr val="hlink"/>
                </a:solidFill>
                <a:hlinkClick r:id="rId6"/>
              </a:rPr>
              <a:t>http://lotus.kuee.kyoto-u.ac.jp/WAT/indic-multilingual/</a:t>
            </a:r>
            <a:endParaRPr sz="1000">
              <a:solidFill>
                <a:srgbClr val="222222"/>
              </a:solidFill>
              <a:highlight>
                <a:srgbClr val="FFFFFF"/>
              </a:highlight>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p254"/>
          <p:cNvSpPr txBox="1"/>
          <p:nvPr>
            <p:ph type="title"/>
          </p:nvPr>
        </p:nvSpPr>
        <p:spPr>
          <a:xfrm>
            <a:off x="727650" y="85650"/>
            <a:ext cx="76887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600"/>
              <a:t>Approaches</a:t>
            </a:r>
            <a:endParaRPr sz="3600"/>
          </a:p>
        </p:txBody>
      </p:sp>
      <p:sp>
        <p:nvSpPr>
          <p:cNvPr id="2103" name="Google Shape;2103;p254"/>
          <p:cNvSpPr txBox="1"/>
          <p:nvPr>
            <p:ph idx="1" type="body"/>
          </p:nvPr>
        </p:nvSpPr>
        <p:spPr>
          <a:xfrm>
            <a:off x="809300" y="702450"/>
            <a:ext cx="7688700" cy="4188000"/>
          </a:xfrm>
          <a:prstGeom prst="rect">
            <a:avLst/>
          </a:prstGeom>
        </p:spPr>
        <p:txBody>
          <a:bodyPr anchorCtr="0" anchor="t" bIns="45700" lIns="91425" spcFirstLastPara="1" rIns="91425" wrap="square" tIns="45700">
            <a:noAutofit/>
          </a:bodyPr>
          <a:lstStyle/>
          <a:p>
            <a:pPr indent="-368300" lvl="0" marL="457200" rtl="0" algn="l">
              <a:lnSpc>
                <a:spcPct val="115000"/>
              </a:lnSpc>
              <a:spcBef>
                <a:spcPts val="480"/>
              </a:spcBef>
              <a:spcAft>
                <a:spcPts val="0"/>
              </a:spcAft>
              <a:buClr>
                <a:srgbClr val="0000FF"/>
              </a:buClr>
              <a:buSzPts val="2200"/>
              <a:buChar char="•"/>
            </a:pPr>
            <a:r>
              <a:rPr lang="en" sz="2200">
                <a:solidFill>
                  <a:srgbClr val="0000FF"/>
                </a:solidFill>
              </a:rPr>
              <a:t>The lexical divergence between source and target languages play a big role in the success of UNMT.</a:t>
            </a:r>
            <a:endParaRPr sz="2200">
              <a:solidFill>
                <a:srgbClr val="0000FF"/>
              </a:solidFill>
            </a:endParaRPr>
          </a:p>
          <a:p>
            <a:pPr indent="-368300" lvl="0" marL="457200" rtl="0" algn="l">
              <a:lnSpc>
                <a:spcPct val="115000"/>
              </a:lnSpc>
              <a:spcBef>
                <a:spcPts val="480"/>
              </a:spcBef>
              <a:spcAft>
                <a:spcPts val="0"/>
              </a:spcAft>
              <a:buClr>
                <a:srgbClr val="0000FF"/>
              </a:buClr>
              <a:buSzPts val="2200"/>
              <a:buChar char="•"/>
            </a:pPr>
            <a:r>
              <a:rPr lang="en" sz="2200">
                <a:solidFill>
                  <a:srgbClr val="0000FF"/>
                </a:solidFill>
              </a:rPr>
              <a:t>We explore following approaches</a:t>
            </a:r>
            <a:endParaRPr sz="2200">
              <a:solidFill>
                <a:srgbClr val="0000FF"/>
              </a:solidFill>
            </a:endParaRPr>
          </a:p>
          <a:p>
            <a:pPr indent="-342900" lvl="1" marL="914400" rtl="0" algn="l">
              <a:lnSpc>
                <a:spcPct val="115000"/>
              </a:lnSpc>
              <a:spcBef>
                <a:spcPts val="480"/>
              </a:spcBef>
              <a:spcAft>
                <a:spcPts val="0"/>
              </a:spcAft>
              <a:buClr>
                <a:srgbClr val="0000FF"/>
              </a:buClr>
              <a:buSzPts val="1800"/>
              <a:buChar char="–"/>
            </a:pPr>
            <a:r>
              <a:rPr lang="en" sz="1800">
                <a:solidFill>
                  <a:srgbClr val="0000FF"/>
                </a:solidFill>
              </a:rPr>
              <a:t>Baseline unsupervised NMT (MASS pretraining + iterative back-translation)</a:t>
            </a:r>
            <a:endParaRPr sz="1800">
              <a:solidFill>
                <a:srgbClr val="0000FF"/>
              </a:solidFill>
            </a:endParaRPr>
          </a:p>
          <a:p>
            <a:pPr indent="-342900" lvl="1" marL="914400" rtl="0" algn="l">
              <a:lnSpc>
                <a:spcPct val="115000"/>
              </a:lnSpc>
              <a:spcBef>
                <a:spcPts val="480"/>
              </a:spcBef>
              <a:spcAft>
                <a:spcPts val="0"/>
              </a:spcAft>
              <a:buClr>
                <a:srgbClr val="0000FF"/>
              </a:buClr>
              <a:buSzPts val="1800"/>
              <a:buChar char="–"/>
            </a:pPr>
            <a:r>
              <a:rPr b="1" lang="en" sz="1800">
                <a:solidFill>
                  <a:srgbClr val="0000FF"/>
                </a:solidFill>
              </a:rPr>
              <a:t>Script conversion</a:t>
            </a:r>
            <a:r>
              <a:rPr lang="en" sz="1800">
                <a:solidFill>
                  <a:srgbClr val="0000FF"/>
                </a:solidFill>
              </a:rPr>
              <a:t> (Transliteration to a common script)</a:t>
            </a:r>
            <a:endParaRPr sz="1800">
              <a:solidFill>
                <a:srgbClr val="0000FF"/>
              </a:solidFill>
            </a:endParaRPr>
          </a:p>
          <a:p>
            <a:pPr indent="-342900" lvl="1" marL="914400" rtl="0" algn="l">
              <a:lnSpc>
                <a:spcPct val="115000"/>
              </a:lnSpc>
              <a:spcBef>
                <a:spcPts val="480"/>
              </a:spcBef>
              <a:spcAft>
                <a:spcPts val="0"/>
              </a:spcAft>
              <a:buClr>
                <a:srgbClr val="0000FF"/>
              </a:buClr>
              <a:buSzPts val="1800"/>
              <a:buChar char="–"/>
            </a:pPr>
            <a:r>
              <a:rPr b="1" lang="en" sz="1800">
                <a:solidFill>
                  <a:srgbClr val="0000FF"/>
                </a:solidFill>
              </a:rPr>
              <a:t>Unsupervised bilingual embedding based initialization </a:t>
            </a:r>
            <a:r>
              <a:rPr lang="en" sz="1800">
                <a:solidFill>
                  <a:srgbClr val="0000FF"/>
                </a:solidFill>
              </a:rPr>
              <a:t>to bring the vocabulary of the two languages closer</a:t>
            </a:r>
            <a:endParaRPr sz="1800">
              <a:solidFill>
                <a:srgbClr val="0000FF"/>
              </a:solidFill>
            </a:endParaRPr>
          </a:p>
          <a:p>
            <a:pPr indent="-342900" lvl="1" marL="914400" rtl="0" algn="l">
              <a:lnSpc>
                <a:spcPct val="115000"/>
              </a:lnSpc>
              <a:spcBef>
                <a:spcPts val="480"/>
              </a:spcBef>
              <a:spcAft>
                <a:spcPts val="0"/>
              </a:spcAft>
              <a:buClr>
                <a:srgbClr val="0000FF"/>
              </a:buClr>
              <a:buSzPts val="1800"/>
              <a:buChar char="–"/>
            </a:pPr>
            <a:r>
              <a:rPr b="1" lang="en" sz="1800">
                <a:solidFill>
                  <a:srgbClr val="0000FF"/>
                </a:solidFill>
              </a:rPr>
              <a:t>Dictionary word substitution</a:t>
            </a:r>
            <a:r>
              <a:rPr lang="en" sz="1800">
                <a:solidFill>
                  <a:srgbClr val="0000FF"/>
                </a:solidFill>
              </a:rPr>
              <a:t> using a bilingual dictionary. </a:t>
            </a:r>
            <a:endParaRPr sz="1800">
              <a:solidFill>
                <a:srgbClr val="0000FF"/>
              </a:solidFill>
            </a:endParaRPr>
          </a:p>
          <a:p>
            <a:pPr indent="-317500" lvl="2" marL="1371600" rtl="0" algn="l">
              <a:spcBef>
                <a:spcPts val="480"/>
              </a:spcBef>
              <a:spcAft>
                <a:spcPts val="0"/>
              </a:spcAft>
              <a:buClr>
                <a:srgbClr val="0000FF"/>
              </a:buClr>
              <a:buSzPts val="1400"/>
              <a:buChar char="•"/>
            </a:pPr>
            <a:r>
              <a:rPr lang="en" sz="1400">
                <a:solidFill>
                  <a:srgbClr val="0000FF"/>
                </a:solidFill>
              </a:rPr>
              <a:t>Randomly replace whole words in the sentence with the corresponding word translation obtained from a ground truth bilingual dictionary as a preprocessing step</a:t>
            </a:r>
            <a:endParaRPr sz="1400">
              <a:solidFill>
                <a:srgbClr val="0000FF"/>
              </a:solidFill>
            </a:endParaRPr>
          </a:p>
        </p:txBody>
      </p:sp>
      <p:sp>
        <p:nvSpPr>
          <p:cNvPr id="2104" name="Google Shape;2104;p254"/>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255"/>
          <p:cNvSpPr txBox="1"/>
          <p:nvPr>
            <p:ph type="title"/>
          </p:nvPr>
        </p:nvSpPr>
        <p:spPr>
          <a:xfrm>
            <a:off x="0" y="89775"/>
            <a:ext cx="90825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2800"/>
              <a:t>Results: Language-pairs with High Lexical Overlap</a:t>
            </a:r>
            <a:endParaRPr sz="2800"/>
          </a:p>
        </p:txBody>
      </p:sp>
      <p:pic>
        <p:nvPicPr>
          <p:cNvPr id="2110" name="Google Shape;2110;p255"/>
          <p:cNvPicPr preferRelativeResize="0"/>
          <p:nvPr/>
        </p:nvPicPr>
        <p:blipFill>
          <a:blip r:embed="rId3">
            <a:alphaModFix/>
          </a:blip>
          <a:stretch>
            <a:fillRect/>
          </a:stretch>
        </p:blipFill>
        <p:spPr>
          <a:xfrm>
            <a:off x="1979400" y="624975"/>
            <a:ext cx="4660453" cy="4520349"/>
          </a:xfrm>
          <a:prstGeom prst="rect">
            <a:avLst/>
          </a:prstGeom>
          <a:noFill/>
          <a:ln>
            <a:noFill/>
          </a:ln>
        </p:spPr>
      </p:pic>
      <p:sp>
        <p:nvSpPr>
          <p:cNvPr id="2111" name="Google Shape;2111;p255"/>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8"/>
          <p:cNvSpPr txBox="1"/>
          <p:nvPr>
            <p:ph type="title"/>
          </p:nvPr>
        </p:nvSpPr>
        <p:spPr>
          <a:xfrm>
            <a:off x="457200" y="-98822"/>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Speech to Unit (S2U) Model </a:t>
            </a:r>
            <a:r>
              <a:rPr lang="en"/>
              <a:t>(1/2)</a:t>
            </a:r>
            <a:endParaRPr/>
          </a:p>
        </p:txBody>
      </p:sp>
      <p:sp>
        <p:nvSpPr>
          <p:cNvPr id="361" name="Google Shape;361;p58"/>
          <p:cNvSpPr txBox="1"/>
          <p:nvPr>
            <p:ph idx="1" type="body"/>
          </p:nvPr>
        </p:nvSpPr>
        <p:spPr>
          <a:xfrm>
            <a:off x="457200" y="819150"/>
            <a:ext cx="82296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Generation of Discrete Units for the target language:</a:t>
            </a:r>
            <a:endParaRPr sz="2000"/>
          </a:p>
          <a:p>
            <a:pPr indent="-355600" lvl="1" marL="914400" rtl="0" algn="l">
              <a:spcBef>
                <a:spcPts val="0"/>
              </a:spcBef>
              <a:spcAft>
                <a:spcPts val="0"/>
              </a:spcAft>
              <a:buSzPts val="2000"/>
              <a:buChar char="–"/>
            </a:pPr>
            <a:r>
              <a:rPr lang="en" sz="2000"/>
              <a:t>HuBERT model is trained on an unlabelled speech corpus of the target language.</a:t>
            </a:r>
            <a:endParaRPr sz="2000"/>
          </a:p>
          <a:p>
            <a:pPr indent="0" lvl="0" marL="914400" rtl="0" algn="l">
              <a:spcBef>
                <a:spcPts val="480"/>
              </a:spcBef>
              <a:spcAft>
                <a:spcPts val="0"/>
              </a:spcAft>
              <a:buNone/>
            </a:pPr>
            <a:r>
              <a:t/>
            </a:r>
            <a:endParaRPr sz="2000"/>
          </a:p>
          <a:p>
            <a:pPr indent="-355600" lvl="1" marL="914400" rtl="0" algn="l">
              <a:spcBef>
                <a:spcPts val="480"/>
              </a:spcBef>
              <a:spcAft>
                <a:spcPts val="0"/>
              </a:spcAft>
              <a:buSzPts val="2000"/>
              <a:buChar char="–"/>
            </a:pPr>
            <a:r>
              <a:rPr lang="en" sz="2000"/>
              <a:t>The trained model is used to encode the target speech into continuous representations at every 20ms frame.</a:t>
            </a:r>
            <a:endParaRPr sz="2000"/>
          </a:p>
          <a:p>
            <a:pPr indent="0" lvl="0" marL="914400" rtl="0" algn="l">
              <a:spcBef>
                <a:spcPts val="480"/>
              </a:spcBef>
              <a:spcAft>
                <a:spcPts val="0"/>
              </a:spcAft>
              <a:buNone/>
            </a:pPr>
            <a:r>
              <a:t/>
            </a:r>
            <a:endParaRPr sz="2000"/>
          </a:p>
          <a:p>
            <a:pPr indent="-355600" lvl="1" marL="914400" rtl="0" algn="l">
              <a:spcBef>
                <a:spcPts val="480"/>
              </a:spcBef>
              <a:spcAft>
                <a:spcPts val="0"/>
              </a:spcAft>
              <a:buSzPts val="2000"/>
              <a:buChar char="–"/>
            </a:pPr>
            <a:r>
              <a:rPr lang="en" sz="2000"/>
              <a:t>A </a:t>
            </a:r>
            <a:r>
              <a:rPr lang="en" sz="2000">
                <a:solidFill>
                  <a:srgbClr val="FF0000"/>
                </a:solidFill>
              </a:rPr>
              <a:t>k-means</a:t>
            </a:r>
            <a:r>
              <a:rPr lang="en" sz="2000"/>
              <a:t> algorithm is applied on the learned representations to generate </a:t>
            </a:r>
            <a:r>
              <a:rPr lang="en" sz="2000">
                <a:solidFill>
                  <a:srgbClr val="FF0000"/>
                </a:solidFill>
              </a:rPr>
              <a:t>K cluster centroids</a:t>
            </a:r>
            <a:r>
              <a:rPr lang="en" sz="2000"/>
              <a:t>. </a:t>
            </a:r>
            <a:endParaRPr sz="2000"/>
          </a:p>
          <a:p>
            <a:pPr indent="0" lvl="0" marL="914400" rtl="0" algn="l">
              <a:spcBef>
                <a:spcPts val="480"/>
              </a:spcBef>
              <a:spcAft>
                <a:spcPts val="0"/>
              </a:spcAft>
              <a:buNone/>
            </a:pPr>
            <a:r>
              <a:t/>
            </a:r>
            <a:endParaRPr sz="2000"/>
          </a:p>
          <a:p>
            <a:pPr indent="-355600" lvl="1" marL="914400" rtl="0" algn="l">
              <a:spcBef>
                <a:spcPts val="480"/>
              </a:spcBef>
              <a:spcAft>
                <a:spcPts val="0"/>
              </a:spcAft>
              <a:buSzPts val="2000"/>
              <a:buChar char="–"/>
            </a:pPr>
            <a:r>
              <a:rPr lang="en" sz="2000"/>
              <a:t>These K cluster centroids are used to encode the target utterances into sequences of cluster indices at every 20 ms. </a:t>
            </a:r>
            <a:endParaRPr sz="2000"/>
          </a:p>
        </p:txBody>
      </p:sp>
      <p:sp>
        <p:nvSpPr>
          <p:cNvPr id="362" name="Google Shape;362;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p256"/>
          <p:cNvSpPr txBox="1"/>
          <p:nvPr>
            <p:ph type="title"/>
          </p:nvPr>
        </p:nvSpPr>
        <p:spPr>
          <a:xfrm>
            <a:off x="798750" y="97525"/>
            <a:ext cx="8222400" cy="535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800"/>
              <a:t>Results: Language-pairs with Low Lexical Overlap</a:t>
            </a:r>
            <a:endParaRPr sz="2800"/>
          </a:p>
        </p:txBody>
      </p:sp>
      <p:pic>
        <p:nvPicPr>
          <p:cNvPr id="2117" name="Google Shape;2117;p256"/>
          <p:cNvPicPr preferRelativeResize="0"/>
          <p:nvPr/>
        </p:nvPicPr>
        <p:blipFill>
          <a:blip r:embed="rId3">
            <a:alphaModFix/>
          </a:blip>
          <a:stretch>
            <a:fillRect/>
          </a:stretch>
        </p:blipFill>
        <p:spPr>
          <a:xfrm>
            <a:off x="2218424" y="584525"/>
            <a:ext cx="4267476" cy="4558976"/>
          </a:xfrm>
          <a:prstGeom prst="rect">
            <a:avLst/>
          </a:prstGeom>
          <a:noFill/>
          <a:ln>
            <a:noFill/>
          </a:ln>
        </p:spPr>
      </p:pic>
      <p:sp>
        <p:nvSpPr>
          <p:cNvPr id="2118" name="Google Shape;2118;p256"/>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257"/>
          <p:cNvSpPr txBox="1"/>
          <p:nvPr>
            <p:ph type="title"/>
          </p:nvPr>
        </p:nvSpPr>
        <p:spPr>
          <a:xfrm>
            <a:off x="311700" y="228200"/>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600"/>
              <a:t>Lexical Similarity versus BLEU score</a:t>
            </a:r>
            <a:endParaRPr sz="3600"/>
          </a:p>
        </p:txBody>
      </p:sp>
      <p:sp>
        <p:nvSpPr>
          <p:cNvPr id="2124" name="Google Shape;2124;p257"/>
          <p:cNvSpPr txBox="1"/>
          <p:nvPr>
            <p:ph idx="1" type="body"/>
          </p:nvPr>
        </p:nvSpPr>
        <p:spPr>
          <a:xfrm>
            <a:off x="4572000" y="1515750"/>
            <a:ext cx="4353900" cy="2112000"/>
          </a:xfrm>
          <a:prstGeom prst="rect">
            <a:avLst/>
          </a:prstGeom>
        </p:spPr>
        <p:txBody>
          <a:bodyPr anchorCtr="0" anchor="t" bIns="45700" lIns="91425" spcFirstLastPara="1" rIns="91425" wrap="square" tIns="45700">
            <a:noAutofit/>
          </a:bodyPr>
          <a:lstStyle/>
          <a:p>
            <a:pPr indent="-368300" lvl="0" marL="457200" rtl="0" algn="l">
              <a:lnSpc>
                <a:spcPct val="115000"/>
              </a:lnSpc>
              <a:spcBef>
                <a:spcPts val="0"/>
              </a:spcBef>
              <a:spcAft>
                <a:spcPts val="0"/>
              </a:spcAft>
              <a:buClr>
                <a:srgbClr val="0000FF"/>
              </a:buClr>
              <a:buSzPts val="2200"/>
              <a:buChar char="●"/>
            </a:pPr>
            <a:r>
              <a:rPr lang="en" sz="2200">
                <a:solidFill>
                  <a:srgbClr val="0000FF"/>
                </a:solidFill>
              </a:rPr>
              <a:t>The correlation between lexical similarity between source and reference sentences and BLEU score for </a:t>
            </a:r>
            <a:r>
              <a:rPr b="1" lang="en" sz="2200">
                <a:solidFill>
                  <a:srgbClr val="0000FF"/>
                </a:solidFill>
              </a:rPr>
              <a:t>Gujarati →Hindi</a:t>
            </a:r>
            <a:r>
              <a:rPr lang="en" sz="2200">
                <a:solidFill>
                  <a:srgbClr val="0000FF"/>
                </a:solidFill>
              </a:rPr>
              <a:t>.</a:t>
            </a:r>
            <a:endParaRPr sz="2200">
              <a:solidFill>
                <a:srgbClr val="0000FF"/>
              </a:solidFill>
            </a:endParaRPr>
          </a:p>
        </p:txBody>
      </p:sp>
      <p:pic>
        <p:nvPicPr>
          <p:cNvPr id="2125" name="Google Shape;2125;p257"/>
          <p:cNvPicPr preferRelativeResize="0"/>
          <p:nvPr/>
        </p:nvPicPr>
        <p:blipFill>
          <a:blip r:embed="rId3">
            <a:alphaModFix/>
          </a:blip>
          <a:stretch>
            <a:fillRect/>
          </a:stretch>
        </p:blipFill>
        <p:spPr>
          <a:xfrm>
            <a:off x="311700" y="800900"/>
            <a:ext cx="3892250" cy="4139774"/>
          </a:xfrm>
          <a:prstGeom prst="rect">
            <a:avLst/>
          </a:prstGeom>
          <a:noFill/>
          <a:ln>
            <a:noFill/>
          </a:ln>
        </p:spPr>
      </p:pic>
      <p:sp>
        <p:nvSpPr>
          <p:cNvPr id="2126" name="Google Shape;2126;p257"/>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258"/>
          <p:cNvSpPr txBox="1"/>
          <p:nvPr>
            <p:ph type="title"/>
          </p:nvPr>
        </p:nvSpPr>
        <p:spPr>
          <a:xfrm>
            <a:off x="729425" y="177825"/>
            <a:ext cx="82224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600"/>
              <a:t>Lexical Similarity versus BLEU score</a:t>
            </a:r>
            <a:endParaRPr sz="3600"/>
          </a:p>
        </p:txBody>
      </p:sp>
      <p:sp>
        <p:nvSpPr>
          <p:cNvPr id="2132" name="Google Shape;2132;p258"/>
          <p:cNvSpPr txBox="1"/>
          <p:nvPr/>
        </p:nvSpPr>
        <p:spPr>
          <a:xfrm>
            <a:off x="4458925" y="786025"/>
            <a:ext cx="4300200" cy="28599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0000FF"/>
              </a:buClr>
              <a:buSzPts val="2200"/>
              <a:buChar char="●"/>
            </a:pPr>
            <a:r>
              <a:rPr lang="en" sz="2200">
                <a:solidFill>
                  <a:srgbClr val="0000FF"/>
                </a:solidFill>
              </a:rPr>
              <a:t>The correlation between lexical similarity between source and reference sentences and BLEU score for </a:t>
            </a:r>
            <a:r>
              <a:rPr b="1" lang="en" sz="2200">
                <a:solidFill>
                  <a:srgbClr val="0000FF"/>
                </a:solidFill>
              </a:rPr>
              <a:t>Hindi → Malayalam</a:t>
            </a:r>
            <a:r>
              <a:rPr lang="en" sz="2200">
                <a:solidFill>
                  <a:srgbClr val="0000FF"/>
                </a:solidFill>
              </a:rPr>
              <a:t>.</a:t>
            </a:r>
            <a:endParaRPr sz="2200">
              <a:solidFill>
                <a:srgbClr val="0000FF"/>
              </a:solidFill>
            </a:endParaRPr>
          </a:p>
          <a:p>
            <a:pPr indent="-368300" lvl="0" marL="457200" rtl="0" algn="l">
              <a:lnSpc>
                <a:spcPct val="115000"/>
              </a:lnSpc>
              <a:spcBef>
                <a:spcPts val="0"/>
              </a:spcBef>
              <a:spcAft>
                <a:spcPts val="0"/>
              </a:spcAft>
              <a:buClr>
                <a:srgbClr val="0000FF"/>
              </a:buClr>
              <a:buSzPts val="2200"/>
              <a:buChar char="●"/>
            </a:pPr>
            <a:r>
              <a:rPr lang="en" sz="2200">
                <a:solidFill>
                  <a:srgbClr val="0000FF"/>
                </a:solidFill>
              </a:rPr>
              <a:t>r value with original script is very low.</a:t>
            </a:r>
            <a:endParaRPr sz="2200">
              <a:solidFill>
                <a:srgbClr val="0000FF"/>
              </a:solidFill>
            </a:endParaRPr>
          </a:p>
        </p:txBody>
      </p:sp>
      <p:pic>
        <p:nvPicPr>
          <p:cNvPr id="2133" name="Google Shape;2133;p258"/>
          <p:cNvPicPr preferRelativeResize="0"/>
          <p:nvPr/>
        </p:nvPicPr>
        <p:blipFill>
          <a:blip r:embed="rId3">
            <a:alphaModFix/>
          </a:blip>
          <a:stretch>
            <a:fillRect/>
          </a:stretch>
        </p:blipFill>
        <p:spPr>
          <a:xfrm>
            <a:off x="209250" y="892150"/>
            <a:ext cx="4026750" cy="3771074"/>
          </a:xfrm>
          <a:prstGeom prst="rect">
            <a:avLst/>
          </a:prstGeom>
          <a:noFill/>
          <a:ln>
            <a:noFill/>
          </a:ln>
        </p:spPr>
      </p:pic>
      <p:sp>
        <p:nvSpPr>
          <p:cNvPr id="2134" name="Google Shape;2134;p258"/>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p259"/>
          <p:cNvSpPr txBox="1"/>
          <p:nvPr>
            <p:ph type="title"/>
          </p:nvPr>
        </p:nvSpPr>
        <p:spPr>
          <a:xfrm>
            <a:off x="109063" y="384800"/>
            <a:ext cx="8925900" cy="60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600"/>
              <a:t>Shared Vocabulary</a:t>
            </a:r>
            <a:endParaRPr sz="3600"/>
          </a:p>
        </p:txBody>
      </p:sp>
      <p:sp>
        <p:nvSpPr>
          <p:cNvPr id="2140" name="Google Shape;2140;p259"/>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41" name="Google Shape;2141;p259"/>
          <p:cNvPicPr preferRelativeResize="0"/>
          <p:nvPr/>
        </p:nvPicPr>
        <p:blipFill>
          <a:blip r:embed="rId3">
            <a:alphaModFix/>
          </a:blip>
          <a:stretch>
            <a:fillRect/>
          </a:stretch>
        </p:blipFill>
        <p:spPr>
          <a:xfrm>
            <a:off x="579349" y="1216525"/>
            <a:ext cx="7985325" cy="321810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260"/>
          <p:cNvSpPr txBox="1"/>
          <p:nvPr>
            <p:ph type="title"/>
          </p:nvPr>
        </p:nvSpPr>
        <p:spPr>
          <a:xfrm>
            <a:off x="631700" y="163775"/>
            <a:ext cx="82224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600"/>
              <a:t>Qualitative Analysis</a:t>
            </a:r>
            <a:endParaRPr sz="3600"/>
          </a:p>
        </p:txBody>
      </p:sp>
      <p:sp>
        <p:nvSpPr>
          <p:cNvPr id="2147" name="Google Shape;2147;p260"/>
          <p:cNvSpPr txBox="1"/>
          <p:nvPr>
            <p:ph idx="1" type="body"/>
          </p:nvPr>
        </p:nvSpPr>
        <p:spPr>
          <a:xfrm>
            <a:off x="457200" y="903750"/>
            <a:ext cx="8229600" cy="558600"/>
          </a:xfrm>
          <a:prstGeom prst="rect">
            <a:avLst/>
          </a:prstGeom>
        </p:spPr>
        <p:txBody>
          <a:bodyPr anchorCtr="0" anchor="t" bIns="45700" lIns="91425" spcFirstLastPara="1" rIns="91425" wrap="square" tIns="45700">
            <a:noAutofit/>
          </a:bodyPr>
          <a:lstStyle/>
          <a:p>
            <a:pPr indent="-368300" lvl="0" marL="457200" rtl="0" algn="l">
              <a:spcBef>
                <a:spcPts val="480"/>
              </a:spcBef>
              <a:spcAft>
                <a:spcPts val="0"/>
              </a:spcAft>
              <a:buClr>
                <a:srgbClr val="0000FF"/>
              </a:buClr>
              <a:buSzPts val="2200"/>
              <a:buChar char="•"/>
            </a:pPr>
            <a:r>
              <a:rPr lang="en" sz="2200">
                <a:solidFill>
                  <a:srgbClr val="0000FF"/>
                </a:solidFill>
              </a:rPr>
              <a:t>Fluent but inadequate translations</a:t>
            </a:r>
            <a:endParaRPr sz="2200">
              <a:solidFill>
                <a:srgbClr val="0000FF"/>
              </a:solidFill>
            </a:endParaRPr>
          </a:p>
        </p:txBody>
      </p:sp>
      <p:sp>
        <p:nvSpPr>
          <p:cNvPr id="2148" name="Google Shape;2148;p260"/>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49" name="Google Shape;2149;p260"/>
          <p:cNvPicPr preferRelativeResize="0"/>
          <p:nvPr/>
        </p:nvPicPr>
        <p:blipFill>
          <a:blip r:embed="rId3">
            <a:alphaModFix/>
          </a:blip>
          <a:stretch>
            <a:fillRect/>
          </a:stretch>
        </p:blipFill>
        <p:spPr>
          <a:xfrm>
            <a:off x="457200" y="1542475"/>
            <a:ext cx="8279801" cy="2890325"/>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261"/>
          <p:cNvSpPr txBox="1"/>
          <p:nvPr>
            <p:ph type="title"/>
          </p:nvPr>
        </p:nvSpPr>
        <p:spPr>
          <a:xfrm>
            <a:off x="798750" y="165950"/>
            <a:ext cx="82224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600"/>
              <a:t>Qualitative Analysis</a:t>
            </a:r>
            <a:endParaRPr sz="3600"/>
          </a:p>
        </p:txBody>
      </p:sp>
      <p:sp>
        <p:nvSpPr>
          <p:cNvPr id="2155" name="Google Shape;2155;p261"/>
          <p:cNvSpPr txBox="1"/>
          <p:nvPr>
            <p:ph idx="1" type="body"/>
          </p:nvPr>
        </p:nvSpPr>
        <p:spPr>
          <a:xfrm>
            <a:off x="517450" y="715988"/>
            <a:ext cx="8229600" cy="558600"/>
          </a:xfrm>
          <a:prstGeom prst="rect">
            <a:avLst/>
          </a:prstGeom>
        </p:spPr>
        <p:txBody>
          <a:bodyPr anchorCtr="0" anchor="t" bIns="45700" lIns="91425" spcFirstLastPara="1" rIns="91425" wrap="square" tIns="45700">
            <a:noAutofit/>
          </a:bodyPr>
          <a:lstStyle/>
          <a:p>
            <a:pPr indent="-368300" lvl="0" marL="457200" rtl="0" algn="l">
              <a:lnSpc>
                <a:spcPct val="100000"/>
              </a:lnSpc>
              <a:spcBef>
                <a:spcPts val="480"/>
              </a:spcBef>
              <a:spcAft>
                <a:spcPts val="0"/>
              </a:spcAft>
              <a:buClr>
                <a:srgbClr val="0000FF"/>
              </a:buClr>
              <a:buSzPts val="2200"/>
              <a:buChar char="•"/>
            </a:pPr>
            <a:r>
              <a:rPr lang="en" sz="2200">
                <a:solidFill>
                  <a:srgbClr val="0000FF"/>
                </a:solidFill>
              </a:rPr>
              <a:t>Meaning drift due to transliteration</a:t>
            </a:r>
            <a:endParaRPr sz="2200">
              <a:solidFill>
                <a:srgbClr val="0000FF"/>
              </a:solidFill>
            </a:endParaRPr>
          </a:p>
        </p:txBody>
      </p:sp>
      <p:pic>
        <p:nvPicPr>
          <p:cNvPr id="2156" name="Google Shape;2156;p261"/>
          <p:cNvPicPr preferRelativeResize="0"/>
          <p:nvPr/>
        </p:nvPicPr>
        <p:blipFill>
          <a:blip r:embed="rId3">
            <a:alphaModFix/>
          </a:blip>
          <a:stretch>
            <a:fillRect/>
          </a:stretch>
        </p:blipFill>
        <p:spPr>
          <a:xfrm>
            <a:off x="1475800" y="1166425"/>
            <a:ext cx="7108850" cy="2560850"/>
          </a:xfrm>
          <a:prstGeom prst="rect">
            <a:avLst/>
          </a:prstGeom>
          <a:noFill/>
          <a:ln>
            <a:noFill/>
          </a:ln>
        </p:spPr>
      </p:pic>
      <p:sp>
        <p:nvSpPr>
          <p:cNvPr id="2157" name="Google Shape;2157;p261"/>
          <p:cNvSpPr txBox="1"/>
          <p:nvPr>
            <p:ph idx="1" type="body"/>
          </p:nvPr>
        </p:nvSpPr>
        <p:spPr>
          <a:xfrm>
            <a:off x="517450" y="3727275"/>
            <a:ext cx="8229600" cy="1416300"/>
          </a:xfrm>
          <a:prstGeom prst="rect">
            <a:avLst/>
          </a:prstGeom>
        </p:spPr>
        <p:txBody>
          <a:bodyPr anchorCtr="0" anchor="t" bIns="45700" lIns="91425" spcFirstLastPara="1" rIns="91425" wrap="square" tIns="45700">
            <a:noAutofit/>
          </a:bodyPr>
          <a:lstStyle/>
          <a:p>
            <a:pPr indent="-368300" lvl="0" marL="457200" rtl="0" algn="l">
              <a:spcBef>
                <a:spcPts val="480"/>
              </a:spcBef>
              <a:spcAft>
                <a:spcPts val="0"/>
              </a:spcAft>
              <a:buClr>
                <a:srgbClr val="0000FF"/>
              </a:buClr>
              <a:buSzPts val="2200"/>
              <a:buChar char="•"/>
            </a:pPr>
            <a:r>
              <a:rPr b="1" lang="en" sz="2200">
                <a:solidFill>
                  <a:srgbClr val="0000FF"/>
                </a:solidFill>
              </a:rPr>
              <a:t>চলুন</a:t>
            </a:r>
            <a:r>
              <a:rPr lang="en" sz="2200">
                <a:solidFill>
                  <a:srgbClr val="0000FF"/>
                </a:solidFill>
              </a:rPr>
              <a:t> (Chaluna) → to go, মেন চলুন (mene chaluna) →</a:t>
            </a:r>
            <a:r>
              <a:rPr b="1" lang="en" sz="2200">
                <a:solidFill>
                  <a:srgbClr val="0000FF"/>
                </a:solidFill>
              </a:rPr>
              <a:t>maintain</a:t>
            </a:r>
            <a:endParaRPr sz="2200">
              <a:solidFill>
                <a:srgbClr val="0000FF"/>
              </a:solidFill>
            </a:endParaRPr>
          </a:p>
          <a:p>
            <a:pPr indent="-368300" lvl="0" marL="457200" rtl="0" algn="l">
              <a:spcBef>
                <a:spcPts val="0"/>
              </a:spcBef>
              <a:spcAft>
                <a:spcPts val="0"/>
              </a:spcAft>
              <a:buClr>
                <a:srgbClr val="0000FF"/>
              </a:buClr>
              <a:buSzPts val="2200"/>
              <a:buChar char="•"/>
            </a:pPr>
            <a:r>
              <a:rPr lang="en" sz="2200">
                <a:solidFill>
                  <a:srgbClr val="0000FF"/>
                </a:solidFill>
              </a:rPr>
              <a:t>The Hindi translation for the verb chaluna is </a:t>
            </a:r>
            <a:r>
              <a:rPr b="1" lang="en" sz="2200">
                <a:solidFill>
                  <a:srgbClr val="0000FF"/>
                </a:solidFill>
              </a:rPr>
              <a:t>चलो</a:t>
            </a:r>
            <a:r>
              <a:rPr lang="en" sz="2200">
                <a:solidFill>
                  <a:srgbClr val="0000FF"/>
                </a:solidFill>
              </a:rPr>
              <a:t> (chalo). [This happens because of transliteration and bilingual embeddings]</a:t>
            </a:r>
            <a:endParaRPr sz="2200">
              <a:solidFill>
                <a:srgbClr val="0000FF"/>
              </a:solidFill>
            </a:endParaRPr>
          </a:p>
        </p:txBody>
      </p:sp>
      <p:sp>
        <p:nvSpPr>
          <p:cNvPr id="2158" name="Google Shape;2158;p261"/>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262"/>
          <p:cNvSpPr txBox="1"/>
          <p:nvPr>
            <p:ph type="title"/>
          </p:nvPr>
        </p:nvSpPr>
        <p:spPr>
          <a:xfrm>
            <a:off x="311700" y="445025"/>
            <a:ext cx="8520600" cy="62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Summary</a:t>
            </a:r>
            <a:endParaRPr/>
          </a:p>
        </p:txBody>
      </p:sp>
      <p:sp>
        <p:nvSpPr>
          <p:cNvPr id="2164" name="Google Shape;2164;p262"/>
          <p:cNvSpPr txBox="1"/>
          <p:nvPr>
            <p:ph idx="1" type="body"/>
          </p:nvPr>
        </p:nvSpPr>
        <p:spPr>
          <a:xfrm>
            <a:off x="311700" y="1152475"/>
            <a:ext cx="8520600" cy="35364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0000FF"/>
              </a:buClr>
              <a:buSzPts val="2400"/>
              <a:buChar char="•"/>
            </a:pPr>
            <a:r>
              <a:rPr lang="en">
                <a:solidFill>
                  <a:srgbClr val="0000FF"/>
                </a:solidFill>
              </a:rPr>
              <a:t>Current state of the art approaches in unsupervised NMT</a:t>
            </a:r>
            <a:endParaRPr>
              <a:solidFill>
                <a:srgbClr val="0000FF"/>
              </a:solidFill>
            </a:endParaRPr>
          </a:p>
          <a:p>
            <a:pPr indent="-381000" lvl="0" marL="457200" rtl="0" algn="l">
              <a:lnSpc>
                <a:spcPct val="115000"/>
              </a:lnSpc>
              <a:spcBef>
                <a:spcPts val="480"/>
              </a:spcBef>
              <a:spcAft>
                <a:spcPts val="0"/>
              </a:spcAft>
              <a:buClr>
                <a:srgbClr val="0000FF"/>
              </a:buClr>
              <a:buSzPts val="2400"/>
              <a:buChar char="•"/>
            </a:pPr>
            <a:r>
              <a:rPr lang="en">
                <a:solidFill>
                  <a:srgbClr val="0000FF"/>
                </a:solidFill>
              </a:rPr>
              <a:t>Analysis of Unsupervised NMT for Indic languages</a:t>
            </a:r>
            <a:endParaRPr>
              <a:solidFill>
                <a:srgbClr val="0000FF"/>
              </a:solidFill>
            </a:endParaRPr>
          </a:p>
          <a:p>
            <a:pPr indent="-355600" lvl="1" marL="914400" rtl="0" algn="l">
              <a:lnSpc>
                <a:spcPct val="115000"/>
              </a:lnSpc>
              <a:spcBef>
                <a:spcPts val="480"/>
              </a:spcBef>
              <a:spcAft>
                <a:spcPts val="0"/>
              </a:spcAft>
              <a:buClr>
                <a:srgbClr val="0000FF"/>
              </a:buClr>
              <a:buSzPts val="2000"/>
              <a:buChar char="–"/>
            </a:pPr>
            <a:r>
              <a:rPr lang="en" sz="2000">
                <a:solidFill>
                  <a:srgbClr val="0000FF"/>
                </a:solidFill>
              </a:rPr>
              <a:t>The lexical divergence between source and target language plays an important role.</a:t>
            </a:r>
            <a:endParaRPr sz="2000">
              <a:solidFill>
                <a:srgbClr val="0000FF"/>
              </a:solidFill>
            </a:endParaRPr>
          </a:p>
          <a:p>
            <a:pPr indent="-355600" lvl="1" marL="914400" rtl="0" algn="l">
              <a:spcBef>
                <a:spcPts val="0"/>
              </a:spcBef>
              <a:spcAft>
                <a:spcPts val="0"/>
              </a:spcAft>
              <a:buClr>
                <a:srgbClr val="0000FF"/>
              </a:buClr>
              <a:buSzPts val="2000"/>
              <a:buChar char="–"/>
            </a:pPr>
            <a:r>
              <a:rPr lang="en" sz="2000">
                <a:solidFill>
                  <a:srgbClr val="0000FF"/>
                </a:solidFill>
              </a:rPr>
              <a:t>3 approaches to bridge lexical divergence between source and target languages</a:t>
            </a:r>
            <a:endParaRPr sz="2000">
              <a:solidFill>
                <a:srgbClr val="0000FF"/>
              </a:solidFill>
            </a:endParaRPr>
          </a:p>
          <a:p>
            <a:pPr indent="-342900" lvl="2" marL="1371600" rtl="0" algn="l">
              <a:spcBef>
                <a:spcPts val="0"/>
              </a:spcBef>
              <a:spcAft>
                <a:spcPts val="0"/>
              </a:spcAft>
              <a:buClr>
                <a:srgbClr val="0000FF"/>
              </a:buClr>
              <a:buSzPts val="1800"/>
              <a:buChar char="•"/>
            </a:pPr>
            <a:r>
              <a:rPr lang="en" sz="1800">
                <a:solidFill>
                  <a:srgbClr val="0000FF"/>
                </a:solidFill>
              </a:rPr>
              <a:t>Script conversion</a:t>
            </a:r>
            <a:endParaRPr sz="1800">
              <a:solidFill>
                <a:srgbClr val="0000FF"/>
              </a:solidFill>
            </a:endParaRPr>
          </a:p>
          <a:p>
            <a:pPr indent="-342900" lvl="2" marL="1371600" rtl="0" algn="l">
              <a:spcBef>
                <a:spcPts val="0"/>
              </a:spcBef>
              <a:spcAft>
                <a:spcPts val="0"/>
              </a:spcAft>
              <a:buClr>
                <a:srgbClr val="0000FF"/>
              </a:buClr>
              <a:buSzPts val="1800"/>
              <a:buChar char="•"/>
            </a:pPr>
            <a:r>
              <a:rPr lang="en" sz="1800">
                <a:solidFill>
                  <a:srgbClr val="0000FF"/>
                </a:solidFill>
              </a:rPr>
              <a:t>Initialization using bilingual embeddings</a:t>
            </a:r>
            <a:endParaRPr sz="1800">
              <a:solidFill>
                <a:srgbClr val="0000FF"/>
              </a:solidFill>
            </a:endParaRPr>
          </a:p>
          <a:p>
            <a:pPr indent="-342900" lvl="2" marL="1371600" rtl="0" algn="l">
              <a:spcBef>
                <a:spcPts val="0"/>
              </a:spcBef>
              <a:spcAft>
                <a:spcPts val="0"/>
              </a:spcAft>
              <a:buClr>
                <a:srgbClr val="0000FF"/>
              </a:buClr>
              <a:buSzPts val="1800"/>
              <a:buChar char="•"/>
            </a:pPr>
            <a:r>
              <a:rPr lang="en" sz="1800">
                <a:solidFill>
                  <a:srgbClr val="0000FF"/>
                </a:solidFill>
              </a:rPr>
              <a:t>Dictionary word </a:t>
            </a:r>
            <a:r>
              <a:rPr lang="en" sz="1800">
                <a:solidFill>
                  <a:srgbClr val="0000FF"/>
                </a:solidFill>
              </a:rPr>
              <a:t>substitution</a:t>
            </a:r>
            <a:endParaRPr>
              <a:solidFill>
                <a:srgbClr val="0000FF"/>
              </a:solidFill>
            </a:endParaRPr>
          </a:p>
        </p:txBody>
      </p:sp>
      <p:sp>
        <p:nvSpPr>
          <p:cNvPr id="2165" name="Google Shape;2165;p262"/>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sp>
        <p:nvSpPr>
          <p:cNvPr id="2170" name="Google Shape;2170;p263"/>
          <p:cNvSpPr txBox="1"/>
          <p:nvPr>
            <p:ph type="title"/>
          </p:nvPr>
        </p:nvSpPr>
        <p:spPr>
          <a:xfrm>
            <a:off x="457200" y="1890098"/>
            <a:ext cx="8229600" cy="130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Machine Translation</a:t>
            </a:r>
            <a:endParaRPr/>
          </a:p>
          <a:p>
            <a:pPr indent="0" lvl="0" marL="0" rtl="0" algn="ctr">
              <a:lnSpc>
                <a:spcPct val="100000"/>
              </a:lnSpc>
              <a:spcBef>
                <a:spcPts val="0"/>
              </a:spcBef>
              <a:spcAft>
                <a:spcPts val="0"/>
              </a:spcAft>
              <a:buSzPts val="1400"/>
              <a:buNone/>
            </a:pPr>
            <a:r>
              <a:rPr lang="en"/>
              <a:t>Demonstration</a:t>
            </a:r>
            <a:endParaRPr/>
          </a:p>
        </p:txBody>
      </p:sp>
      <p:sp>
        <p:nvSpPr>
          <p:cNvPr id="2171" name="Google Shape;2171;p2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p264"/>
          <p:cNvSpPr txBox="1"/>
          <p:nvPr>
            <p:ph type="title"/>
          </p:nvPr>
        </p:nvSpPr>
        <p:spPr>
          <a:xfrm>
            <a:off x="457200" y="2143053"/>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Automatic Post Editing</a:t>
            </a:r>
            <a:endParaRPr/>
          </a:p>
        </p:txBody>
      </p:sp>
      <p:sp>
        <p:nvSpPr>
          <p:cNvPr id="2177" name="Google Shape;2177;p2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265"/>
          <p:cNvSpPr txBox="1"/>
          <p:nvPr>
            <p:ph type="title"/>
          </p:nvPr>
        </p:nvSpPr>
        <p:spPr>
          <a:xfrm>
            <a:off x="457200" y="-98822"/>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sz="3500"/>
              <a:t>Outline</a:t>
            </a:r>
            <a:endParaRPr sz="3500"/>
          </a:p>
        </p:txBody>
      </p:sp>
      <p:sp>
        <p:nvSpPr>
          <p:cNvPr id="2183" name="Google Shape;2183;p265"/>
          <p:cNvSpPr txBox="1"/>
          <p:nvPr>
            <p:ph idx="1" type="body"/>
          </p:nvPr>
        </p:nvSpPr>
        <p:spPr>
          <a:xfrm>
            <a:off x="457200" y="666750"/>
            <a:ext cx="8229600" cy="42393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480"/>
              </a:spcBef>
              <a:spcAft>
                <a:spcPts val="0"/>
              </a:spcAft>
              <a:buSzPts val="2200"/>
              <a:buAutoNum type="arabicPeriod"/>
            </a:pPr>
            <a:r>
              <a:rPr lang="en" sz="2200"/>
              <a:t>Motivation</a:t>
            </a:r>
            <a:endParaRPr sz="2200"/>
          </a:p>
          <a:p>
            <a:pPr indent="-368300" lvl="0" marL="457200" rtl="0" algn="l">
              <a:lnSpc>
                <a:spcPct val="100000"/>
              </a:lnSpc>
              <a:spcBef>
                <a:spcPts val="0"/>
              </a:spcBef>
              <a:spcAft>
                <a:spcPts val="0"/>
              </a:spcAft>
              <a:buSzPts val="2200"/>
              <a:buAutoNum type="arabicPeriod"/>
            </a:pPr>
            <a:r>
              <a:rPr lang="en" sz="2200"/>
              <a:t>Problem Statement</a:t>
            </a:r>
            <a:endParaRPr sz="2200"/>
          </a:p>
          <a:p>
            <a:pPr indent="-368300" lvl="0" marL="457200" rtl="0" algn="l">
              <a:lnSpc>
                <a:spcPct val="100000"/>
              </a:lnSpc>
              <a:spcBef>
                <a:spcPts val="0"/>
              </a:spcBef>
              <a:spcAft>
                <a:spcPts val="0"/>
              </a:spcAft>
              <a:buSzPts val="2200"/>
              <a:buAutoNum type="arabicPeriod"/>
            </a:pPr>
            <a:r>
              <a:rPr lang="en" sz="2200"/>
              <a:t>Challenges</a:t>
            </a:r>
            <a:endParaRPr sz="2200"/>
          </a:p>
          <a:p>
            <a:pPr indent="-368300" lvl="0" marL="457200" rtl="0" algn="l">
              <a:lnSpc>
                <a:spcPct val="100000"/>
              </a:lnSpc>
              <a:spcBef>
                <a:spcPts val="0"/>
              </a:spcBef>
              <a:spcAft>
                <a:spcPts val="0"/>
              </a:spcAft>
              <a:buSzPts val="2200"/>
              <a:buAutoNum type="arabicPeriod"/>
            </a:pPr>
            <a:r>
              <a:rPr lang="en" sz="2200"/>
              <a:t>Categorization of APE Systems</a:t>
            </a:r>
            <a:endParaRPr sz="2200"/>
          </a:p>
          <a:p>
            <a:pPr indent="-368300" lvl="0" marL="457200" rtl="0" algn="l">
              <a:lnSpc>
                <a:spcPct val="100000"/>
              </a:lnSpc>
              <a:spcBef>
                <a:spcPts val="0"/>
              </a:spcBef>
              <a:spcAft>
                <a:spcPts val="0"/>
              </a:spcAft>
              <a:buSzPts val="2200"/>
              <a:buAutoNum type="arabicPeriod"/>
            </a:pPr>
            <a:r>
              <a:rPr lang="en" sz="2200"/>
              <a:t>APE Paradigms</a:t>
            </a:r>
            <a:endParaRPr sz="2200"/>
          </a:p>
          <a:p>
            <a:pPr indent="-368300" lvl="0" marL="457200" rtl="0" algn="l">
              <a:lnSpc>
                <a:spcPct val="100000"/>
              </a:lnSpc>
              <a:spcBef>
                <a:spcPts val="0"/>
              </a:spcBef>
              <a:spcAft>
                <a:spcPts val="0"/>
              </a:spcAft>
              <a:buSzPts val="2200"/>
              <a:buAutoNum type="arabicPeriod"/>
            </a:pPr>
            <a:r>
              <a:rPr lang="en" sz="2200"/>
              <a:t>WMT APE Shared Tasks</a:t>
            </a:r>
            <a:endParaRPr sz="2200"/>
          </a:p>
          <a:p>
            <a:pPr indent="-368300" lvl="0" marL="457200" rtl="0" algn="l">
              <a:lnSpc>
                <a:spcPct val="100000"/>
              </a:lnSpc>
              <a:spcBef>
                <a:spcPts val="0"/>
              </a:spcBef>
              <a:spcAft>
                <a:spcPts val="0"/>
              </a:spcAft>
              <a:buSzPts val="2200"/>
              <a:buAutoNum type="arabicPeriod"/>
            </a:pPr>
            <a:r>
              <a:rPr lang="en" sz="2200"/>
              <a:t>HW-TSC’s APE System</a:t>
            </a:r>
            <a:endParaRPr sz="2200"/>
          </a:p>
          <a:p>
            <a:pPr indent="-368300" lvl="0" marL="457200" rtl="0" algn="l">
              <a:lnSpc>
                <a:spcPct val="100000"/>
              </a:lnSpc>
              <a:spcBef>
                <a:spcPts val="0"/>
              </a:spcBef>
              <a:spcAft>
                <a:spcPts val="0"/>
              </a:spcAft>
              <a:buSzPts val="2200"/>
              <a:buAutoNum type="arabicPeriod"/>
            </a:pPr>
            <a:r>
              <a:rPr lang="en" sz="2200"/>
              <a:t>Experiments and Results</a:t>
            </a:r>
            <a:endParaRPr sz="2200"/>
          </a:p>
        </p:txBody>
      </p:sp>
      <p:sp>
        <p:nvSpPr>
          <p:cNvPr id="2184" name="Google Shape;2184;p2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9"/>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Speech to Unit (S2U) Model </a:t>
            </a:r>
            <a:r>
              <a:rPr lang="en"/>
              <a:t>(2/2)</a:t>
            </a:r>
            <a:endParaRPr/>
          </a:p>
          <a:p>
            <a:pPr indent="0" lvl="0" marL="0" rtl="0" algn="ctr">
              <a:spcBef>
                <a:spcPts val="0"/>
              </a:spcBef>
              <a:spcAft>
                <a:spcPts val="0"/>
              </a:spcAft>
              <a:buNone/>
            </a:pPr>
            <a:r>
              <a:t/>
            </a:r>
            <a:endParaRPr/>
          </a:p>
        </p:txBody>
      </p:sp>
      <p:sp>
        <p:nvSpPr>
          <p:cNvPr id="368" name="Google Shape;368;p59"/>
          <p:cNvSpPr txBox="1"/>
          <p:nvPr>
            <p:ph idx="1" type="body"/>
          </p:nvPr>
        </p:nvSpPr>
        <p:spPr>
          <a:xfrm>
            <a:off x="457200" y="666750"/>
            <a:ext cx="8229600" cy="3394500"/>
          </a:xfrm>
          <a:prstGeom prst="rect">
            <a:avLst/>
          </a:prstGeom>
        </p:spPr>
        <p:txBody>
          <a:bodyPr anchorCtr="0" anchor="t" bIns="45700" lIns="91425" spcFirstLastPara="1" rIns="91425" wrap="square" tIns="45700">
            <a:noAutofit/>
          </a:bodyPr>
          <a:lstStyle/>
          <a:p>
            <a:pPr indent="-342900" lvl="0" marL="457200" rtl="0" algn="l">
              <a:spcBef>
                <a:spcPts val="480"/>
              </a:spcBef>
              <a:spcAft>
                <a:spcPts val="0"/>
              </a:spcAft>
              <a:buSzPts val="1800"/>
              <a:buChar char="•"/>
            </a:pPr>
            <a:r>
              <a:rPr lang="en" sz="1800"/>
              <a:t>A target utterance y is represented as </a:t>
            </a:r>
            <a:r>
              <a:rPr i="1" lang="en" sz="1800"/>
              <a:t>[ z</a:t>
            </a:r>
            <a:r>
              <a:rPr baseline="-25000" i="1" lang="en" sz="1800"/>
              <a:t>1</a:t>
            </a:r>
            <a:r>
              <a:rPr i="1" lang="en" sz="1800"/>
              <a:t>, z</a:t>
            </a:r>
            <a:r>
              <a:rPr baseline="-25000" i="1" lang="en" sz="1800"/>
              <a:t>2</a:t>
            </a:r>
            <a:r>
              <a:rPr i="1" lang="en" sz="1800"/>
              <a:t>, .., z</a:t>
            </a:r>
            <a:r>
              <a:rPr baseline="-25000" i="1" lang="en" sz="1800"/>
              <a:t>T </a:t>
            </a:r>
            <a:r>
              <a:rPr i="1" lang="en" sz="1800"/>
              <a:t>]</a:t>
            </a:r>
            <a:r>
              <a:rPr lang="en" sz="1800"/>
              <a:t>, where </a:t>
            </a:r>
            <a:r>
              <a:rPr i="1" lang="en" sz="1800"/>
              <a:t>z</a:t>
            </a:r>
            <a:r>
              <a:rPr baseline="-25000" i="1" lang="en" sz="1800"/>
              <a:t>i</a:t>
            </a:r>
            <a:r>
              <a:rPr baseline="-25000" lang="en" sz="1800"/>
              <a:t> </a:t>
            </a:r>
            <a:r>
              <a:rPr lang="en" sz="1800"/>
              <a:t>belongs to </a:t>
            </a:r>
            <a:r>
              <a:rPr i="1" lang="en" sz="1800"/>
              <a:t>{0, 1, 2, .., K-1}, K</a:t>
            </a:r>
            <a:r>
              <a:rPr lang="en" sz="1800"/>
              <a:t> is the number of clusters and </a:t>
            </a:r>
            <a:r>
              <a:rPr i="1" lang="en" sz="1800"/>
              <a:t>T</a:t>
            </a:r>
            <a:r>
              <a:rPr lang="en" sz="1800"/>
              <a:t> is the number of frames.</a:t>
            </a:r>
            <a:endParaRPr sz="1800"/>
          </a:p>
          <a:p>
            <a:pPr indent="0" lvl="0" marL="0" rtl="0" algn="l">
              <a:spcBef>
                <a:spcPts val="480"/>
              </a:spcBef>
              <a:spcAft>
                <a:spcPts val="0"/>
              </a:spcAft>
              <a:buNone/>
            </a:pPr>
            <a:r>
              <a:t/>
            </a:r>
            <a:endParaRPr sz="1800"/>
          </a:p>
          <a:p>
            <a:pPr indent="-342900" lvl="0" marL="457200" rtl="0" algn="l">
              <a:spcBef>
                <a:spcPts val="480"/>
              </a:spcBef>
              <a:spcAft>
                <a:spcPts val="0"/>
              </a:spcAft>
              <a:buSzPts val="1800"/>
              <a:buChar char="•"/>
            </a:pPr>
            <a:r>
              <a:rPr lang="en" sz="1800"/>
              <a:t>S2U model is built by adapting from the transformer model for MT (Machine Translation).</a:t>
            </a:r>
            <a:endParaRPr sz="1800"/>
          </a:p>
          <a:p>
            <a:pPr indent="0" lvl="0" marL="0" rtl="0" algn="l">
              <a:spcBef>
                <a:spcPts val="480"/>
              </a:spcBef>
              <a:spcAft>
                <a:spcPts val="0"/>
              </a:spcAft>
              <a:buNone/>
            </a:pPr>
            <a:r>
              <a:t/>
            </a:r>
            <a:endParaRPr sz="1800"/>
          </a:p>
          <a:p>
            <a:pPr indent="-342900" lvl="0" marL="457200" rtl="0" algn="l">
              <a:spcBef>
                <a:spcPts val="480"/>
              </a:spcBef>
              <a:spcAft>
                <a:spcPts val="0"/>
              </a:spcAft>
              <a:buSzPts val="1800"/>
              <a:buChar char="•"/>
            </a:pPr>
            <a:r>
              <a:rPr lang="en" sz="1800"/>
              <a:t>A stack of 1-D convolutional layers, each with stride 2 and followed by a gated linear unit activation function, is prepended to the transformer layers in the encoder for downsampling the speech input.</a:t>
            </a:r>
            <a:endParaRPr sz="1800"/>
          </a:p>
          <a:p>
            <a:pPr indent="0" lvl="0" marL="0" rtl="0" algn="l">
              <a:spcBef>
                <a:spcPts val="480"/>
              </a:spcBef>
              <a:spcAft>
                <a:spcPts val="0"/>
              </a:spcAft>
              <a:buNone/>
            </a:pPr>
            <a:r>
              <a:t/>
            </a:r>
            <a:endParaRPr sz="1800"/>
          </a:p>
          <a:p>
            <a:pPr indent="-342900" lvl="0" marL="457200" rtl="0" algn="l">
              <a:spcBef>
                <a:spcPts val="480"/>
              </a:spcBef>
              <a:spcAft>
                <a:spcPts val="0"/>
              </a:spcAft>
              <a:buSzPts val="1800"/>
              <a:buChar char="•"/>
            </a:pPr>
            <a:r>
              <a:rPr lang="en" sz="1800"/>
              <a:t>As the target sequence is discrete, S2U model is trained with cross entropy loss with label smoothing.</a:t>
            </a:r>
            <a:endParaRPr sz="1800"/>
          </a:p>
          <a:p>
            <a:pPr indent="0" lvl="0" marL="457200" rtl="0" algn="l">
              <a:spcBef>
                <a:spcPts val="480"/>
              </a:spcBef>
              <a:spcAft>
                <a:spcPts val="0"/>
              </a:spcAft>
              <a:buNone/>
            </a:pPr>
            <a:r>
              <a:t/>
            </a:r>
            <a:endParaRPr sz="1800"/>
          </a:p>
          <a:p>
            <a:pPr indent="-342900" lvl="0" marL="457200" rtl="0" algn="l">
              <a:spcBef>
                <a:spcPts val="480"/>
              </a:spcBef>
              <a:spcAft>
                <a:spcPts val="0"/>
              </a:spcAft>
              <a:buSzPts val="1800"/>
              <a:buChar char="•"/>
            </a:pPr>
            <a:r>
              <a:rPr lang="en" sz="1800"/>
              <a:t>Trained the Hi-Fi GAN neural vocoder for unit-to-waveform </a:t>
            </a:r>
            <a:r>
              <a:rPr lang="en" sz="1800"/>
              <a:t>conversion</a:t>
            </a:r>
            <a:r>
              <a:rPr lang="en" sz="1800"/>
              <a:t>. </a:t>
            </a:r>
            <a:endParaRPr sz="1800"/>
          </a:p>
        </p:txBody>
      </p:sp>
      <p:sp>
        <p:nvSpPr>
          <p:cNvPr id="369" name="Google Shape;369;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p26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Motivation</a:t>
            </a:r>
            <a:endParaRPr/>
          </a:p>
        </p:txBody>
      </p:sp>
      <p:sp>
        <p:nvSpPr>
          <p:cNvPr id="2190" name="Google Shape;2190;p266"/>
          <p:cNvSpPr txBox="1"/>
          <p:nvPr>
            <p:ph idx="1" type="body"/>
          </p:nvPr>
        </p:nvSpPr>
        <p:spPr>
          <a:xfrm>
            <a:off x="457200" y="1123950"/>
            <a:ext cx="8229600" cy="38559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480"/>
              </a:spcBef>
              <a:spcAft>
                <a:spcPts val="0"/>
              </a:spcAft>
              <a:buSzPts val="2200"/>
              <a:buChar char="•"/>
            </a:pPr>
            <a:r>
              <a:rPr lang="en" sz="2200"/>
              <a:t>Machine Translation (MT) systems : far from perfect</a:t>
            </a:r>
            <a:endParaRPr sz="2200"/>
          </a:p>
          <a:p>
            <a:pPr indent="-368300" lvl="0" marL="457200" rtl="0" algn="l">
              <a:lnSpc>
                <a:spcPct val="100000"/>
              </a:lnSpc>
              <a:spcBef>
                <a:spcPts val="480"/>
              </a:spcBef>
              <a:spcAft>
                <a:spcPts val="0"/>
              </a:spcAft>
              <a:buSzPts val="2200"/>
              <a:buChar char="•"/>
            </a:pPr>
            <a:r>
              <a:rPr lang="en" sz="2200"/>
              <a:t>Requirement of post-processing through human intervention</a:t>
            </a:r>
            <a:endParaRPr sz="2200"/>
          </a:p>
          <a:p>
            <a:pPr indent="-368300" lvl="1" marL="914400" rtl="0" algn="l">
              <a:lnSpc>
                <a:spcPct val="100000"/>
              </a:lnSpc>
              <a:spcBef>
                <a:spcPts val="480"/>
              </a:spcBef>
              <a:spcAft>
                <a:spcPts val="0"/>
              </a:spcAft>
              <a:buSzPts val="2200"/>
              <a:buChar char="–"/>
            </a:pPr>
            <a:r>
              <a:rPr lang="en" sz="2200"/>
              <a:t>Generation of parallel data (mt_op &lt;--&gt; post-edited mt_op)</a:t>
            </a:r>
            <a:endParaRPr sz="2200"/>
          </a:p>
          <a:p>
            <a:pPr indent="-368300" lvl="0" marL="457200" rtl="0" algn="l">
              <a:lnSpc>
                <a:spcPct val="100000"/>
              </a:lnSpc>
              <a:spcBef>
                <a:spcPts val="480"/>
              </a:spcBef>
              <a:spcAft>
                <a:spcPts val="0"/>
              </a:spcAft>
              <a:buSzPts val="2200"/>
              <a:buChar char="•"/>
            </a:pPr>
            <a:r>
              <a:rPr lang="en" sz="2200"/>
              <a:t>Can we automate the post-processing phase using this data?</a:t>
            </a:r>
            <a:endParaRPr sz="2200"/>
          </a:p>
          <a:p>
            <a:pPr indent="-368300" lvl="0" marL="457200" rtl="0" algn="l">
              <a:lnSpc>
                <a:spcPct val="100000"/>
              </a:lnSpc>
              <a:spcBef>
                <a:spcPts val="480"/>
              </a:spcBef>
              <a:spcAft>
                <a:spcPts val="0"/>
              </a:spcAft>
              <a:buSzPts val="2200"/>
              <a:buChar char="•"/>
            </a:pPr>
            <a:r>
              <a:rPr lang="en" sz="2200"/>
              <a:t>Use cases:</a:t>
            </a:r>
            <a:endParaRPr sz="2200"/>
          </a:p>
          <a:p>
            <a:pPr indent="-368300" lvl="1" marL="914400" rtl="0" algn="l">
              <a:lnSpc>
                <a:spcPct val="100000"/>
              </a:lnSpc>
              <a:spcBef>
                <a:spcPts val="480"/>
              </a:spcBef>
              <a:spcAft>
                <a:spcPts val="0"/>
              </a:spcAft>
              <a:buSzPts val="2200"/>
              <a:buChar char="–"/>
            </a:pPr>
            <a:r>
              <a:rPr lang="en" sz="2200"/>
              <a:t>Ideal: to eliminate the need of human involvement.</a:t>
            </a:r>
            <a:endParaRPr sz="2200"/>
          </a:p>
          <a:p>
            <a:pPr indent="-368300" lvl="1" marL="914400" rtl="0" algn="l">
              <a:lnSpc>
                <a:spcPct val="100000"/>
              </a:lnSpc>
              <a:spcBef>
                <a:spcPts val="480"/>
              </a:spcBef>
              <a:spcAft>
                <a:spcPts val="0"/>
              </a:spcAft>
              <a:buSzPts val="2200"/>
              <a:buChar char="–"/>
            </a:pPr>
            <a:r>
              <a:rPr lang="en" sz="2200"/>
              <a:t>Black-box scenario: To further improve translations by identifying and correcting recurring MT errors</a:t>
            </a:r>
            <a:endParaRPr sz="2200"/>
          </a:p>
          <a:p>
            <a:pPr indent="-368300" lvl="1" marL="914400" rtl="0" algn="l">
              <a:lnSpc>
                <a:spcPct val="100000"/>
              </a:lnSpc>
              <a:spcBef>
                <a:spcPts val="480"/>
              </a:spcBef>
              <a:spcAft>
                <a:spcPts val="0"/>
              </a:spcAft>
              <a:buSzPts val="2200"/>
              <a:buChar char="–"/>
            </a:pPr>
            <a:r>
              <a:rPr lang="en" sz="2200"/>
              <a:t>Adapt terminologies for a specific domain</a:t>
            </a:r>
            <a:endParaRPr sz="2200"/>
          </a:p>
          <a:p>
            <a:pPr indent="0" lvl="0" marL="0" rtl="0" algn="l">
              <a:lnSpc>
                <a:spcPct val="100000"/>
              </a:lnSpc>
              <a:spcBef>
                <a:spcPts val="480"/>
              </a:spcBef>
              <a:spcAft>
                <a:spcPts val="0"/>
              </a:spcAft>
              <a:buSzPts val="2400"/>
              <a:buNone/>
            </a:pPr>
            <a:r>
              <a:t/>
            </a:r>
            <a:endParaRPr i="1" sz="1800"/>
          </a:p>
          <a:p>
            <a:pPr indent="0" lvl="0" marL="457200" rtl="0" algn="l">
              <a:lnSpc>
                <a:spcPct val="100000"/>
              </a:lnSpc>
              <a:spcBef>
                <a:spcPts val="480"/>
              </a:spcBef>
              <a:spcAft>
                <a:spcPts val="0"/>
              </a:spcAft>
              <a:buNone/>
            </a:pPr>
            <a:r>
              <a:t/>
            </a:r>
            <a:endParaRPr sz="1800"/>
          </a:p>
        </p:txBody>
      </p:sp>
      <p:sp>
        <p:nvSpPr>
          <p:cNvPr id="2191" name="Google Shape;2191;p2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26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Problem Statement</a:t>
            </a:r>
            <a:endParaRPr/>
          </a:p>
        </p:txBody>
      </p:sp>
      <p:sp>
        <p:nvSpPr>
          <p:cNvPr id="2197" name="Google Shape;2197;p267"/>
          <p:cNvSpPr txBox="1"/>
          <p:nvPr>
            <p:ph idx="1" type="body"/>
          </p:nvPr>
        </p:nvSpPr>
        <p:spPr>
          <a:xfrm>
            <a:off x="457200" y="1047750"/>
            <a:ext cx="8229600" cy="1504500"/>
          </a:xfrm>
          <a:prstGeom prst="rect">
            <a:avLst/>
          </a:prstGeom>
          <a:noFill/>
          <a:ln>
            <a:noFill/>
          </a:ln>
        </p:spPr>
        <p:txBody>
          <a:bodyPr anchorCtr="0" anchor="t" bIns="45700" lIns="91425" spcFirstLastPara="1" rIns="91425" wrap="square" tIns="45700">
            <a:noAutofit/>
          </a:bodyPr>
          <a:lstStyle/>
          <a:p>
            <a:pPr indent="-361950" lvl="0" marL="457200" rtl="0" algn="l">
              <a:lnSpc>
                <a:spcPct val="100000"/>
              </a:lnSpc>
              <a:spcBef>
                <a:spcPts val="480"/>
              </a:spcBef>
              <a:spcAft>
                <a:spcPts val="0"/>
              </a:spcAft>
              <a:buSzPts val="2100"/>
              <a:buChar char="•"/>
            </a:pPr>
            <a:r>
              <a:rPr lang="en" sz="2100"/>
              <a:t>Automatic Post Editing (APE) : Given the translations generated by a machine translation system, generate corrected versions of them which are publishable.</a:t>
            </a:r>
            <a:endParaRPr sz="2100"/>
          </a:p>
          <a:p>
            <a:pPr indent="-361950" lvl="1" marL="914400" rtl="0" algn="l">
              <a:lnSpc>
                <a:spcPct val="100000"/>
              </a:lnSpc>
              <a:spcBef>
                <a:spcPts val="480"/>
              </a:spcBef>
              <a:spcAft>
                <a:spcPts val="0"/>
              </a:spcAft>
              <a:buSzPts val="2100"/>
              <a:buChar char="–"/>
            </a:pPr>
            <a:r>
              <a:rPr lang="en" sz="2100"/>
              <a:t>The edits should be minimal.</a:t>
            </a:r>
            <a:endParaRPr sz="2100"/>
          </a:p>
          <a:p>
            <a:pPr indent="0" lvl="0" marL="457200" rtl="0" algn="l">
              <a:lnSpc>
                <a:spcPct val="100000"/>
              </a:lnSpc>
              <a:spcBef>
                <a:spcPts val="0"/>
              </a:spcBef>
              <a:spcAft>
                <a:spcPts val="0"/>
              </a:spcAft>
              <a:buSzPts val="2400"/>
              <a:buNone/>
            </a:pPr>
            <a:r>
              <a:t/>
            </a:r>
            <a:endParaRPr sz="2100">
              <a:solidFill>
                <a:schemeClr val="dk1"/>
              </a:solidFill>
              <a:highlight>
                <a:srgbClr val="E4E8EE"/>
              </a:highlight>
              <a:latin typeface="Times New Roman"/>
              <a:ea typeface="Times New Roman"/>
              <a:cs typeface="Times New Roman"/>
              <a:sym typeface="Times New Roman"/>
            </a:endParaRPr>
          </a:p>
          <a:p>
            <a:pPr indent="0" lvl="0" marL="457200" rtl="0" algn="l">
              <a:lnSpc>
                <a:spcPct val="100000"/>
              </a:lnSpc>
              <a:spcBef>
                <a:spcPts val="480"/>
              </a:spcBef>
              <a:spcAft>
                <a:spcPts val="0"/>
              </a:spcAft>
              <a:buSzPts val="2400"/>
              <a:buNone/>
            </a:pPr>
            <a:r>
              <a:t/>
            </a:r>
            <a:endParaRPr sz="2100"/>
          </a:p>
        </p:txBody>
      </p:sp>
      <p:sp>
        <p:nvSpPr>
          <p:cNvPr id="2198" name="Google Shape;2198;p267"/>
          <p:cNvSpPr txBox="1"/>
          <p:nvPr/>
        </p:nvSpPr>
        <p:spPr>
          <a:xfrm>
            <a:off x="379300" y="2552250"/>
            <a:ext cx="8229600" cy="2601300"/>
          </a:xfrm>
          <a:prstGeom prst="rect">
            <a:avLst/>
          </a:prstGeom>
          <a:noFill/>
          <a:ln>
            <a:noFill/>
          </a:ln>
        </p:spPr>
        <p:txBody>
          <a:bodyPr anchorCtr="0" anchor="t" bIns="91425" lIns="91425" spcFirstLastPara="1" rIns="91425" wrap="square" tIns="91425">
            <a:spAutoFit/>
          </a:bodyPr>
          <a:lstStyle/>
          <a:p>
            <a:pPr indent="-361950" lvl="0" marL="457200" rtl="0" algn="l">
              <a:spcBef>
                <a:spcPts val="480"/>
              </a:spcBef>
              <a:spcAft>
                <a:spcPts val="0"/>
              </a:spcAft>
              <a:buClr>
                <a:srgbClr val="0000FF"/>
              </a:buClr>
              <a:buSzPts val="2100"/>
              <a:buChar char="•"/>
            </a:pPr>
            <a:r>
              <a:rPr lang="en" sz="2100">
                <a:solidFill>
                  <a:srgbClr val="0000FF"/>
                </a:solidFill>
              </a:rPr>
              <a:t>In a supervised setting, training data contains triplets:</a:t>
            </a:r>
            <a:endParaRPr sz="2100">
              <a:solidFill>
                <a:srgbClr val="0000FF"/>
              </a:solidFill>
            </a:endParaRPr>
          </a:p>
          <a:p>
            <a:pPr indent="-361950" lvl="2" marL="1371600" rtl="0" algn="l">
              <a:spcBef>
                <a:spcPts val="480"/>
              </a:spcBef>
              <a:spcAft>
                <a:spcPts val="0"/>
              </a:spcAft>
              <a:buClr>
                <a:srgbClr val="0000FF"/>
              </a:buClr>
              <a:buSzPts val="2100"/>
              <a:buChar char="•"/>
            </a:pPr>
            <a:r>
              <a:rPr lang="en" sz="1800">
                <a:solidFill>
                  <a:srgbClr val="FF0000"/>
                </a:solidFill>
              </a:rPr>
              <a:t>Source sentence:</a:t>
            </a:r>
            <a:r>
              <a:rPr lang="en" sz="2100">
                <a:solidFill>
                  <a:srgbClr val="0000FF"/>
                </a:solidFill>
              </a:rPr>
              <a:t> </a:t>
            </a:r>
            <a:r>
              <a:rPr lang="en" sz="1800">
                <a:solidFill>
                  <a:srgbClr val="0000FF"/>
                </a:solidFill>
              </a:rPr>
              <a:t>People can </a:t>
            </a:r>
            <a:r>
              <a:rPr b="1" lang="en" sz="1800">
                <a:solidFill>
                  <a:srgbClr val="0000FF"/>
                </a:solidFill>
              </a:rPr>
              <a:t>get</a:t>
            </a:r>
            <a:r>
              <a:rPr lang="en" sz="1800">
                <a:solidFill>
                  <a:srgbClr val="0000FF"/>
                </a:solidFill>
              </a:rPr>
              <a:t> COVID-19 even after vaccination.</a:t>
            </a:r>
            <a:endParaRPr sz="1800">
              <a:solidFill>
                <a:srgbClr val="0000FF"/>
              </a:solidFill>
            </a:endParaRPr>
          </a:p>
          <a:p>
            <a:pPr indent="-361950" lvl="2" marL="1371600" rtl="0" algn="l">
              <a:spcBef>
                <a:spcPts val="480"/>
              </a:spcBef>
              <a:spcAft>
                <a:spcPts val="0"/>
              </a:spcAft>
              <a:buClr>
                <a:srgbClr val="0000FF"/>
              </a:buClr>
              <a:buSzPts val="2100"/>
              <a:buChar char="•"/>
            </a:pPr>
            <a:r>
              <a:rPr lang="en" sz="1800">
                <a:solidFill>
                  <a:srgbClr val="FF0000"/>
                </a:solidFill>
              </a:rPr>
              <a:t>MT translation:</a:t>
            </a:r>
            <a:r>
              <a:rPr lang="en" sz="2100">
                <a:solidFill>
                  <a:srgbClr val="0000FF"/>
                </a:solidFill>
              </a:rPr>
              <a:t> </a:t>
            </a:r>
            <a:r>
              <a:rPr lang="en" sz="1800">
                <a:solidFill>
                  <a:srgbClr val="0000FF"/>
                </a:solidFill>
              </a:rPr>
              <a:t>लसीकरणानंतरही लोकांना कोविड - 19 </a:t>
            </a:r>
            <a:r>
              <a:rPr b="1" lang="en" sz="1800">
                <a:solidFill>
                  <a:srgbClr val="0000FF"/>
                </a:solidFill>
              </a:rPr>
              <a:t>मिळू</a:t>
            </a:r>
            <a:r>
              <a:rPr lang="en" sz="1800">
                <a:solidFill>
                  <a:srgbClr val="0000FF"/>
                </a:solidFill>
              </a:rPr>
              <a:t> शकतो .</a:t>
            </a:r>
            <a:endParaRPr sz="1800">
              <a:solidFill>
                <a:srgbClr val="0000FF"/>
              </a:solidFill>
            </a:endParaRPr>
          </a:p>
          <a:p>
            <a:pPr indent="-361950" lvl="2" marL="1371600" rtl="0" algn="l">
              <a:spcBef>
                <a:spcPts val="480"/>
              </a:spcBef>
              <a:spcAft>
                <a:spcPts val="0"/>
              </a:spcAft>
              <a:buClr>
                <a:srgbClr val="0000FF"/>
              </a:buClr>
              <a:buSzPts val="2100"/>
              <a:buChar char="•"/>
            </a:pPr>
            <a:r>
              <a:rPr lang="en" sz="1800">
                <a:solidFill>
                  <a:srgbClr val="FF0000"/>
                </a:solidFill>
              </a:rPr>
              <a:t>Human post-edited version:</a:t>
            </a:r>
            <a:r>
              <a:rPr lang="en" sz="2100">
                <a:solidFill>
                  <a:srgbClr val="0000FF"/>
                </a:solidFill>
              </a:rPr>
              <a:t> </a:t>
            </a:r>
            <a:r>
              <a:rPr lang="en" sz="1800">
                <a:solidFill>
                  <a:srgbClr val="0000FF"/>
                </a:solidFill>
              </a:rPr>
              <a:t>लसीकरणानंतरही लोकांना कोविड - 19 </a:t>
            </a:r>
            <a:r>
              <a:rPr b="1" lang="en" sz="1800">
                <a:solidFill>
                  <a:srgbClr val="0000FF"/>
                </a:solidFill>
              </a:rPr>
              <a:t>होऊ</a:t>
            </a:r>
            <a:r>
              <a:rPr lang="en" sz="1800">
                <a:solidFill>
                  <a:srgbClr val="0000FF"/>
                </a:solidFill>
              </a:rPr>
              <a:t> शकतो .</a:t>
            </a:r>
            <a:endParaRPr sz="1800">
              <a:solidFill>
                <a:srgbClr val="0000FF"/>
              </a:solidFill>
            </a:endParaRPr>
          </a:p>
          <a:p>
            <a:pPr indent="-361950" lvl="0" marL="457200" rtl="0" algn="l">
              <a:spcBef>
                <a:spcPts val="480"/>
              </a:spcBef>
              <a:spcAft>
                <a:spcPts val="0"/>
              </a:spcAft>
              <a:buClr>
                <a:srgbClr val="0000FF"/>
              </a:buClr>
              <a:buSzPts val="2100"/>
              <a:buChar char="•"/>
            </a:pPr>
            <a:r>
              <a:rPr lang="en" sz="2100">
                <a:solidFill>
                  <a:srgbClr val="0000FF"/>
                </a:solidFill>
              </a:rPr>
              <a:t>Input: MT translation, Output: Human post-edited version</a:t>
            </a:r>
            <a:endParaRPr/>
          </a:p>
        </p:txBody>
      </p:sp>
      <p:sp>
        <p:nvSpPr>
          <p:cNvPr id="2199" name="Google Shape;2199;p2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26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r>
              <a:rPr lang="en"/>
              <a:t>Categorization of APE systems</a:t>
            </a:r>
            <a:endParaRPr/>
          </a:p>
        </p:txBody>
      </p:sp>
      <p:sp>
        <p:nvSpPr>
          <p:cNvPr id="2205" name="Google Shape;2205;p26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61950" lvl="0" marL="457200" rtl="0" algn="l">
              <a:lnSpc>
                <a:spcPct val="100000"/>
              </a:lnSpc>
              <a:spcBef>
                <a:spcPts val="480"/>
              </a:spcBef>
              <a:spcAft>
                <a:spcPts val="0"/>
              </a:spcAft>
              <a:buSzPts val="2100"/>
              <a:buChar char="•"/>
            </a:pPr>
            <a:r>
              <a:rPr lang="en" sz="2100"/>
              <a:t>APE Systems can be categorized as follows:</a:t>
            </a:r>
            <a:endParaRPr sz="2100"/>
          </a:p>
          <a:p>
            <a:pPr indent="-361950" lvl="1" marL="914400" rtl="0" algn="l">
              <a:lnSpc>
                <a:spcPct val="100000"/>
              </a:lnSpc>
              <a:spcBef>
                <a:spcPts val="480"/>
              </a:spcBef>
              <a:spcAft>
                <a:spcPts val="0"/>
              </a:spcAft>
              <a:buSzPts val="2100"/>
              <a:buChar char="–"/>
            </a:pPr>
            <a:r>
              <a:rPr lang="en" sz="2100"/>
              <a:t>Accessibility of MT System: Black-box or Glass-box</a:t>
            </a:r>
            <a:endParaRPr sz="2100"/>
          </a:p>
          <a:p>
            <a:pPr indent="-361950" lvl="1" marL="914400" rtl="0" algn="l">
              <a:lnSpc>
                <a:spcPct val="100000"/>
              </a:lnSpc>
              <a:spcBef>
                <a:spcPts val="480"/>
              </a:spcBef>
              <a:spcAft>
                <a:spcPts val="0"/>
              </a:spcAft>
              <a:buSzPts val="2100"/>
              <a:buChar char="–"/>
            </a:pPr>
            <a:r>
              <a:rPr lang="en" sz="2100"/>
              <a:t>Type of Post-editing Data: Real or Synthetic</a:t>
            </a:r>
            <a:endParaRPr sz="2100"/>
          </a:p>
          <a:p>
            <a:pPr indent="-361950" lvl="1" marL="914400" rtl="0" algn="l">
              <a:lnSpc>
                <a:spcPct val="100000"/>
              </a:lnSpc>
              <a:spcBef>
                <a:spcPts val="480"/>
              </a:spcBef>
              <a:spcAft>
                <a:spcPts val="0"/>
              </a:spcAft>
              <a:buSzPts val="2100"/>
              <a:buChar char="–"/>
            </a:pPr>
            <a:r>
              <a:rPr lang="en" sz="2100"/>
              <a:t>Domain of the Data: General or Specific</a:t>
            </a:r>
            <a:endParaRPr sz="2100"/>
          </a:p>
          <a:p>
            <a:pPr indent="-361950" lvl="0" marL="457200" rtl="0" algn="l">
              <a:lnSpc>
                <a:spcPct val="100000"/>
              </a:lnSpc>
              <a:spcBef>
                <a:spcPts val="480"/>
              </a:spcBef>
              <a:spcAft>
                <a:spcPts val="0"/>
              </a:spcAft>
              <a:buSzPts val="2100"/>
              <a:buChar char="•"/>
            </a:pPr>
            <a:r>
              <a:rPr lang="en" sz="2100"/>
              <a:t>We focus on:</a:t>
            </a:r>
            <a:endParaRPr sz="2100"/>
          </a:p>
          <a:p>
            <a:pPr indent="-361950" lvl="1" marL="914400" rtl="0" algn="l">
              <a:lnSpc>
                <a:spcPct val="100000"/>
              </a:lnSpc>
              <a:spcBef>
                <a:spcPts val="480"/>
              </a:spcBef>
              <a:spcAft>
                <a:spcPts val="0"/>
              </a:spcAft>
              <a:buSzPts val="2100"/>
              <a:buChar char="–"/>
            </a:pPr>
            <a:r>
              <a:rPr lang="en" sz="2100"/>
              <a:t>Black-box scenario</a:t>
            </a:r>
            <a:endParaRPr sz="2100"/>
          </a:p>
          <a:p>
            <a:pPr indent="-361950" lvl="1" marL="914400" rtl="0" algn="l">
              <a:lnSpc>
                <a:spcPct val="100000"/>
              </a:lnSpc>
              <a:spcBef>
                <a:spcPts val="480"/>
              </a:spcBef>
              <a:spcAft>
                <a:spcPts val="0"/>
              </a:spcAft>
              <a:buSzPts val="2100"/>
              <a:buChar char="–"/>
            </a:pPr>
            <a:r>
              <a:rPr lang="en" sz="2100"/>
              <a:t>Real as well as Synthetic Data</a:t>
            </a:r>
            <a:endParaRPr sz="2100"/>
          </a:p>
          <a:p>
            <a:pPr indent="-361950" lvl="1" marL="914400" rtl="0" algn="l">
              <a:lnSpc>
                <a:spcPct val="100000"/>
              </a:lnSpc>
              <a:spcBef>
                <a:spcPts val="480"/>
              </a:spcBef>
              <a:spcAft>
                <a:spcPts val="0"/>
              </a:spcAft>
              <a:buSzPts val="2100"/>
              <a:buChar char="–"/>
            </a:pPr>
            <a:r>
              <a:rPr lang="en" sz="2100"/>
              <a:t>Domain Specific APE systems</a:t>
            </a:r>
            <a:endParaRPr sz="2100"/>
          </a:p>
        </p:txBody>
      </p:sp>
      <p:sp>
        <p:nvSpPr>
          <p:cNvPr id="2206" name="Google Shape;2206;p2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26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Challenges (1/2)</a:t>
            </a:r>
            <a:endParaRPr/>
          </a:p>
        </p:txBody>
      </p:sp>
      <p:sp>
        <p:nvSpPr>
          <p:cNvPr id="2212" name="Google Shape;2212;p26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61950" lvl="0" marL="457200" rtl="0" algn="l">
              <a:lnSpc>
                <a:spcPct val="100000"/>
              </a:lnSpc>
              <a:spcBef>
                <a:spcPts val="480"/>
              </a:spcBef>
              <a:spcAft>
                <a:spcPts val="0"/>
              </a:spcAft>
              <a:buSzPts val="2100"/>
              <a:buChar char="•"/>
            </a:pPr>
            <a:r>
              <a:rPr lang="en" sz="2100"/>
              <a:t>Data :</a:t>
            </a:r>
            <a:endParaRPr sz="2100"/>
          </a:p>
          <a:p>
            <a:pPr indent="-361950" lvl="1" marL="914400" rtl="0" algn="l">
              <a:lnSpc>
                <a:spcPct val="100000"/>
              </a:lnSpc>
              <a:spcBef>
                <a:spcPts val="480"/>
              </a:spcBef>
              <a:spcAft>
                <a:spcPts val="0"/>
              </a:spcAft>
              <a:buSzPts val="2100"/>
              <a:buChar char="–"/>
            </a:pPr>
            <a:r>
              <a:rPr lang="en" sz="2100"/>
              <a:t>Deep Learning based Methods: data-hungry</a:t>
            </a:r>
            <a:endParaRPr sz="2100"/>
          </a:p>
          <a:p>
            <a:pPr indent="-361950" lvl="1" marL="914400" rtl="0" algn="l">
              <a:lnSpc>
                <a:spcPct val="100000"/>
              </a:lnSpc>
              <a:spcBef>
                <a:spcPts val="480"/>
              </a:spcBef>
              <a:spcAft>
                <a:spcPts val="0"/>
              </a:spcAft>
              <a:buSzPts val="2100"/>
              <a:buChar char="–"/>
            </a:pPr>
            <a:r>
              <a:rPr lang="en" sz="2100"/>
              <a:t>Data Sparsity</a:t>
            </a:r>
            <a:endParaRPr sz="2100"/>
          </a:p>
          <a:p>
            <a:pPr indent="-361950" lvl="1" marL="914400" rtl="0" algn="l">
              <a:lnSpc>
                <a:spcPct val="100000"/>
              </a:lnSpc>
              <a:spcBef>
                <a:spcPts val="480"/>
              </a:spcBef>
              <a:spcAft>
                <a:spcPts val="0"/>
              </a:spcAft>
              <a:buSzPts val="2100"/>
              <a:buChar char="–"/>
            </a:pPr>
            <a:r>
              <a:rPr lang="en" sz="2100"/>
              <a:t>Increased complexity: Same error can be corrected in more than one way</a:t>
            </a:r>
            <a:endParaRPr sz="2100"/>
          </a:p>
          <a:p>
            <a:pPr indent="-361950" lvl="1" marL="914400" rtl="0" algn="l">
              <a:lnSpc>
                <a:spcPct val="100000"/>
              </a:lnSpc>
              <a:spcBef>
                <a:spcPts val="480"/>
              </a:spcBef>
              <a:spcAft>
                <a:spcPts val="0"/>
              </a:spcAft>
              <a:buSzPts val="2100"/>
              <a:buChar char="–"/>
            </a:pPr>
            <a:r>
              <a:rPr lang="en" sz="2100"/>
              <a:t>Coverage of error-correction patterns</a:t>
            </a:r>
            <a:endParaRPr sz="2100"/>
          </a:p>
          <a:p>
            <a:pPr indent="-361950" lvl="1" marL="914400" rtl="0" algn="l">
              <a:lnSpc>
                <a:spcPct val="100000"/>
              </a:lnSpc>
              <a:spcBef>
                <a:spcPts val="480"/>
              </a:spcBef>
              <a:spcAft>
                <a:spcPts val="0"/>
              </a:spcAft>
              <a:buSzPts val="2100"/>
              <a:buChar char="–"/>
            </a:pPr>
            <a:r>
              <a:rPr lang="en" sz="2100"/>
              <a:t>Requirement of new datasets</a:t>
            </a:r>
            <a:endParaRPr sz="2100"/>
          </a:p>
        </p:txBody>
      </p:sp>
      <p:sp>
        <p:nvSpPr>
          <p:cNvPr id="2213" name="Google Shape;2213;p2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27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Challenges (2/2)</a:t>
            </a:r>
            <a:endParaRPr/>
          </a:p>
        </p:txBody>
      </p:sp>
      <p:sp>
        <p:nvSpPr>
          <p:cNvPr id="2219" name="Google Shape;2219;p27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61950" lvl="0" marL="457200" rtl="0" algn="l">
              <a:lnSpc>
                <a:spcPct val="100000"/>
              </a:lnSpc>
              <a:spcBef>
                <a:spcPts val="480"/>
              </a:spcBef>
              <a:spcAft>
                <a:spcPts val="0"/>
              </a:spcAft>
              <a:buSzPts val="2100"/>
              <a:buChar char="•"/>
            </a:pPr>
            <a:r>
              <a:rPr lang="en" sz="2100"/>
              <a:t>Technology :</a:t>
            </a:r>
            <a:endParaRPr sz="2100"/>
          </a:p>
          <a:p>
            <a:pPr indent="-361950" lvl="1" marL="914400" rtl="0" algn="l">
              <a:lnSpc>
                <a:spcPct val="100000"/>
              </a:lnSpc>
              <a:spcBef>
                <a:spcPts val="480"/>
              </a:spcBef>
              <a:spcAft>
                <a:spcPts val="0"/>
              </a:spcAft>
              <a:buSzPts val="2100"/>
              <a:buChar char="–"/>
            </a:pPr>
            <a:r>
              <a:rPr lang="en" sz="2100"/>
              <a:t>Neural APE systems: Follow similar trend as MT</a:t>
            </a:r>
            <a:endParaRPr sz="2100"/>
          </a:p>
          <a:p>
            <a:pPr indent="-361950" lvl="1" marL="914400" rtl="0" algn="l">
              <a:lnSpc>
                <a:spcPct val="100000"/>
              </a:lnSpc>
              <a:spcBef>
                <a:spcPts val="480"/>
              </a:spcBef>
              <a:spcAft>
                <a:spcPts val="0"/>
              </a:spcAft>
              <a:buSzPts val="2100"/>
              <a:buChar char="–"/>
            </a:pPr>
            <a:r>
              <a:rPr lang="en" sz="2100"/>
              <a:t>Joint modelling of SRC and MT_OP helps, but increases data sparsity</a:t>
            </a:r>
            <a:endParaRPr sz="2100"/>
          </a:p>
          <a:p>
            <a:pPr indent="-361950" lvl="1" marL="914400" rtl="0" algn="l">
              <a:lnSpc>
                <a:spcPct val="100000"/>
              </a:lnSpc>
              <a:spcBef>
                <a:spcPts val="480"/>
              </a:spcBef>
              <a:spcAft>
                <a:spcPts val="0"/>
              </a:spcAft>
              <a:buSzPts val="2100"/>
              <a:buChar char="–"/>
            </a:pPr>
            <a:r>
              <a:rPr lang="en" sz="2100"/>
              <a:t>Poses a risk of unnecessary edits</a:t>
            </a:r>
            <a:endParaRPr sz="2100"/>
          </a:p>
          <a:p>
            <a:pPr indent="-361950" lvl="1" marL="914400" rtl="0" algn="l">
              <a:spcBef>
                <a:spcPts val="480"/>
              </a:spcBef>
              <a:spcAft>
                <a:spcPts val="0"/>
              </a:spcAft>
              <a:buSzPts val="2100"/>
              <a:buChar char="–"/>
            </a:pPr>
            <a:r>
              <a:rPr lang="en" sz="2100"/>
              <a:t>Issue of overfitting</a:t>
            </a:r>
            <a:endParaRPr sz="2100"/>
          </a:p>
          <a:p>
            <a:pPr indent="-361950" lvl="1" marL="914400" rtl="0" algn="l">
              <a:lnSpc>
                <a:spcPct val="100000"/>
              </a:lnSpc>
              <a:spcBef>
                <a:spcPts val="480"/>
              </a:spcBef>
              <a:spcAft>
                <a:spcPts val="0"/>
              </a:spcAft>
              <a:buSzPts val="2100"/>
              <a:buChar char="–"/>
            </a:pPr>
            <a:r>
              <a:rPr lang="en" sz="2100"/>
              <a:t>Requirement: Techniques resilient to problem of over-correction, and can work in low-resource settings</a:t>
            </a:r>
            <a:endParaRPr sz="2100"/>
          </a:p>
        </p:txBody>
      </p:sp>
      <p:sp>
        <p:nvSpPr>
          <p:cNvPr id="2220" name="Google Shape;2220;p2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p27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lang="en"/>
              <a:t>APE Paradigms (1/2)</a:t>
            </a:r>
            <a:endParaRPr/>
          </a:p>
        </p:txBody>
      </p:sp>
      <p:sp>
        <p:nvSpPr>
          <p:cNvPr id="2226" name="Google Shape;2226;p27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480"/>
              </a:spcBef>
              <a:spcAft>
                <a:spcPts val="0"/>
              </a:spcAft>
              <a:buSzPts val="2400"/>
              <a:buNone/>
            </a:pPr>
            <a:r>
              <a:t/>
            </a:r>
            <a:endParaRPr sz="2100"/>
          </a:p>
          <a:p>
            <a:pPr indent="-361950" lvl="0" marL="457200" rtl="0" algn="l">
              <a:lnSpc>
                <a:spcPct val="100000"/>
              </a:lnSpc>
              <a:spcBef>
                <a:spcPts val="480"/>
              </a:spcBef>
              <a:spcAft>
                <a:spcPts val="0"/>
              </a:spcAft>
              <a:buSzPts val="2100"/>
              <a:buChar char="•"/>
            </a:pPr>
            <a:r>
              <a:rPr lang="en" sz="2100"/>
              <a:t>APE task: a monolingual translation task</a:t>
            </a:r>
            <a:endParaRPr sz="2100"/>
          </a:p>
          <a:p>
            <a:pPr indent="-361950" lvl="1" marL="914400" rtl="0" algn="l">
              <a:lnSpc>
                <a:spcPct val="100000"/>
              </a:lnSpc>
              <a:spcBef>
                <a:spcPts val="480"/>
              </a:spcBef>
              <a:spcAft>
                <a:spcPts val="0"/>
              </a:spcAft>
              <a:buSzPts val="2100"/>
              <a:buChar char="–"/>
            </a:pPr>
            <a:r>
              <a:rPr lang="en" sz="2100"/>
              <a:t>The same MT technology has been used for APE</a:t>
            </a:r>
            <a:endParaRPr sz="2100"/>
          </a:p>
          <a:p>
            <a:pPr indent="-361950" lvl="0" marL="457200" rtl="0" algn="l">
              <a:lnSpc>
                <a:spcPct val="100000"/>
              </a:lnSpc>
              <a:spcBef>
                <a:spcPts val="480"/>
              </a:spcBef>
              <a:spcAft>
                <a:spcPts val="0"/>
              </a:spcAft>
              <a:buSzPts val="2100"/>
              <a:buChar char="•"/>
            </a:pPr>
            <a:r>
              <a:rPr lang="en" sz="2100"/>
              <a:t>Rule-based APE:</a:t>
            </a:r>
            <a:endParaRPr sz="2100"/>
          </a:p>
          <a:p>
            <a:pPr indent="-361950" lvl="1" marL="914400" rtl="0" algn="l">
              <a:lnSpc>
                <a:spcPct val="100000"/>
              </a:lnSpc>
              <a:spcBef>
                <a:spcPts val="480"/>
              </a:spcBef>
              <a:spcAft>
                <a:spcPts val="0"/>
              </a:spcAft>
              <a:buSzPts val="2100"/>
              <a:buChar char="–"/>
            </a:pPr>
            <a:r>
              <a:rPr lang="en" sz="2100"/>
              <a:t>Not much work done</a:t>
            </a:r>
            <a:endParaRPr sz="2100"/>
          </a:p>
          <a:p>
            <a:pPr indent="-361950" lvl="1" marL="914400" rtl="0" algn="l">
              <a:lnSpc>
                <a:spcPct val="100000"/>
              </a:lnSpc>
              <a:spcBef>
                <a:spcPts val="480"/>
              </a:spcBef>
              <a:spcAft>
                <a:spcPts val="0"/>
              </a:spcAft>
              <a:buSzPts val="2100"/>
              <a:buChar char="–"/>
            </a:pPr>
            <a:r>
              <a:rPr lang="en" sz="2100"/>
              <a:t>Uses precise PE rules</a:t>
            </a:r>
            <a:endParaRPr sz="2100"/>
          </a:p>
          <a:p>
            <a:pPr indent="-361950" lvl="1" marL="914400" rtl="0" algn="l">
              <a:lnSpc>
                <a:spcPct val="100000"/>
              </a:lnSpc>
              <a:spcBef>
                <a:spcPts val="480"/>
              </a:spcBef>
              <a:spcAft>
                <a:spcPts val="0"/>
              </a:spcAft>
              <a:buSzPts val="2100"/>
              <a:buChar char="–"/>
            </a:pPr>
            <a:r>
              <a:rPr lang="en" sz="2100"/>
              <a:t>The rules might not be capturing all possible scenarios</a:t>
            </a:r>
            <a:endParaRPr sz="2100"/>
          </a:p>
          <a:p>
            <a:pPr indent="-361950" lvl="1" marL="914400" rtl="0" algn="l">
              <a:lnSpc>
                <a:spcPct val="100000"/>
              </a:lnSpc>
              <a:spcBef>
                <a:spcPts val="480"/>
              </a:spcBef>
              <a:spcAft>
                <a:spcPts val="0"/>
              </a:spcAft>
              <a:buSzPts val="2100"/>
              <a:buChar char="–"/>
            </a:pPr>
            <a:r>
              <a:rPr lang="en" sz="2100"/>
              <a:t>Not portable across domains</a:t>
            </a:r>
            <a:endParaRPr sz="2100"/>
          </a:p>
        </p:txBody>
      </p:sp>
      <p:sp>
        <p:nvSpPr>
          <p:cNvPr id="2227" name="Google Shape;2227;p2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p27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APE Paradigms (2/2)</a:t>
            </a:r>
            <a:endParaRPr/>
          </a:p>
        </p:txBody>
      </p:sp>
      <p:sp>
        <p:nvSpPr>
          <p:cNvPr id="2233" name="Google Shape;2233;p272"/>
          <p:cNvSpPr txBox="1"/>
          <p:nvPr>
            <p:ph idx="1" type="body"/>
          </p:nvPr>
        </p:nvSpPr>
        <p:spPr>
          <a:xfrm>
            <a:off x="457200" y="874500"/>
            <a:ext cx="8229600" cy="40227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480"/>
              </a:spcBef>
              <a:spcAft>
                <a:spcPts val="0"/>
              </a:spcAft>
              <a:buSzPts val="2400"/>
              <a:buNone/>
            </a:pPr>
            <a:r>
              <a:t/>
            </a:r>
            <a:endParaRPr sz="2100"/>
          </a:p>
          <a:p>
            <a:pPr indent="-361950" lvl="0" marL="457200" rtl="0" algn="l">
              <a:lnSpc>
                <a:spcPct val="100000"/>
              </a:lnSpc>
              <a:spcBef>
                <a:spcPts val="480"/>
              </a:spcBef>
              <a:spcAft>
                <a:spcPts val="0"/>
              </a:spcAft>
              <a:buSzPts val="2100"/>
              <a:buChar char="•"/>
            </a:pPr>
            <a:r>
              <a:rPr lang="en" sz="2100"/>
              <a:t>Phrase-based APE:</a:t>
            </a:r>
            <a:endParaRPr sz="2100"/>
          </a:p>
          <a:p>
            <a:pPr indent="-361950" lvl="1" marL="914400" rtl="0" algn="l">
              <a:lnSpc>
                <a:spcPct val="100000"/>
              </a:lnSpc>
              <a:spcBef>
                <a:spcPts val="480"/>
              </a:spcBef>
              <a:spcAft>
                <a:spcPts val="0"/>
              </a:spcAft>
              <a:buSzPts val="2100"/>
              <a:buChar char="–"/>
            </a:pPr>
            <a:r>
              <a:rPr lang="en" sz="2100"/>
              <a:t>Dominated the APE field for a few years</a:t>
            </a:r>
            <a:endParaRPr sz="2100"/>
          </a:p>
          <a:p>
            <a:pPr indent="-361950" lvl="1" marL="914400" rtl="0" algn="l">
              <a:lnSpc>
                <a:spcPct val="100000"/>
              </a:lnSpc>
              <a:spcBef>
                <a:spcPts val="480"/>
              </a:spcBef>
              <a:spcAft>
                <a:spcPts val="0"/>
              </a:spcAft>
              <a:buSzPts val="2100"/>
              <a:buChar char="–"/>
            </a:pPr>
            <a:r>
              <a:rPr lang="en" sz="2100"/>
              <a:t>Showed significant improvements when underlying MT system was rule-based</a:t>
            </a:r>
            <a:endParaRPr sz="2100"/>
          </a:p>
          <a:p>
            <a:pPr indent="-361950" lvl="1" marL="914400" rtl="0" algn="l">
              <a:lnSpc>
                <a:spcPct val="100000"/>
              </a:lnSpc>
              <a:spcBef>
                <a:spcPts val="480"/>
              </a:spcBef>
              <a:spcAft>
                <a:spcPts val="0"/>
              </a:spcAft>
              <a:buSzPts val="2100"/>
              <a:buChar char="–"/>
            </a:pPr>
            <a:r>
              <a:rPr lang="en" sz="2100"/>
              <a:t>Limited improvements when underlying MT system was SMT</a:t>
            </a:r>
            <a:endParaRPr sz="2100"/>
          </a:p>
          <a:p>
            <a:pPr indent="-361950" lvl="0" marL="457200" rtl="0" algn="l">
              <a:lnSpc>
                <a:spcPct val="100000"/>
              </a:lnSpc>
              <a:spcBef>
                <a:spcPts val="480"/>
              </a:spcBef>
              <a:spcAft>
                <a:spcPts val="0"/>
              </a:spcAft>
              <a:buSzPts val="2100"/>
              <a:buChar char="•"/>
            </a:pPr>
            <a:r>
              <a:rPr lang="en" sz="2100"/>
              <a:t>Neural APE:</a:t>
            </a:r>
            <a:endParaRPr sz="2100"/>
          </a:p>
          <a:p>
            <a:pPr indent="-361950" lvl="1" marL="914400" rtl="0" algn="l">
              <a:lnSpc>
                <a:spcPct val="100000"/>
              </a:lnSpc>
              <a:spcBef>
                <a:spcPts val="480"/>
              </a:spcBef>
              <a:spcAft>
                <a:spcPts val="0"/>
              </a:spcAft>
              <a:buSzPts val="2100"/>
              <a:buChar char="–"/>
            </a:pPr>
            <a:r>
              <a:rPr lang="en" sz="2100"/>
              <a:t>Current-state-of-the-art</a:t>
            </a:r>
            <a:endParaRPr sz="2100"/>
          </a:p>
          <a:p>
            <a:pPr indent="-361950" lvl="1" marL="914400" rtl="0" algn="l">
              <a:lnSpc>
                <a:spcPct val="100000"/>
              </a:lnSpc>
              <a:spcBef>
                <a:spcPts val="480"/>
              </a:spcBef>
              <a:spcAft>
                <a:spcPts val="0"/>
              </a:spcAft>
              <a:buSzPts val="2100"/>
              <a:buChar char="–"/>
            </a:pPr>
            <a:r>
              <a:rPr lang="en" sz="2100"/>
              <a:t>Showed significant improvements when underlying MT system is SMT</a:t>
            </a:r>
            <a:endParaRPr sz="2100"/>
          </a:p>
        </p:txBody>
      </p:sp>
      <p:sp>
        <p:nvSpPr>
          <p:cNvPr id="2234" name="Google Shape;2234;p2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8" name="Shape 2238"/>
        <p:cNvGrpSpPr/>
        <p:nvPr/>
      </p:nvGrpSpPr>
      <p:grpSpPr>
        <a:xfrm>
          <a:off x="0" y="0"/>
          <a:ext cx="0" cy="0"/>
          <a:chOff x="0" y="0"/>
          <a:chExt cx="0" cy="0"/>
        </a:xfrm>
      </p:grpSpPr>
      <p:sp>
        <p:nvSpPr>
          <p:cNvPr id="2239" name="Google Shape;2239;p27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Terminologies</a:t>
            </a:r>
            <a:endParaRPr/>
          </a:p>
        </p:txBody>
      </p:sp>
      <p:sp>
        <p:nvSpPr>
          <p:cNvPr id="2240" name="Google Shape;2240;p273"/>
          <p:cNvSpPr txBox="1"/>
          <p:nvPr>
            <p:ph idx="1" type="body"/>
          </p:nvPr>
        </p:nvSpPr>
        <p:spPr>
          <a:xfrm>
            <a:off x="457200" y="874500"/>
            <a:ext cx="8229600" cy="41712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480"/>
              </a:spcBef>
              <a:spcAft>
                <a:spcPts val="0"/>
              </a:spcAft>
              <a:buSzPts val="2400"/>
              <a:buNone/>
            </a:pPr>
            <a:r>
              <a:t/>
            </a:r>
            <a:endParaRPr sz="2000"/>
          </a:p>
          <a:p>
            <a:pPr indent="-355600" lvl="0" marL="457200" rtl="0" algn="l">
              <a:lnSpc>
                <a:spcPct val="100000"/>
              </a:lnSpc>
              <a:spcBef>
                <a:spcPts val="480"/>
              </a:spcBef>
              <a:spcAft>
                <a:spcPts val="0"/>
              </a:spcAft>
              <a:buSzPts val="2000"/>
              <a:buChar char="•"/>
            </a:pPr>
            <a:r>
              <a:rPr lang="en" sz="2000"/>
              <a:t>SRC: source language sentence</a:t>
            </a:r>
            <a:endParaRPr sz="2000"/>
          </a:p>
          <a:p>
            <a:pPr indent="-355600" lvl="0" marL="457200" rtl="0" algn="l">
              <a:lnSpc>
                <a:spcPct val="100000"/>
              </a:lnSpc>
              <a:spcBef>
                <a:spcPts val="480"/>
              </a:spcBef>
              <a:spcAft>
                <a:spcPts val="0"/>
              </a:spcAft>
              <a:buSzPts val="2000"/>
              <a:buChar char="•"/>
            </a:pPr>
            <a:r>
              <a:rPr lang="en" sz="2000"/>
              <a:t>MT_OP: translation of SRC generated using a MT system</a:t>
            </a:r>
            <a:endParaRPr sz="2000"/>
          </a:p>
          <a:p>
            <a:pPr indent="-355600" lvl="0" marL="457200" rtl="0" algn="l">
              <a:lnSpc>
                <a:spcPct val="100000"/>
              </a:lnSpc>
              <a:spcBef>
                <a:spcPts val="480"/>
              </a:spcBef>
              <a:spcAft>
                <a:spcPts val="0"/>
              </a:spcAft>
              <a:buSzPts val="2000"/>
              <a:buChar char="•"/>
            </a:pPr>
            <a:r>
              <a:rPr lang="en" sz="2000"/>
              <a:t>MT_REF: reference target language sentence for the SRC</a:t>
            </a:r>
            <a:endParaRPr sz="2000"/>
          </a:p>
          <a:p>
            <a:pPr indent="-355600" lvl="0" marL="457200" rtl="0" algn="l">
              <a:lnSpc>
                <a:spcPct val="100000"/>
              </a:lnSpc>
              <a:spcBef>
                <a:spcPts val="480"/>
              </a:spcBef>
              <a:spcAft>
                <a:spcPts val="0"/>
              </a:spcAft>
              <a:buSzPts val="2000"/>
              <a:buChar char="•"/>
            </a:pPr>
            <a:r>
              <a:rPr lang="en" sz="2000"/>
              <a:t>PE_REF: Human post-edited version of MT_OP</a:t>
            </a:r>
            <a:endParaRPr sz="2000"/>
          </a:p>
          <a:p>
            <a:pPr indent="-355600" lvl="0" marL="457200" rtl="0" algn="l">
              <a:lnSpc>
                <a:spcPct val="100000"/>
              </a:lnSpc>
              <a:spcBef>
                <a:spcPts val="480"/>
              </a:spcBef>
              <a:spcAft>
                <a:spcPts val="0"/>
              </a:spcAft>
              <a:buSzPts val="2000"/>
              <a:buChar char="•"/>
            </a:pPr>
            <a:r>
              <a:rPr lang="en" sz="2000"/>
              <a:t>PE_OP: Output generated by the APE system</a:t>
            </a:r>
            <a:endParaRPr sz="2000"/>
          </a:p>
          <a:p>
            <a:pPr indent="-355600" lvl="0" marL="457200" rtl="0" algn="l">
              <a:lnSpc>
                <a:spcPct val="100000"/>
              </a:lnSpc>
              <a:spcBef>
                <a:spcPts val="480"/>
              </a:spcBef>
              <a:spcAft>
                <a:spcPts val="0"/>
              </a:spcAft>
              <a:buSzPts val="2000"/>
              <a:buChar char="•"/>
            </a:pPr>
            <a:r>
              <a:rPr lang="en" sz="2000"/>
              <a:t>Triplet: (SRC, MT_OP, PE_REF)</a:t>
            </a:r>
            <a:endParaRPr sz="2000"/>
          </a:p>
          <a:p>
            <a:pPr indent="-355600" lvl="0" marL="457200" rtl="0" algn="l">
              <a:lnSpc>
                <a:spcPct val="100000"/>
              </a:lnSpc>
              <a:spcBef>
                <a:spcPts val="480"/>
              </a:spcBef>
              <a:spcAft>
                <a:spcPts val="0"/>
              </a:spcAft>
              <a:buSzPts val="2000"/>
              <a:buChar char="•"/>
            </a:pPr>
            <a:r>
              <a:rPr lang="en" sz="2000"/>
              <a:t>Example:</a:t>
            </a:r>
            <a:endParaRPr sz="2000"/>
          </a:p>
          <a:p>
            <a:pPr indent="-355600" lvl="1" marL="914400" rtl="0" algn="l">
              <a:lnSpc>
                <a:spcPct val="100000"/>
              </a:lnSpc>
              <a:spcBef>
                <a:spcPts val="480"/>
              </a:spcBef>
              <a:spcAft>
                <a:spcPts val="0"/>
              </a:spcAft>
              <a:buSzPts val="2000"/>
              <a:buChar char="–"/>
            </a:pPr>
            <a:r>
              <a:rPr lang="en" sz="1800">
                <a:solidFill>
                  <a:srgbClr val="FF0000"/>
                </a:solidFill>
              </a:rPr>
              <a:t>SRC:</a:t>
            </a:r>
            <a:r>
              <a:rPr lang="en" sz="2100"/>
              <a:t> </a:t>
            </a:r>
            <a:r>
              <a:rPr lang="en" sz="1800"/>
              <a:t>People can </a:t>
            </a:r>
            <a:r>
              <a:rPr b="1" lang="en" sz="1800"/>
              <a:t>get</a:t>
            </a:r>
            <a:r>
              <a:rPr lang="en" sz="1800"/>
              <a:t> COVID-19 even after vaccination.</a:t>
            </a:r>
            <a:endParaRPr sz="1800"/>
          </a:p>
          <a:p>
            <a:pPr indent="-355600" lvl="1" marL="914400" rtl="0" algn="l">
              <a:lnSpc>
                <a:spcPct val="100000"/>
              </a:lnSpc>
              <a:spcBef>
                <a:spcPts val="480"/>
              </a:spcBef>
              <a:spcAft>
                <a:spcPts val="0"/>
              </a:spcAft>
              <a:buSzPts val="2000"/>
              <a:buChar char="–"/>
            </a:pPr>
            <a:r>
              <a:rPr lang="en" sz="1800">
                <a:solidFill>
                  <a:srgbClr val="FF0000"/>
                </a:solidFill>
              </a:rPr>
              <a:t>MT_OP:</a:t>
            </a:r>
            <a:r>
              <a:rPr lang="en" sz="2100"/>
              <a:t> </a:t>
            </a:r>
            <a:r>
              <a:rPr lang="en" sz="1800"/>
              <a:t>लसीकरणानंतरही लोकांना कोविड - 19 </a:t>
            </a:r>
            <a:r>
              <a:rPr b="1" lang="en" sz="1800"/>
              <a:t>मिळू</a:t>
            </a:r>
            <a:r>
              <a:rPr lang="en" sz="1800"/>
              <a:t> शकतो .</a:t>
            </a:r>
            <a:endParaRPr sz="1800"/>
          </a:p>
          <a:p>
            <a:pPr indent="-355600" lvl="1" marL="914400" rtl="0" algn="l">
              <a:lnSpc>
                <a:spcPct val="100000"/>
              </a:lnSpc>
              <a:spcBef>
                <a:spcPts val="480"/>
              </a:spcBef>
              <a:spcAft>
                <a:spcPts val="0"/>
              </a:spcAft>
              <a:buSzPts val="2000"/>
              <a:buChar char="–"/>
            </a:pPr>
            <a:r>
              <a:rPr lang="en" sz="1800">
                <a:solidFill>
                  <a:srgbClr val="FF0000"/>
                </a:solidFill>
              </a:rPr>
              <a:t>PE_REF:</a:t>
            </a:r>
            <a:r>
              <a:rPr lang="en" sz="2100"/>
              <a:t> </a:t>
            </a:r>
            <a:r>
              <a:rPr lang="en" sz="1800"/>
              <a:t>लसीकरणानंतरही लोकांना कोविड - 19 </a:t>
            </a:r>
            <a:r>
              <a:rPr b="1" lang="en" sz="1800"/>
              <a:t>होऊ</a:t>
            </a:r>
            <a:r>
              <a:rPr lang="en" sz="1800"/>
              <a:t> शकतो .</a:t>
            </a:r>
            <a:endParaRPr sz="2000"/>
          </a:p>
        </p:txBody>
      </p:sp>
      <p:sp>
        <p:nvSpPr>
          <p:cNvPr id="2241" name="Google Shape;2241;p2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5" name="Shape 2245"/>
        <p:cNvGrpSpPr/>
        <p:nvPr/>
      </p:nvGrpSpPr>
      <p:grpSpPr>
        <a:xfrm>
          <a:off x="0" y="0"/>
          <a:ext cx="0" cy="0"/>
          <a:chOff x="0" y="0"/>
          <a:chExt cx="0" cy="0"/>
        </a:xfrm>
      </p:grpSpPr>
      <p:sp>
        <p:nvSpPr>
          <p:cNvPr id="2246" name="Google Shape;2246;p274"/>
          <p:cNvSpPr txBox="1"/>
          <p:nvPr>
            <p:ph type="title"/>
          </p:nvPr>
        </p:nvSpPr>
        <p:spPr>
          <a:xfrm>
            <a:off x="513275" y="2143053"/>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 APE Shared Tasks</a:t>
            </a:r>
            <a:endParaRPr/>
          </a:p>
        </p:txBody>
      </p:sp>
      <p:sp>
        <p:nvSpPr>
          <p:cNvPr id="2247" name="Google Shape;2247;p2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27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 APE Shared Task</a:t>
            </a:r>
            <a:endParaRPr/>
          </a:p>
        </p:txBody>
      </p:sp>
      <p:sp>
        <p:nvSpPr>
          <p:cNvPr id="2253" name="Google Shape;2253;p275"/>
          <p:cNvSpPr txBox="1"/>
          <p:nvPr>
            <p:ph idx="1" type="body"/>
          </p:nvPr>
        </p:nvSpPr>
        <p:spPr>
          <a:xfrm>
            <a:off x="457200" y="874500"/>
            <a:ext cx="8229600" cy="40227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480"/>
              </a:spcBef>
              <a:spcAft>
                <a:spcPts val="0"/>
              </a:spcAft>
              <a:buSzPts val="2400"/>
              <a:buNone/>
            </a:pPr>
            <a:r>
              <a:t/>
            </a:r>
            <a:endParaRPr sz="2000"/>
          </a:p>
          <a:p>
            <a:pPr indent="-355600" lvl="0" marL="457200" rtl="0" algn="l">
              <a:lnSpc>
                <a:spcPct val="100000"/>
              </a:lnSpc>
              <a:spcBef>
                <a:spcPts val="480"/>
              </a:spcBef>
              <a:spcAft>
                <a:spcPts val="0"/>
              </a:spcAft>
              <a:buSzPts val="2000"/>
              <a:buChar char="•"/>
            </a:pPr>
            <a:r>
              <a:rPr lang="en" sz="2000"/>
              <a:t>WMT APE Shared Task is hosted every year since 2015</a:t>
            </a:r>
            <a:endParaRPr sz="2000"/>
          </a:p>
          <a:p>
            <a:pPr indent="-355600" lvl="0" marL="457200" rtl="0" algn="l">
              <a:lnSpc>
                <a:spcPct val="100000"/>
              </a:lnSpc>
              <a:spcBef>
                <a:spcPts val="480"/>
              </a:spcBef>
              <a:spcAft>
                <a:spcPts val="0"/>
              </a:spcAft>
              <a:buSzPts val="2000"/>
              <a:buChar char="•"/>
            </a:pPr>
            <a:r>
              <a:rPr lang="en" sz="2000"/>
              <a:t>Considers the black-box scenario</a:t>
            </a:r>
            <a:endParaRPr sz="2000"/>
          </a:p>
          <a:p>
            <a:pPr indent="-355600" lvl="0" marL="457200" rtl="0" algn="l">
              <a:lnSpc>
                <a:spcPct val="100000"/>
              </a:lnSpc>
              <a:spcBef>
                <a:spcPts val="480"/>
              </a:spcBef>
              <a:spcAft>
                <a:spcPts val="0"/>
              </a:spcAft>
              <a:buSzPts val="2000"/>
              <a:buChar char="•"/>
            </a:pPr>
            <a:r>
              <a:rPr lang="en" sz="2000"/>
              <a:t>APE data is shared across participants</a:t>
            </a:r>
            <a:endParaRPr sz="2000"/>
          </a:p>
          <a:p>
            <a:pPr indent="-355600" lvl="1" marL="914400" rtl="0" algn="l">
              <a:lnSpc>
                <a:spcPct val="100000"/>
              </a:lnSpc>
              <a:spcBef>
                <a:spcPts val="480"/>
              </a:spcBef>
              <a:spcAft>
                <a:spcPts val="0"/>
              </a:spcAft>
              <a:buSzPts val="2000"/>
              <a:buChar char="–"/>
            </a:pPr>
            <a:r>
              <a:rPr lang="en" sz="2000"/>
              <a:t>Train, development data: (SRC, MT_OP, PE_REF)</a:t>
            </a:r>
            <a:endParaRPr sz="2000"/>
          </a:p>
          <a:p>
            <a:pPr indent="-355600" lvl="1" marL="914400" rtl="0" algn="l">
              <a:lnSpc>
                <a:spcPct val="100000"/>
              </a:lnSpc>
              <a:spcBef>
                <a:spcPts val="480"/>
              </a:spcBef>
              <a:spcAft>
                <a:spcPts val="0"/>
              </a:spcAft>
              <a:buSzPts val="2000"/>
              <a:buChar char="–"/>
            </a:pPr>
            <a:r>
              <a:rPr lang="en" sz="2000"/>
              <a:t>Test data: (SRC, MT_OP)</a:t>
            </a:r>
            <a:endParaRPr sz="2000"/>
          </a:p>
          <a:p>
            <a:pPr indent="-355600" lvl="0" marL="457200" rtl="0" algn="l">
              <a:lnSpc>
                <a:spcPct val="100000"/>
              </a:lnSpc>
              <a:spcBef>
                <a:spcPts val="480"/>
              </a:spcBef>
              <a:spcAft>
                <a:spcPts val="0"/>
              </a:spcAft>
              <a:buSzPts val="2000"/>
              <a:buChar char="•"/>
            </a:pPr>
            <a:r>
              <a:rPr lang="en" sz="2000"/>
              <a:t>Participants submit PE_OP for the test set</a:t>
            </a:r>
            <a:endParaRPr sz="2000"/>
          </a:p>
          <a:p>
            <a:pPr indent="-355600" lvl="0" marL="457200" rtl="0" algn="l">
              <a:lnSpc>
                <a:spcPct val="100000"/>
              </a:lnSpc>
              <a:spcBef>
                <a:spcPts val="480"/>
              </a:spcBef>
              <a:spcAft>
                <a:spcPts val="0"/>
              </a:spcAft>
              <a:buSzPts val="2000"/>
              <a:buChar char="•"/>
            </a:pPr>
            <a:r>
              <a:rPr lang="en" sz="2000"/>
              <a:t>The submitted systems are evaluated over the benchmark datasets</a:t>
            </a:r>
            <a:endParaRPr sz="2000"/>
          </a:p>
          <a:p>
            <a:pPr indent="-355600" lvl="0" marL="457200" rtl="0" algn="l">
              <a:lnSpc>
                <a:spcPct val="100000"/>
              </a:lnSpc>
              <a:spcBef>
                <a:spcPts val="480"/>
              </a:spcBef>
              <a:spcAft>
                <a:spcPts val="0"/>
              </a:spcAft>
              <a:buSzPts val="2000"/>
              <a:buChar char="•"/>
            </a:pPr>
            <a:r>
              <a:rPr lang="en" sz="2000"/>
              <a:t>Evaluation metrics used for rankings</a:t>
            </a:r>
            <a:endParaRPr sz="2000"/>
          </a:p>
          <a:p>
            <a:pPr indent="-355600" lvl="1" marL="914400" rtl="0" algn="l">
              <a:lnSpc>
                <a:spcPct val="100000"/>
              </a:lnSpc>
              <a:spcBef>
                <a:spcPts val="480"/>
              </a:spcBef>
              <a:spcAft>
                <a:spcPts val="0"/>
              </a:spcAft>
              <a:buSzPts val="2000"/>
              <a:buChar char="–"/>
            </a:pPr>
            <a:r>
              <a:rPr lang="en" sz="2000"/>
              <a:t>TER and BLEU</a:t>
            </a:r>
            <a:endParaRPr sz="2000"/>
          </a:p>
        </p:txBody>
      </p:sp>
      <p:sp>
        <p:nvSpPr>
          <p:cNvPr id="2254" name="Google Shape;2254;p2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0"/>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Dataset used </a:t>
            </a:r>
            <a:r>
              <a:rPr lang="en"/>
              <a:t>(1/2)</a:t>
            </a:r>
            <a:endParaRPr/>
          </a:p>
        </p:txBody>
      </p:sp>
      <p:sp>
        <p:nvSpPr>
          <p:cNvPr id="375" name="Google Shape;375;p60"/>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Fisher Spanish-English speech translation corpus</a:t>
            </a:r>
            <a:endParaRPr sz="2000"/>
          </a:p>
          <a:p>
            <a:pPr indent="0" lvl="0" marL="457200" rtl="0" algn="l">
              <a:spcBef>
                <a:spcPts val="480"/>
              </a:spcBef>
              <a:spcAft>
                <a:spcPts val="0"/>
              </a:spcAft>
              <a:buNone/>
            </a:pPr>
            <a:r>
              <a:t/>
            </a:r>
            <a:endParaRPr sz="2000"/>
          </a:p>
          <a:p>
            <a:pPr indent="-355600" lvl="1" marL="914400" rtl="0" algn="l">
              <a:spcBef>
                <a:spcPts val="480"/>
              </a:spcBef>
              <a:spcAft>
                <a:spcPts val="0"/>
              </a:spcAft>
              <a:buSzPts val="2000"/>
              <a:buChar char="–"/>
            </a:pPr>
            <a:r>
              <a:rPr lang="en" sz="2000"/>
              <a:t>The dataset consists of 139k sentences from telephone conversations in Spanish, the corresponding Spanish text transcriptions and their English text translation.</a:t>
            </a:r>
            <a:endParaRPr sz="2000"/>
          </a:p>
          <a:p>
            <a:pPr indent="0" lvl="0" marL="457200" rtl="0" algn="l">
              <a:spcBef>
                <a:spcPts val="480"/>
              </a:spcBef>
              <a:spcAft>
                <a:spcPts val="0"/>
              </a:spcAft>
              <a:buNone/>
            </a:pPr>
            <a:r>
              <a:t/>
            </a:r>
            <a:endParaRPr sz="2000"/>
          </a:p>
          <a:p>
            <a:pPr indent="-355600" lvl="0" marL="457200" rtl="0" algn="l">
              <a:spcBef>
                <a:spcPts val="480"/>
              </a:spcBef>
              <a:spcAft>
                <a:spcPts val="0"/>
              </a:spcAft>
              <a:buSzPts val="2000"/>
              <a:buChar char="•"/>
            </a:pPr>
            <a:r>
              <a:rPr lang="en" sz="2000"/>
              <a:t>Data Preparation:</a:t>
            </a:r>
            <a:endParaRPr sz="2000"/>
          </a:p>
          <a:p>
            <a:pPr indent="-355600" lvl="1" marL="914400" rtl="0" algn="l">
              <a:spcBef>
                <a:spcPts val="0"/>
              </a:spcBef>
              <a:spcAft>
                <a:spcPts val="0"/>
              </a:spcAft>
              <a:buSzPts val="2000"/>
              <a:buChar char="–"/>
            </a:pPr>
            <a:r>
              <a:rPr lang="en" sz="2000"/>
              <a:t>A high-quality TTS engine is used to prepare synthetic target speech with a single female voice as the training targets.</a:t>
            </a:r>
            <a:endParaRPr sz="2000"/>
          </a:p>
          <a:p>
            <a:pPr indent="0" lvl="0" marL="914400" rtl="0" algn="l">
              <a:spcBef>
                <a:spcPts val="480"/>
              </a:spcBef>
              <a:spcAft>
                <a:spcPts val="0"/>
              </a:spcAft>
              <a:buNone/>
            </a:pPr>
            <a:r>
              <a:t/>
            </a:r>
            <a:endParaRPr sz="2000"/>
          </a:p>
          <a:p>
            <a:pPr indent="0" lvl="0" marL="914400" rtl="0" algn="l">
              <a:spcBef>
                <a:spcPts val="480"/>
              </a:spcBef>
              <a:spcAft>
                <a:spcPts val="0"/>
              </a:spcAft>
              <a:buNone/>
            </a:pPr>
            <a:r>
              <a:t/>
            </a:r>
            <a:endParaRPr sz="2000"/>
          </a:p>
        </p:txBody>
      </p:sp>
      <p:sp>
        <p:nvSpPr>
          <p:cNvPr id="376" name="Google Shape;376;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sp>
        <p:nvSpPr>
          <p:cNvPr id="2259" name="Google Shape;2259;p27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 APE Shared Task</a:t>
            </a:r>
            <a:endParaRPr/>
          </a:p>
        </p:txBody>
      </p:sp>
      <p:sp>
        <p:nvSpPr>
          <p:cNvPr id="2260" name="Google Shape;2260;p276"/>
          <p:cNvSpPr txBox="1"/>
          <p:nvPr>
            <p:ph idx="1" type="body"/>
          </p:nvPr>
        </p:nvSpPr>
        <p:spPr>
          <a:xfrm>
            <a:off x="457200" y="874500"/>
            <a:ext cx="8229600" cy="40227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480"/>
              </a:spcBef>
              <a:spcAft>
                <a:spcPts val="0"/>
              </a:spcAft>
              <a:buSzPts val="2400"/>
              <a:buNone/>
            </a:pPr>
            <a:r>
              <a:t/>
            </a:r>
            <a:endParaRPr sz="2000"/>
          </a:p>
          <a:p>
            <a:pPr indent="-355600" lvl="0" marL="457200" rtl="0" algn="l">
              <a:lnSpc>
                <a:spcPct val="100000"/>
              </a:lnSpc>
              <a:spcBef>
                <a:spcPts val="480"/>
              </a:spcBef>
              <a:spcAft>
                <a:spcPts val="0"/>
              </a:spcAft>
              <a:buSzPts val="2000"/>
              <a:buChar char="•"/>
            </a:pPr>
            <a:r>
              <a:rPr lang="en" sz="2000"/>
              <a:t>Baseline APE systems:</a:t>
            </a:r>
            <a:endParaRPr sz="2000"/>
          </a:p>
          <a:p>
            <a:pPr indent="-355600" lvl="1" marL="914400" rtl="0" algn="l">
              <a:lnSpc>
                <a:spcPct val="100000"/>
              </a:lnSpc>
              <a:spcBef>
                <a:spcPts val="480"/>
              </a:spcBef>
              <a:spcAft>
                <a:spcPts val="0"/>
              </a:spcAft>
              <a:buSzPts val="2000"/>
              <a:buChar char="–"/>
            </a:pPr>
            <a:r>
              <a:rPr lang="en" sz="2000"/>
              <a:t>“do nothing” APE system</a:t>
            </a:r>
            <a:endParaRPr sz="2000"/>
          </a:p>
          <a:p>
            <a:pPr indent="-355600" lvl="2" marL="1371600" rtl="0" algn="l">
              <a:lnSpc>
                <a:spcPct val="100000"/>
              </a:lnSpc>
              <a:spcBef>
                <a:spcPts val="480"/>
              </a:spcBef>
              <a:spcAft>
                <a:spcPts val="0"/>
              </a:spcAft>
              <a:buSzPts val="2000"/>
              <a:buChar char="•"/>
            </a:pPr>
            <a:r>
              <a:rPr lang="en" sz="2000"/>
              <a:t>Does not make any modification to MT_OP,</a:t>
            </a:r>
            <a:endParaRPr sz="2000"/>
          </a:p>
          <a:p>
            <a:pPr indent="457200" lvl="0" marL="914400" rtl="0" algn="l">
              <a:lnSpc>
                <a:spcPct val="100000"/>
              </a:lnSpc>
              <a:spcBef>
                <a:spcPts val="480"/>
              </a:spcBef>
              <a:spcAft>
                <a:spcPts val="0"/>
              </a:spcAft>
              <a:buNone/>
            </a:pPr>
            <a:r>
              <a:rPr lang="en" sz="2000"/>
              <a:t>i.e. PE_OP = MT_OP</a:t>
            </a:r>
            <a:endParaRPr sz="2000"/>
          </a:p>
          <a:p>
            <a:pPr indent="-355600" lvl="0" marL="457200" rtl="0" algn="l">
              <a:lnSpc>
                <a:spcPct val="100000"/>
              </a:lnSpc>
              <a:spcBef>
                <a:spcPts val="480"/>
              </a:spcBef>
              <a:spcAft>
                <a:spcPts val="0"/>
              </a:spcAft>
              <a:buSzPts val="2000"/>
              <a:buChar char="•"/>
            </a:pPr>
            <a:r>
              <a:rPr lang="en" sz="2000"/>
              <a:t>Participants are allowed to use any external data.</a:t>
            </a:r>
            <a:endParaRPr sz="2000"/>
          </a:p>
          <a:p>
            <a:pPr indent="-355600" lvl="0" marL="457200" rtl="0" algn="l">
              <a:lnSpc>
                <a:spcPct val="100000"/>
              </a:lnSpc>
              <a:spcBef>
                <a:spcPts val="0"/>
              </a:spcBef>
              <a:spcAft>
                <a:spcPts val="0"/>
              </a:spcAft>
              <a:buSzPts val="2000"/>
              <a:buChar char="•"/>
            </a:pPr>
            <a:r>
              <a:rPr lang="en" sz="2000"/>
              <a:t>Optional resources - Synthetic corpora:</a:t>
            </a:r>
            <a:endParaRPr sz="2000"/>
          </a:p>
          <a:p>
            <a:pPr indent="-355600" lvl="1" marL="914400" rtl="0" algn="l">
              <a:lnSpc>
                <a:spcPct val="100000"/>
              </a:lnSpc>
              <a:spcBef>
                <a:spcPts val="0"/>
              </a:spcBef>
              <a:spcAft>
                <a:spcPts val="0"/>
              </a:spcAft>
              <a:buSzPts val="2000"/>
              <a:buChar char="–"/>
            </a:pPr>
            <a:r>
              <a:rPr lang="en" sz="2000"/>
              <a:t>Artificial Corpus (4 Million triplets) [6]</a:t>
            </a:r>
            <a:endParaRPr sz="2000"/>
          </a:p>
          <a:p>
            <a:pPr indent="-355600" lvl="1" marL="914400" rtl="0" algn="l">
              <a:lnSpc>
                <a:spcPct val="100000"/>
              </a:lnSpc>
              <a:spcBef>
                <a:spcPts val="0"/>
              </a:spcBef>
              <a:spcAft>
                <a:spcPts val="0"/>
              </a:spcAft>
              <a:buSzPts val="2000"/>
              <a:buChar char="–"/>
            </a:pPr>
            <a:r>
              <a:rPr lang="en" sz="2000"/>
              <a:t>eSCAPE corpus (14.4 Million triplet) [7]</a:t>
            </a:r>
            <a:endParaRPr sz="2000"/>
          </a:p>
        </p:txBody>
      </p:sp>
      <p:sp>
        <p:nvSpPr>
          <p:cNvPr id="2261" name="Google Shape;2261;p2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sp>
        <p:nvSpPr>
          <p:cNvPr id="2266" name="Google Shape;2266;p27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WMT15 APE Shared Task </a:t>
            </a:r>
            <a:endParaRPr/>
          </a:p>
        </p:txBody>
      </p:sp>
      <p:sp>
        <p:nvSpPr>
          <p:cNvPr id="2267" name="Google Shape;2267;p277"/>
          <p:cNvSpPr txBox="1"/>
          <p:nvPr>
            <p:ph idx="1" type="body"/>
          </p:nvPr>
        </p:nvSpPr>
        <p:spPr>
          <a:xfrm>
            <a:off x="457200" y="874500"/>
            <a:ext cx="8229600" cy="40227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480"/>
              </a:spcBef>
              <a:spcAft>
                <a:spcPts val="0"/>
              </a:spcAft>
              <a:buSzPts val="2400"/>
              <a:buNone/>
            </a:pPr>
            <a:r>
              <a:t/>
            </a:r>
            <a:endParaRPr sz="2000"/>
          </a:p>
          <a:p>
            <a:pPr indent="-355600" lvl="0" marL="457200" rtl="0" algn="l">
              <a:lnSpc>
                <a:spcPct val="100000"/>
              </a:lnSpc>
              <a:spcBef>
                <a:spcPts val="480"/>
              </a:spcBef>
              <a:spcAft>
                <a:spcPts val="0"/>
              </a:spcAft>
              <a:buSzPts val="2000"/>
              <a:buChar char="•"/>
            </a:pPr>
            <a:r>
              <a:rPr lang="en" sz="2000"/>
              <a:t>Pilot round</a:t>
            </a:r>
            <a:endParaRPr sz="2000"/>
          </a:p>
          <a:p>
            <a:pPr indent="-355600" lvl="0" marL="457200" rtl="0" algn="l">
              <a:lnSpc>
                <a:spcPct val="100000"/>
              </a:lnSpc>
              <a:spcBef>
                <a:spcPts val="480"/>
              </a:spcBef>
              <a:spcAft>
                <a:spcPts val="0"/>
              </a:spcAft>
              <a:buSzPts val="2000"/>
              <a:buChar char="•"/>
            </a:pPr>
            <a:r>
              <a:rPr lang="en" sz="2000"/>
              <a:t>Language pair: English - Spanish</a:t>
            </a:r>
            <a:endParaRPr sz="2000"/>
          </a:p>
          <a:p>
            <a:pPr indent="-355600" lvl="0" marL="457200" rtl="0" algn="l">
              <a:lnSpc>
                <a:spcPct val="100000"/>
              </a:lnSpc>
              <a:spcBef>
                <a:spcPts val="480"/>
              </a:spcBef>
              <a:spcAft>
                <a:spcPts val="0"/>
              </a:spcAft>
              <a:buSzPts val="2000"/>
              <a:buChar char="•"/>
            </a:pPr>
            <a:r>
              <a:rPr lang="en" sz="2000"/>
              <a:t>Domain: News</a:t>
            </a:r>
            <a:endParaRPr sz="2000"/>
          </a:p>
          <a:p>
            <a:pPr indent="-355600" lvl="0" marL="457200" rtl="0" algn="l">
              <a:lnSpc>
                <a:spcPct val="100000"/>
              </a:lnSpc>
              <a:spcBef>
                <a:spcPts val="480"/>
              </a:spcBef>
              <a:spcAft>
                <a:spcPts val="0"/>
              </a:spcAft>
              <a:buSzPts val="2000"/>
              <a:buChar char="•"/>
            </a:pPr>
            <a:r>
              <a:rPr lang="en" sz="2000"/>
              <a:t>Data: Train (12,000), Development (1,000), Test(2,000) triplets</a:t>
            </a:r>
            <a:endParaRPr sz="2000"/>
          </a:p>
          <a:p>
            <a:pPr indent="-355600" lvl="0" marL="457200" rtl="0" algn="l">
              <a:lnSpc>
                <a:spcPct val="100000"/>
              </a:lnSpc>
              <a:spcBef>
                <a:spcPts val="480"/>
              </a:spcBef>
              <a:spcAft>
                <a:spcPts val="0"/>
              </a:spcAft>
              <a:buSzPts val="2000"/>
              <a:buChar char="•"/>
            </a:pPr>
            <a:r>
              <a:rPr lang="en" sz="2000"/>
              <a:t>PE_REF was collected through crowd-sourcing</a:t>
            </a:r>
            <a:endParaRPr sz="2000"/>
          </a:p>
          <a:p>
            <a:pPr indent="-355600" lvl="0" marL="457200" rtl="0" algn="l">
              <a:lnSpc>
                <a:spcPct val="100000"/>
              </a:lnSpc>
              <a:spcBef>
                <a:spcPts val="480"/>
              </a:spcBef>
              <a:spcAft>
                <a:spcPts val="0"/>
              </a:spcAft>
              <a:buSzPts val="2000"/>
              <a:buChar char="•"/>
            </a:pPr>
            <a:r>
              <a:rPr lang="en" sz="2000"/>
              <a:t>Number of submissions: 7</a:t>
            </a:r>
            <a:endParaRPr sz="2000"/>
          </a:p>
          <a:p>
            <a:pPr indent="-355600" lvl="0" marL="457200" rtl="0" algn="l">
              <a:lnSpc>
                <a:spcPct val="100000"/>
              </a:lnSpc>
              <a:spcBef>
                <a:spcPts val="480"/>
              </a:spcBef>
              <a:spcAft>
                <a:spcPts val="0"/>
              </a:spcAft>
              <a:buSzPts val="2000"/>
              <a:buChar char="•"/>
            </a:pPr>
            <a:r>
              <a:rPr lang="en" sz="2000"/>
              <a:t>All the submissions were based on phrase-based technology</a:t>
            </a:r>
            <a:endParaRPr sz="2000"/>
          </a:p>
          <a:p>
            <a:pPr indent="-355600" lvl="0" marL="457200" rtl="0" algn="l">
              <a:lnSpc>
                <a:spcPct val="100000"/>
              </a:lnSpc>
              <a:spcBef>
                <a:spcPts val="480"/>
              </a:spcBef>
              <a:spcAft>
                <a:spcPts val="0"/>
              </a:spcAft>
              <a:buSzPts val="2000"/>
              <a:buChar char="•"/>
            </a:pPr>
            <a:r>
              <a:rPr lang="en" sz="2000"/>
              <a:t>None of the submissions beat the baseline</a:t>
            </a:r>
            <a:endParaRPr sz="2000"/>
          </a:p>
        </p:txBody>
      </p:sp>
      <p:sp>
        <p:nvSpPr>
          <p:cNvPr id="2268" name="Google Shape;2268;p2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2" name="Shape 2272"/>
        <p:cNvGrpSpPr/>
        <p:nvPr/>
      </p:nvGrpSpPr>
      <p:grpSpPr>
        <a:xfrm>
          <a:off x="0" y="0"/>
          <a:ext cx="0" cy="0"/>
          <a:chOff x="0" y="0"/>
          <a:chExt cx="0" cy="0"/>
        </a:xfrm>
      </p:grpSpPr>
      <p:sp>
        <p:nvSpPr>
          <p:cNvPr id="2273" name="Google Shape;2273;p27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WMT15 APE Shared Task </a:t>
            </a:r>
            <a:endParaRPr/>
          </a:p>
        </p:txBody>
      </p:sp>
      <p:sp>
        <p:nvSpPr>
          <p:cNvPr id="2274" name="Google Shape;2274;p278"/>
          <p:cNvSpPr txBox="1"/>
          <p:nvPr>
            <p:ph idx="1" type="body"/>
          </p:nvPr>
        </p:nvSpPr>
        <p:spPr>
          <a:xfrm>
            <a:off x="539650" y="1063375"/>
            <a:ext cx="3812700" cy="34992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Difference between</a:t>
            </a:r>
            <a:endParaRPr sz="2000"/>
          </a:p>
          <a:p>
            <a:pPr indent="-355600" lvl="1" marL="914400" rtl="0" algn="l">
              <a:lnSpc>
                <a:spcPct val="100000"/>
              </a:lnSpc>
              <a:spcBef>
                <a:spcPts val="480"/>
              </a:spcBef>
              <a:spcAft>
                <a:spcPts val="0"/>
              </a:spcAft>
              <a:buSzPts val="2000"/>
              <a:buChar char="–"/>
            </a:pPr>
            <a:r>
              <a:rPr lang="en" sz="2000"/>
              <a:t>the baseline and top ranked system: -0.315 TER points</a:t>
            </a:r>
            <a:endParaRPr sz="2000"/>
          </a:p>
          <a:p>
            <a:pPr indent="-355600" lvl="1" marL="914400" rtl="0" algn="l">
              <a:lnSpc>
                <a:spcPct val="100000"/>
              </a:lnSpc>
              <a:spcBef>
                <a:spcPts val="480"/>
              </a:spcBef>
              <a:spcAft>
                <a:spcPts val="0"/>
              </a:spcAft>
              <a:buSzPts val="2000"/>
              <a:buChar char="–"/>
            </a:pPr>
            <a:r>
              <a:rPr lang="en" sz="2000"/>
              <a:t>the phrase based APE and top ranked system: 0.926 </a:t>
            </a:r>
            <a:endParaRPr sz="2000"/>
          </a:p>
          <a:p>
            <a:pPr indent="-355600" lvl="0" marL="457200" rtl="0" algn="l">
              <a:lnSpc>
                <a:spcPct val="100000"/>
              </a:lnSpc>
              <a:spcBef>
                <a:spcPts val="480"/>
              </a:spcBef>
              <a:spcAft>
                <a:spcPts val="0"/>
              </a:spcAft>
              <a:buSzPts val="2000"/>
              <a:buChar char="•"/>
            </a:pPr>
            <a:r>
              <a:rPr lang="en" sz="2000"/>
              <a:t>It was hypothesized that the poor results are due to origin, quantity and domain of the data.		</a:t>
            </a:r>
            <a:endParaRPr sz="2000"/>
          </a:p>
        </p:txBody>
      </p:sp>
      <p:sp>
        <p:nvSpPr>
          <p:cNvPr id="2275" name="Google Shape;2275;p278"/>
          <p:cNvSpPr txBox="1"/>
          <p:nvPr>
            <p:ph idx="1" type="body"/>
          </p:nvPr>
        </p:nvSpPr>
        <p:spPr>
          <a:xfrm>
            <a:off x="4419875" y="910975"/>
            <a:ext cx="3812700" cy="3924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Results:		</a:t>
            </a:r>
            <a:endParaRPr sz="2000"/>
          </a:p>
        </p:txBody>
      </p:sp>
      <p:sp>
        <p:nvSpPr>
          <p:cNvPr id="2276" name="Google Shape;2276;p2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77" name="Google Shape;2277;p278"/>
          <p:cNvPicPr preferRelativeResize="0"/>
          <p:nvPr/>
        </p:nvPicPr>
        <p:blipFill>
          <a:blip r:embed="rId3">
            <a:alphaModFix/>
          </a:blip>
          <a:stretch>
            <a:fillRect/>
          </a:stretch>
        </p:blipFill>
        <p:spPr>
          <a:xfrm>
            <a:off x="4572000" y="1353450"/>
            <a:ext cx="4029983" cy="3346325"/>
          </a:xfrm>
          <a:prstGeom prst="rect">
            <a:avLst/>
          </a:prstGeom>
          <a:noFill/>
          <a:ln>
            <a:noFill/>
          </a:ln>
        </p:spPr>
      </p:pic>
      <p:sp>
        <p:nvSpPr>
          <p:cNvPr id="2278" name="Google Shape;2278;p278"/>
          <p:cNvSpPr txBox="1"/>
          <p:nvPr/>
        </p:nvSpPr>
        <p:spPr>
          <a:xfrm>
            <a:off x="701050" y="4777300"/>
            <a:ext cx="185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Source: [1] </a:t>
            </a:r>
            <a:endParaRPr sz="1000"/>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2" name="Shape 2282"/>
        <p:cNvGrpSpPr/>
        <p:nvPr/>
      </p:nvGrpSpPr>
      <p:grpSpPr>
        <a:xfrm>
          <a:off x="0" y="0"/>
          <a:ext cx="0" cy="0"/>
          <a:chOff x="0" y="0"/>
          <a:chExt cx="0" cy="0"/>
        </a:xfrm>
      </p:grpSpPr>
      <p:sp>
        <p:nvSpPr>
          <p:cNvPr id="2283" name="Google Shape;2283;p27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WMT16 APE Shared Task </a:t>
            </a:r>
            <a:endParaRPr/>
          </a:p>
        </p:txBody>
      </p:sp>
      <p:sp>
        <p:nvSpPr>
          <p:cNvPr id="2284" name="Google Shape;2284;p279"/>
          <p:cNvSpPr txBox="1"/>
          <p:nvPr>
            <p:ph idx="1" type="body"/>
          </p:nvPr>
        </p:nvSpPr>
        <p:spPr>
          <a:xfrm>
            <a:off x="457200" y="874500"/>
            <a:ext cx="8229600" cy="42690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Language pair: English - German</a:t>
            </a:r>
            <a:endParaRPr sz="2000"/>
          </a:p>
          <a:p>
            <a:pPr indent="-355600" lvl="0" marL="457200" rtl="0" algn="l">
              <a:lnSpc>
                <a:spcPct val="100000"/>
              </a:lnSpc>
              <a:spcBef>
                <a:spcPts val="480"/>
              </a:spcBef>
              <a:spcAft>
                <a:spcPts val="0"/>
              </a:spcAft>
              <a:buSzPts val="2000"/>
              <a:buChar char="•"/>
            </a:pPr>
            <a:r>
              <a:rPr lang="en" sz="2000"/>
              <a:t>Domain: IT domain</a:t>
            </a:r>
            <a:endParaRPr sz="2000"/>
          </a:p>
          <a:p>
            <a:pPr indent="-355600" lvl="0" marL="457200" rtl="0" algn="l">
              <a:lnSpc>
                <a:spcPct val="100000"/>
              </a:lnSpc>
              <a:spcBef>
                <a:spcPts val="480"/>
              </a:spcBef>
              <a:spcAft>
                <a:spcPts val="0"/>
              </a:spcAft>
              <a:buSzPts val="2000"/>
              <a:buChar char="•"/>
            </a:pPr>
            <a:r>
              <a:rPr lang="en" sz="2000"/>
              <a:t>Data: Train (12,000), Development (1,000), Test(2,000) triplets</a:t>
            </a:r>
            <a:endParaRPr sz="2000"/>
          </a:p>
          <a:p>
            <a:pPr indent="-355600" lvl="0" marL="457200" rtl="0" algn="l">
              <a:lnSpc>
                <a:spcPct val="100000"/>
              </a:lnSpc>
              <a:spcBef>
                <a:spcPts val="480"/>
              </a:spcBef>
              <a:spcAft>
                <a:spcPts val="0"/>
              </a:spcAft>
              <a:buSzPts val="2000"/>
              <a:buChar char="•"/>
            </a:pPr>
            <a:r>
              <a:rPr lang="en" sz="2000"/>
              <a:t>PE_REF was collected through professional post-editors</a:t>
            </a:r>
            <a:endParaRPr sz="2000"/>
          </a:p>
          <a:p>
            <a:pPr indent="-355600" lvl="0" marL="457200" rtl="0" algn="l">
              <a:lnSpc>
                <a:spcPct val="100000"/>
              </a:lnSpc>
              <a:spcBef>
                <a:spcPts val="480"/>
              </a:spcBef>
              <a:spcAft>
                <a:spcPts val="0"/>
              </a:spcAft>
              <a:buSzPts val="2000"/>
              <a:buChar char="•"/>
            </a:pPr>
            <a:r>
              <a:rPr lang="en" sz="2000"/>
              <a:t>Number of submissions: 11</a:t>
            </a:r>
            <a:endParaRPr sz="2000"/>
          </a:p>
          <a:p>
            <a:pPr indent="-355600" lvl="0" marL="457200" rtl="0" algn="l">
              <a:lnSpc>
                <a:spcPct val="100000"/>
              </a:lnSpc>
              <a:spcBef>
                <a:spcPts val="480"/>
              </a:spcBef>
              <a:spcAft>
                <a:spcPts val="0"/>
              </a:spcAft>
              <a:buSzPts val="2000"/>
              <a:buChar char="•"/>
            </a:pPr>
            <a:r>
              <a:rPr lang="en" sz="2000"/>
              <a:t>Except two, rest of the submissions were based on phrase-based technology</a:t>
            </a:r>
            <a:endParaRPr sz="2000"/>
          </a:p>
          <a:p>
            <a:pPr indent="-355600" lvl="0" marL="457200" rtl="0" algn="l">
              <a:lnSpc>
                <a:spcPct val="100000"/>
              </a:lnSpc>
              <a:spcBef>
                <a:spcPts val="480"/>
              </a:spcBef>
              <a:spcAft>
                <a:spcPts val="0"/>
              </a:spcAft>
              <a:buSzPts val="2000"/>
              <a:buChar char="•"/>
            </a:pPr>
            <a:r>
              <a:rPr lang="en" sz="2000"/>
              <a:t>7 teams crossed the baseline.</a:t>
            </a:r>
            <a:endParaRPr sz="2000"/>
          </a:p>
          <a:p>
            <a:pPr indent="-355600" lvl="0" marL="457200" rtl="0" algn="l">
              <a:lnSpc>
                <a:spcPct val="100000"/>
              </a:lnSpc>
              <a:spcBef>
                <a:spcPts val="480"/>
              </a:spcBef>
              <a:spcAft>
                <a:spcPts val="0"/>
              </a:spcAft>
              <a:buSzPts val="2000"/>
              <a:buChar char="•"/>
            </a:pPr>
            <a:r>
              <a:rPr lang="en" sz="2000"/>
              <a:t>The top ranked system used</a:t>
            </a:r>
            <a:endParaRPr sz="2000"/>
          </a:p>
          <a:p>
            <a:pPr indent="-355600" lvl="1" marL="914400" rtl="0" algn="l">
              <a:lnSpc>
                <a:spcPct val="100000"/>
              </a:lnSpc>
              <a:spcBef>
                <a:spcPts val="480"/>
              </a:spcBef>
              <a:spcAft>
                <a:spcPts val="0"/>
              </a:spcAft>
              <a:buSzPts val="2000"/>
              <a:buChar char="–"/>
            </a:pPr>
            <a:r>
              <a:rPr lang="en" sz="2000"/>
              <a:t>RNN based encoder-decoder model with attention</a:t>
            </a:r>
            <a:endParaRPr sz="2000"/>
          </a:p>
          <a:p>
            <a:pPr indent="-355600" lvl="1" marL="914400" rtl="0" algn="l">
              <a:lnSpc>
                <a:spcPct val="100000"/>
              </a:lnSpc>
              <a:spcBef>
                <a:spcPts val="480"/>
              </a:spcBef>
              <a:spcAft>
                <a:spcPts val="0"/>
              </a:spcAft>
              <a:buSzPts val="2000"/>
              <a:buChar char="–"/>
            </a:pPr>
            <a:r>
              <a:rPr lang="en" sz="2000"/>
              <a:t>Artificially generated Data of around 4 million triplets (Using Back Translation)</a:t>
            </a:r>
            <a:endParaRPr sz="2000"/>
          </a:p>
        </p:txBody>
      </p:sp>
      <p:sp>
        <p:nvSpPr>
          <p:cNvPr id="2285" name="Google Shape;2285;p2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9" name="Shape 2289"/>
        <p:cNvGrpSpPr/>
        <p:nvPr/>
      </p:nvGrpSpPr>
      <p:grpSpPr>
        <a:xfrm>
          <a:off x="0" y="0"/>
          <a:ext cx="0" cy="0"/>
          <a:chOff x="0" y="0"/>
          <a:chExt cx="0" cy="0"/>
        </a:xfrm>
      </p:grpSpPr>
      <p:sp>
        <p:nvSpPr>
          <p:cNvPr id="2290" name="Google Shape;2290;p28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WMT16 APE Shared Task </a:t>
            </a:r>
            <a:endParaRPr/>
          </a:p>
        </p:txBody>
      </p:sp>
      <p:sp>
        <p:nvSpPr>
          <p:cNvPr id="2291" name="Google Shape;2291;p280"/>
          <p:cNvSpPr txBox="1"/>
          <p:nvPr>
            <p:ph idx="1" type="body"/>
          </p:nvPr>
        </p:nvSpPr>
        <p:spPr>
          <a:xfrm>
            <a:off x="539650" y="1063375"/>
            <a:ext cx="3812700" cy="34992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Difference between</a:t>
            </a:r>
            <a:endParaRPr sz="2000"/>
          </a:p>
          <a:p>
            <a:pPr indent="-355600" lvl="1" marL="914400" rtl="0" algn="l">
              <a:lnSpc>
                <a:spcPct val="100000"/>
              </a:lnSpc>
              <a:spcBef>
                <a:spcPts val="480"/>
              </a:spcBef>
              <a:spcAft>
                <a:spcPts val="0"/>
              </a:spcAft>
              <a:buSzPts val="2000"/>
              <a:buChar char="–"/>
            </a:pPr>
            <a:r>
              <a:rPr lang="en" sz="2000"/>
              <a:t>the baseline and top ranked system: 3.24 TER points</a:t>
            </a:r>
            <a:endParaRPr sz="2000"/>
          </a:p>
          <a:p>
            <a:pPr indent="-355600" lvl="1" marL="914400" rtl="0" algn="l">
              <a:spcBef>
                <a:spcPts val="480"/>
              </a:spcBef>
              <a:spcAft>
                <a:spcPts val="0"/>
              </a:spcAft>
              <a:buSzPts val="2000"/>
              <a:buChar char="–"/>
            </a:pPr>
            <a:r>
              <a:rPr lang="en" sz="2000"/>
              <a:t>the phrase based APE and top ranked system: 3.12</a:t>
            </a:r>
            <a:endParaRPr sz="2000"/>
          </a:p>
          <a:p>
            <a:pPr indent="-355600" lvl="0" marL="457200" rtl="0" algn="l">
              <a:lnSpc>
                <a:spcPct val="100000"/>
              </a:lnSpc>
              <a:spcBef>
                <a:spcPts val="480"/>
              </a:spcBef>
              <a:spcAft>
                <a:spcPts val="0"/>
              </a:spcAft>
              <a:buSzPts val="2000"/>
              <a:buChar char="•"/>
            </a:pPr>
            <a:r>
              <a:rPr lang="en" sz="2000"/>
              <a:t>Have the results improved due to change of data or due to technology shift?</a:t>
            </a:r>
            <a:endParaRPr sz="2000"/>
          </a:p>
        </p:txBody>
      </p:sp>
      <p:sp>
        <p:nvSpPr>
          <p:cNvPr id="2292" name="Google Shape;2292;p280"/>
          <p:cNvSpPr txBox="1"/>
          <p:nvPr>
            <p:ph idx="1" type="body"/>
          </p:nvPr>
        </p:nvSpPr>
        <p:spPr>
          <a:xfrm>
            <a:off x="4419875" y="910975"/>
            <a:ext cx="3812700" cy="3924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Results:		</a:t>
            </a:r>
            <a:endParaRPr sz="2000"/>
          </a:p>
        </p:txBody>
      </p:sp>
      <p:sp>
        <p:nvSpPr>
          <p:cNvPr id="2293" name="Google Shape;2293;p2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94" name="Google Shape;2294;p280"/>
          <p:cNvPicPr preferRelativeResize="0"/>
          <p:nvPr/>
        </p:nvPicPr>
        <p:blipFill>
          <a:blip r:embed="rId3">
            <a:alphaModFix/>
          </a:blip>
          <a:stretch>
            <a:fillRect/>
          </a:stretch>
        </p:blipFill>
        <p:spPr>
          <a:xfrm>
            <a:off x="4801475" y="1303375"/>
            <a:ext cx="4035607" cy="3535325"/>
          </a:xfrm>
          <a:prstGeom prst="rect">
            <a:avLst/>
          </a:prstGeom>
          <a:noFill/>
          <a:ln>
            <a:noFill/>
          </a:ln>
        </p:spPr>
      </p:pic>
      <p:sp>
        <p:nvSpPr>
          <p:cNvPr id="2295" name="Google Shape;2295;p280"/>
          <p:cNvSpPr txBox="1"/>
          <p:nvPr/>
        </p:nvSpPr>
        <p:spPr>
          <a:xfrm>
            <a:off x="701050" y="4777300"/>
            <a:ext cx="185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Source: [1] </a:t>
            </a:r>
            <a:endParaRPr sz="1000"/>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sp>
        <p:nvSpPr>
          <p:cNvPr id="2300" name="Google Shape;2300;p28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WMT17 APE Shared Task </a:t>
            </a:r>
            <a:endParaRPr/>
          </a:p>
        </p:txBody>
      </p:sp>
      <p:sp>
        <p:nvSpPr>
          <p:cNvPr id="2301" name="Google Shape;2301;p281"/>
          <p:cNvSpPr txBox="1"/>
          <p:nvPr>
            <p:ph idx="1" type="body"/>
          </p:nvPr>
        </p:nvSpPr>
        <p:spPr>
          <a:xfrm>
            <a:off x="457200" y="874500"/>
            <a:ext cx="8229600" cy="42690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Language pairs and domain:</a:t>
            </a:r>
            <a:endParaRPr sz="2000"/>
          </a:p>
          <a:p>
            <a:pPr indent="-355600" lvl="1" marL="914400" rtl="0" algn="l">
              <a:lnSpc>
                <a:spcPct val="100000"/>
              </a:lnSpc>
              <a:spcBef>
                <a:spcPts val="480"/>
              </a:spcBef>
              <a:spcAft>
                <a:spcPts val="0"/>
              </a:spcAft>
              <a:buSzPts val="2000"/>
              <a:buChar char="–"/>
            </a:pPr>
            <a:r>
              <a:rPr lang="en" sz="2000"/>
              <a:t>English - German (IT)</a:t>
            </a:r>
            <a:endParaRPr sz="2000"/>
          </a:p>
          <a:p>
            <a:pPr indent="-355600" lvl="1" marL="914400" rtl="0" algn="l">
              <a:lnSpc>
                <a:spcPct val="100000"/>
              </a:lnSpc>
              <a:spcBef>
                <a:spcPts val="480"/>
              </a:spcBef>
              <a:spcAft>
                <a:spcPts val="0"/>
              </a:spcAft>
              <a:buSzPts val="2000"/>
              <a:buChar char="–"/>
            </a:pPr>
            <a:r>
              <a:rPr lang="en" sz="2000"/>
              <a:t>German - English (Medical)</a:t>
            </a:r>
            <a:endParaRPr sz="2000"/>
          </a:p>
          <a:p>
            <a:pPr indent="-355600" lvl="0" marL="457200" rtl="0" algn="l">
              <a:lnSpc>
                <a:spcPct val="100000"/>
              </a:lnSpc>
              <a:spcBef>
                <a:spcPts val="480"/>
              </a:spcBef>
              <a:spcAft>
                <a:spcPts val="0"/>
              </a:spcAft>
              <a:buSzPts val="2000"/>
              <a:buChar char="•"/>
            </a:pPr>
            <a:r>
              <a:rPr lang="en" sz="2000"/>
              <a:t>Data for English-German: Train (11,000), Test(2,000) triplets</a:t>
            </a:r>
            <a:endParaRPr sz="2000"/>
          </a:p>
          <a:p>
            <a:pPr indent="-355600" lvl="0" marL="457200" rtl="0" algn="l">
              <a:lnSpc>
                <a:spcPct val="100000"/>
              </a:lnSpc>
              <a:spcBef>
                <a:spcPts val="480"/>
              </a:spcBef>
              <a:spcAft>
                <a:spcPts val="0"/>
              </a:spcAft>
              <a:buSzPts val="2000"/>
              <a:buChar char="•"/>
            </a:pPr>
            <a:r>
              <a:rPr lang="en" sz="2000"/>
              <a:t>Data for German-English: Train(25,000), Dev(1,000), Test(2,000)</a:t>
            </a:r>
            <a:endParaRPr sz="2000"/>
          </a:p>
          <a:p>
            <a:pPr indent="-355600" lvl="0" marL="457200" rtl="0" algn="l">
              <a:lnSpc>
                <a:spcPct val="100000"/>
              </a:lnSpc>
              <a:spcBef>
                <a:spcPts val="480"/>
              </a:spcBef>
              <a:spcAft>
                <a:spcPts val="0"/>
              </a:spcAft>
              <a:buSzPts val="2000"/>
              <a:buChar char="•"/>
            </a:pPr>
            <a:r>
              <a:rPr lang="en" sz="2000"/>
              <a:t>Number of submissions: 15 (English-German), 5(German-English)</a:t>
            </a:r>
            <a:endParaRPr sz="2000"/>
          </a:p>
          <a:p>
            <a:pPr indent="-355600" lvl="0" marL="457200" rtl="0" algn="l">
              <a:lnSpc>
                <a:spcPct val="100000"/>
              </a:lnSpc>
              <a:spcBef>
                <a:spcPts val="480"/>
              </a:spcBef>
              <a:spcAft>
                <a:spcPts val="0"/>
              </a:spcAft>
              <a:buSzPts val="2000"/>
              <a:buChar char="•"/>
            </a:pPr>
            <a:r>
              <a:rPr lang="en" sz="2000"/>
              <a:t>Most of the submissions were based on neural approaches, and beat the baseline except one system.</a:t>
            </a:r>
            <a:endParaRPr sz="2000"/>
          </a:p>
          <a:p>
            <a:pPr indent="-355600" lvl="0" marL="457200" rtl="0" algn="l">
              <a:lnSpc>
                <a:spcPct val="100000"/>
              </a:lnSpc>
              <a:spcBef>
                <a:spcPts val="480"/>
              </a:spcBef>
              <a:spcAft>
                <a:spcPts val="0"/>
              </a:spcAft>
              <a:buSzPts val="2000"/>
              <a:buChar char="•"/>
            </a:pPr>
            <a:r>
              <a:rPr lang="en" sz="2000"/>
              <a:t>The top ranked system followed neural APE approach:</a:t>
            </a:r>
            <a:endParaRPr sz="2000"/>
          </a:p>
          <a:p>
            <a:pPr indent="-355600" lvl="1" marL="914400" rtl="0" algn="l">
              <a:lnSpc>
                <a:spcPct val="100000"/>
              </a:lnSpc>
              <a:spcBef>
                <a:spcPts val="480"/>
              </a:spcBef>
              <a:spcAft>
                <a:spcPts val="0"/>
              </a:spcAft>
              <a:buSzPts val="2000"/>
              <a:buChar char="–"/>
            </a:pPr>
            <a:r>
              <a:rPr lang="en" sz="2000"/>
              <a:t>Used multi-source APE System</a:t>
            </a:r>
            <a:endParaRPr sz="2000"/>
          </a:p>
          <a:p>
            <a:pPr indent="-355600" lvl="1" marL="914400" rtl="0" algn="l">
              <a:lnSpc>
                <a:spcPct val="100000"/>
              </a:lnSpc>
              <a:spcBef>
                <a:spcPts val="480"/>
              </a:spcBef>
              <a:spcAft>
                <a:spcPts val="0"/>
              </a:spcAft>
              <a:buSzPts val="2000"/>
              <a:buChar char="–"/>
            </a:pPr>
            <a:r>
              <a:rPr lang="en" sz="2000"/>
              <a:t>Trained the system over synthetic corpus and fine-tuned on the provided in-domain data</a:t>
            </a:r>
            <a:endParaRPr sz="2000"/>
          </a:p>
        </p:txBody>
      </p:sp>
      <p:sp>
        <p:nvSpPr>
          <p:cNvPr id="2302" name="Google Shape;2302;p2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28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WMT17 APE Shared Task </a:t>
            </a:r>
            <a:endParaRPr/>
          </a:p>
        </p:txBody>
      </p:sp>
      <p:sp>
        <p:nvSpPr>
          <p:cNvPr id="2308" name="Google Shape;2308;p282"/>
          <p:cNvSpPr txBox="1"/>
          <p:nvPr>
            <p:ph idx="1" type="body"/>
          </p:nvPr>
        </p:nvSpPr>
        <p:spPr>
          <a:xfrm>
            <a:off x="539650" y="1063375"/>
            <a:ext cx="3812700" cy="34992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Difference between</a:t>
            </a:r>
            <a:endParaRPr sz="2000"/>
          </a:p>
          <a:p>
            <a:pPr indent="-355600" lvl="1" marL="914400" rtl="0" algn="l">
              <a:lnSpc>
                <a:spcPct val="100000"/>
              </a:lnSpc>
              <a:spcBef>
                <a:spcPts val="480"/>
              </a:spcBef>
              <a:spcAft>
                <a:spcPts val="0"/>
              </a:spcAft>
              <a:buSzPts val="2000"/>
              <a:buChar char="–"/>
            </a:pPr>
            <a:r>
              <a:rPr lang="en" sz="2000"/>
              <a:t>the baseline and top ranked system: 4.88 TER points</a:t>
            </a:r>
            <a:endParaRPr sz="2000"/>
          </a:p>
          <a:p>
            <a:pPr indent="-355600" lvl="1" marL="914400" rtl="0" algn="l">
              <a:spcBef>
                <a:spcPts val="480"/>
              </a:spcBef>
              <a:spcAft>
                <a:spcPts val="0"/>
              </a:spcAft>
              <a:buSzPts val="2000"/>
              <a:buChar char="–"/>
            </a:pPr>
            <a:r>
              <a:rPr lang="en" sz="2000"/>
              <a:t>the phrase based APE and top ranked system: 5.09 TER points</a:t>
            </a:r>
            <a:endParaRPr sz="2000"/>
          </a:p>
        </p:txBody>
      </p:sp>
      <p:sp>
        <p:nvSpPr>
          <p:cNvPr id="2309" name="Google Shape;2309;p282"/>
          <p:cNvSpPr txBox="1"/>
          <p:nvPr>
            <p:ph idx="1" type="body"/>
          </p:nvPr>
        </p:nvSpPr>
        <p:spPr>
          <a:xfrm>
            <a:off x="4419875" y="910975"/>
            <a:ext cx="3812700" cy="3924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Results (English-German):		</a:t>
            </a:r>
            <a:endParaRPr sz="2000"/>
          </a:p>
        </p:txBody>
      </p:sp>
      <p:sp>
        <p:nvSpPr>
          <p:cNvPr id="2310" name="Google Shape;2310;p2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11" name="Google Shape;2311;p282"/>
          <p:cNvSpPr txBox="1"/>
          <p:nvPr/>
        </p:nvSpPr>
        <p:spPr>
          <a:xfrm>
            <a:off x="701050" y="4777300"/>
            <a:ext cx="185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Source: [2] </a:t>
            </a:r>
            <a:endParaRPr sz="1000"/>
          </a:p>
        </p:txBody>
      </p:sp>
      <p:pic>
        <p:nvPicPr>
          <p:cNvPr id="2312" name="Google Shape;2312;p282"/>
          <p:cNvPicPr preferRelativeResize="0"/>
          <p:nvPr/>
        </p:nvPicPr>
        <p:blipFill>
          <a:blip r:embed="rId3">
            <a:alphaModFix/>
          </a:blip>
          <a:stretch>
            <a:fillRect/>
          </a:stretch>
        </p:blipFill>
        <p:spPr>
          <a:xfrm>
            <a:off x="4791175" y="1303375"/>
            <a:ext cx="3363780" cy="3535325"/>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6" name="Shape 2316"/>
        <p:cNvGrpSpPr/>
        <p:nvPr/>
      </p:nvGrpSpPr>
      <p:grpSpPr>
        <a:xfrm>
          <a:off x="0" y="0"/>
          <a:ext cx="0" cy="0"/>
          <a:chOff x="0" y="0"/>
          <a:chExt cx="0" cy="0"/>
        </a:xfrm>
      </p:grpSpPr>
      <p:sp>
        <p:nvSpPr>
          <p:cNvPr id="2317" name="Google Shape;2317;p2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WMT17 APE Shared Task </a:t>
            </a:r>
            <a:endParaRPr/>
          </a:p>
        </p:txBody>
      </p:sp>
      <p:sp>
        <p:nvSpPr>
          <p:cNvPr id="2318" name="Google Shape;2318;p283"/>
          <p:cNvSpPr txBox="1"/>
          <p:nvPr>
            <p:ph idx="1" type="body"/>
          </p:nvPr>
        </p:nvSpPr>
        <p:spPr>
          <a:xfrm>
            <a:off x="539650" y="1063375"/>
            <a:ext cx="3812700" cy="34992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Difference between</a:t>
            </a:r>
            <a:endParaRPr sz="2000"/>
          </a:p>
          <a:p>
            <a:pPr indent="-355600" lvl="1" marL="914400" rtl="0" algn="l">
              <a:lnSpc>
                <a:spcPct val="100000"/>
              </a:lnSpc>
              <a:spcBef>
                <a:spcPts val="480"/>
              </a:spcBef>
              <a:spcAft>
                <a:spcPts val="0"/>
              </a:spcAft>
              <a:buSzPts val="2000"/>
              <a:buChar char="–"/>
            </a:pPr>
            <a:r>
              <a:rPr lang="en" sz="2000"/>
              <a:t>the baseline and top ranked system: 0.26 TER points</a:t>
            </a:r>
            <a:endParaRPr sz="2000"/>
          </a:p>
          <a:p>
            <a:pPr indent="-355600" lvl="1" marL="914400" rtl="0" algn="l">
              <a:spcBef>
                <a:spcPts val="480"/>
              </a:spcBef>
              <a:spcAft>
                <a:spcPts val="0"/>
              </a:spcAft>
              <a:buSzPts val="2000"/>
              <a:buChar char="–"/>
            </a:pPr>
            <a:r>
              <a:rPr lang="en" sz="2000"/>
              <a:t>the phrase based APE and top ranked system: 0.45 TER points</a:t>
            </a:r>
            <a:endParaRPr sz="2000"/>
          </a:p>
          <a:p>
            <a:pPr indent="-355600" lvl="0" marL="457200" rtl="0" algn="l">
              <a:lnSpc>
                <a:spcPct val="100000"/>
              </a:lnSpc>
              <a:spcBef>
                <a:spcPts val="480"/>
              </a:spcBef>
              <a:spcAft>
                <a:spcPts val="0"/>
              </a:spcAft>
              <a:buSzPts val="2000"/>
              <a:buChar char="•"/>
            </a:pPr>
            <a:r>
              <a:rPr lang="en" sz="2000"/>
              <a:t>Difference between the baseline and phrase based APE can be seen as an indicator of task difficulty level.</a:t>
            </a:r>
            <a:endParaRPr sz="2000"/>
          </a:p>
        </p:txBody>
      </p:sp>
      <p:sp>
        <p:nvSpPr>
          <p:cNvPr id="2319" name="Google Shape;2319;p283"/>
          <p:cNvSpPr txBox="1"/>
          <p:nvPr>
            <p:ph idx="1" type="body"/>
          </p:nvPr>
        </p:nvSpPr>
        <p:spPr>
          <a:xfrm>
            <a:off x="4419875" y="910975"/>
            <a:ext cx="3812700" cy="3924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Results (German-English):		</a:t>
            </a:r>
            <a:endParaRPr sz="2000"/>
          </a:p>
        </p:txBody>
      </p:sp>
      <p:sp>
        <p:nvSpPr>
          <p:cNvPr id="2320" name="Google Shape;2320;p2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21" name="Google Shape;2321;p283"/>
          <p:cNvSpPr txBox="1"/>
          <p:nvPr/>
        </p:nvSpPr>
        <p:spPr>
          <a:xfrm>
            <a:off x="687050" y="4853500"/>
            <a:ext cx="185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Source: [2]</a:t>
            </a:r>
            <a:endParaRPr sz="1000"/>
          </a:p>
        </p:txBody>
      </p:sp>
      <p:pic>
        <p:nvPicPr>
          <p:cNvPr id="2322" name="Google Shape;2322;p283"/>
          <p:cNvPicPr preferRelativeResize="0"/>
          <p:nvPr/>
        </p:nvPicPr>
        <p:blipFill>
          <a:blip r:embed="rId3">
            <a:alphaModFix/>
          </a:blip>
          <a:stretch>
            <a:fillRect/>
          </a:stretch>
        </p:blipFill>
        <p:spPr>
          <a:xfrm>
            <a:off x="4572000" y="1303375"/>
            <a:ext cx="4400550" cy="2095500"/>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6" name="Shape 2326"/>
        <p:cNvGrpSpPr/>
        <p:nvPr/>
      </p:nvGrpSpPr>
      <p:grpSpPr>
        <a:xfrm>
          <a:off x="0" y="0"/>
          <a:ext cx="0" cy="0"/>
          <a:chOff x="0" y="0"/>
          <a:chExt cx="0" cy="0"/>
        </a:xfrm>
      </p:grpSpPr>
      <p:sp>
        <p:nvSpPr>
          <p:cNvPr id="2327" name="Google Shape;2327;p2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WMT18 APE Shared Task </a:t>
            </a:r>
            <a:endParaRPr/>
          </a:p>
        </p:txBody>
      </p:sp>
      <p:sp>
        <p:nvSpPr>
          <p:cNvPr id="2328" name="Google Shape;2328;p284"/>
          <p:cNvSpPr txBox="1"/>
          <p:nvPr>
            <p:ph idx="1" type="body"/>
          </p:nvPr>
        </p:nvSpPr>
        <p:spPr>
          <a:xfrm>
            <a:off x="457200" y="874500"/>
            <a:ext cx="8229600" cy="42690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Language pairs and domain: English - German (IT)</a:t>
            </a:r>
            <a:endParaRPr sz="2000"/>
          </a:p>
          <a:p>
            <a:pPr indent="-355600" lvl="0" marL="457200" rtl="0" algn="l">
              <a:lnSpc>
                <a:spcPct val="100000"/>
              </a:lnSpc>
              <a:spcBef>
                <a:spcPts val="480"/>
              </a:spcBef>
              <a:spcAft>
                <a:spcPts val="0"/>
              </a:spcAft>
              <a:buSzPts val="2000"/>
              <a:buChar char="•"/>
            </a:pPr>
            <a:r>
              <a:rPr lang="en" sz="2000"/>
              <a:t>Two different MT systems: PBMT, NMT</a:t>
            </a:r>
            <a:endParaRPr sz="2000"/>
          </a:p>
          <a:p>
            <a:pPr indent="-355600" lvl="0" marL="457200" rtl="0" algn="l">
              <a:lnSpc>
                <a:spcPct val="100000"/>
              </a:lnSpc>
              <a:spcBef>
                <a:spcPts val="480"/>
              </a:spcBef>
              <a:spcAft>
                <a:spcPts val="0"/>
              </a:spcAft>
              <a:buSzPts val="2000"/>
              <a:buChar char="•"/>
            </a:pPr>
            <a:r>
              <a:rPr lang="en" sz="2000"/>
              <a:t>Data for PBMT: datasets released in earlier rounds</a:t>
            </a:r>
            <a:endParaRPr sz="2000"/>
          </a:p>
          <a:p>
            <a:pPr indent="-355600" lvl="0" marL="457200" rtl="0" algn="l">
              <a:lnSpc>
                <a:spcPct val="100000"/>
              </a:lnSpc>
              <a:spcBef>
                <a:spcPts val="480"/>
              </a:spcBef>
              <a:spcAft>
                <a:spcPts val="0"/>
              </a:spcAft>
              <a:buSzPts val="2000"/>
              <a:buChar char="•"/>
            </a:pPr>
            <a:r>
              <a:rPr lang="en" sz="2000"/>
              <a:t>Data for NMT: Train (13,442), Dev (1,000), Test (1,023)</a:t>
            </a:r>
            <a:endParaRPr sz="2000"/>
          </a:p>
          <a:p>
            <a:pPr indent="-355600" lvl="0" marL="457200" rtl="0" algn="l">
              <a:lnSpc>
                <a:spcPct val="100000"/>
              </a:lnSpc>
              <a:spcBef>
                <a:spcPts val="480"/>
              </a:spcBef>
              <a:spcAft>
                <a:spcPts val="0"/>
              </a:spcAft>
              <a:buSzPts val="2000"/>
              <a:buChar char="•"/>
            </a:pPr>
            <a:r>
              <a:rPr lang="en" sz="2000"/>
              <a:t>Number of submissions: 11 (PBMT), 10 (NMT)</a:t>
            </a:r>
            <a:endParaRPr sz="2000"/>
          </a:p>
          <a:p>
            <a:pPr indent="-355600" lvl="0" marL="457200" rtl="0" algn="l">
              <a:lnSpc>
                <a:spcPct val="100000"/>
              </a:lnSpc>
              <a:spcBef>
                <a:spcPts val="480"/>
              </a:spcBef>
              <a:spcAft>
                <a:spcPts val="0"/>
              </a:spcAft>
              <a:buSzPts val="2000"/>
              <a:buChar char="•"/>
            </a:pPr>
            <a:r>
              <a:rPr lang="en" sz="2000"/>
              <a:t>All the submissions were based on neural approaches</a:t>
            </a:r>
            <a:endParaRPr sz="2000"/>
          </a:p>
          <a:p>
            <a:pPr indent="-355600" lvl="0" marL="457200" rtl="0" algn="l">
              <a:lnSpc>
                <a:spcPct val="100000"/>
              </a:lnSpc>
              <a:spcBef>
                <a:spcPts val="480"/>
              </a:spcBef>
              <a:spcAft>
                <a:spcPts val="0"/>
              </a:spcAft>
              <a:buSzPts val="2000"/>
              <a:buChar char="•"/>
            </a:pPr>
            <a:r>
              <a:rPr lang="en" sz="2000"/>
              <a:t>This allowed to compare the effectiveness of neural APE systems</a:t>
            </a:r>
            <a:endParaRPr sz="2000"/>
          </a:p>
          <a:p>
            <a:pPr indent="-355600" lvl="0" marL="457200" rtl="0" algn="l">
              <a:lnSpc>
                <a:spcPct val="100000"/>
              </a:lnSpc>
              <a:spcBef>
                <a:spcPts val="480"/>
              </a:spcBef>
              <a:spcAft>
                <a:spcPts val="0"/>
              </a:spcAft>
              <a:buSzPts val="2000"/>
              <a:buChar char="•"/>
            </a:pPr>
            <a:r>
              <a:rPr lang="en" sz="2000"/>
              <a:t>The top ranked system:</a:t>
            </a:r>
            <a:endParaRPr sz="2000"/>
          </a:p>
          <a:p>
            <a:pPr indent="-355600" lvl="1" marL="914400" rtl="0" algn="l">
              <a:lnSpc>
                <a:spcPct val="100000"/>
              </a:lnSpc>
              <a:spcBef>
                <a:spcPts val="480"/>
              </a:spcBef>
              <a:spcAft>
                <a:spcPts val="0"/>
              </a:spcAft>
              <a:buSzPts val="2000"/>
              <a:buChar char="–"/>
            </a:pPr>
            <a:r>
              <a:rPr lang="en" sz="2000"/>
              <a:t>Used multi-source APE System and transformer architecture</a:t>
            </a:r>
            <a:endParaRPr sz="2000"/>
          </a:p>
          <a:p>
            <a:pPr indent="-355600" lvl="1" marL="914400" rtl="0" algn="l">
              <a:lnSpc>
                <a:spcPct val="100000"/>
              </a:lnSpc>
              <a:spcBef>
                <a:spcPts val="480"/>
              </a:spcBef>
              <a:spcAft>
                <a:spcPts val="0"/>
              </a:spcAft>
              <a:buSzPts val="2000"/>
              <a:buChar char="–"/>
            </a:pPr>
            <a:r>
              <a:rPr lang="en" sz="2000"/>
              <a:t>Trained the system over large synthetic corpus and fine-tuned on the provided in-domain data</a:t>
            </a:r>
            <a:endParaRPr sz="2000"/>
          </a:p>
        </p:txBody>
      </p:sp>
      <p:sp>
        <p:nvSpPr>
          <p:cNvPr id="2329" name="Google Shape;2329;p2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sp>
        <p:nvSpPr>
          <p:cNvPr id="2334" name="Google Shape;2334;p2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WMT18 APE Shared Task </a:t>
            </a:r>
            <a:endParaRPr/>
          </a:p>
        </p:txBody>
      </p:sp>
      <p:sp>
        <p:nvSpPr>
          <p:cNvPr id="2335" name="Google Shape;2335;p285"/>
          <p:cNvSpPr txBox="1"/>
          <p:nvPr>
            <p:ph idx="1" type="body"/>
          </p:nvPr>
        </p:nvSpPr>
        <p:spPr>
          <a:xfrm>
            <a:off x="539650" y="1063375"/>
            <a:ext cx="3812700" cy="34992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Difference between the baseline and top ranked system: 6.24 TER points</a:t>
            </a:r>
            <a:endParaRPr sz="2000"/>
          </a:p>
        </p:txBody>
      </p:sp>
      <p:sp>
        <p:nvSpPr>
          <p:cNvPr id="2336" name="Google Shape;2336;p285"/>
          <p:cNvSpPr txBox="1"/>
          <p:nvPr>
            <p:ph idx="1" type="body"/>
          </p:nvPr>
        </p:nvSpPr>
        <p:spPr>
          <a:xfrm>
            <a:off x="4419875" y="910975"/>
            <a:ext cx="3812700" cy="3924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Results (PBMT):		</a:t>
            </a:r>
            <a:endParaRPr sz="2000"/>
          </a:p>
        </p:txBody>
      </p:sp>
      <p:pic>
        <p:nvPicPr>
          <p:cNvPr id="2337" name="Google Shape;2337;p285"/>
          <p:cNvPicPr preferRelativeResize="0"/>
          <p:nvPr/>
        </p:nvPicPr>
        <p:blipFill>
          <a:blip r:embed="rId3">
            <a:alphaModFix/>
          </a:blip>
          <a:stretch>
            <a:fillRect/>
          </a:stretch>
        </p:blipFill>
        <p:spPr>
          <a:xfrm>
            <a:off x="4514850" y="1303375"/>
            <a:ext cx="4171950" cy="3076575"/>
          </a:xfrm>
          <a:prstGeom prst="rect">
            <a:avLst/>
          </a:prstGeom>
          <a:noFill/>
          <a:ln>
            <a:noFill/>
          </a:ln>
        </p:spPr>
      </p:pic>
      <p:sp>
        <p:nvSpPr>
          <p:cNvPr id="2338" name="Google Shape;2338;p2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39" name="Google Shape;2339;p285"/>
          <p:cNvSpPr txBox="1"/>
          <p:nvPr/>
        </p:nvSpPr>
        <p:spPr>
          <a:xfrm>
            <a:off x="701050" y="4777300"/>
            <a:ext cx="185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Source: [3] </a:t>
            </a:r>
            <a:endParaRPr sz="1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1"/>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Dataset used (2/2)</a:t>
            </a:r>
            <a:endParaRPr/>
          </a:p>
        </p:txBody>
      </p:sp>
      <p:sp>
        <p:nvSpPr>
          <p:cNvPr id="382" name="Google Shape;382;p61"/>
          <p:cNvSpPr txBox="1"/>
          <p:nvPr>
            <p:ph idx="1" type="body"/>
          </p:nvPr>
        </p:nvSpPr>
        <p:spPr>
          <a:xfrm>
            <a:off x="457200" y="1200150"/>
            <a:ext cx="7125300" cy="9402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Train, dev, test split:</a:t>
            </a:r>
            <a:endParaRPr sz="2000"/>
          </a:p>
        </p:txBody>
      </p:sp>
      <p:pic>
        <p:nvPicPr>
          <p:cNvPr id="383" name="Google Shape;383;p61"/>
          <p:cNvPicPr preferRelativeResize="0"/>
          <p:nvPr/>
        </p:nvPicPr>
        <p:blipFill>
          <a:blip r:embed="rId3">
            <a:alphaModFix/>
          </a:blip>
          <a:stretch>
            <a:fillRect/>
          </a:stretch>
        </p:blipFill>
        <p:spPr>
          <a:xfrm>
            <a:off x="1822875" y="2256138"/>
            <a:ext cx="4991100" cy="1476375"/>
          </a:xfrm>
          <a:prstGeom prst="rect">
            <a:avLst/>
          </a:prstGeom>
          <a:noFill/>
          <a:ln>
            <a:noFill/>
          </a:ln>
        </p:spPr>
      </p:pic>
      <p:sp>
        <p:nvSpPr>
          <p:cNvPr id="384" name="Google Shape;384;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28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WMT18 APE Shared Task </a:t>
            </a:r>
            <a:endParaRPr/>
          </a:p>
        </p:txBody>
      </p:sp>
      <p:sp>
        <p:nvSpPr>
          <p:cNvPr id="2345" name="Google Shape;2345;p286"/>
          <p:cNvSpPr txBox="1"/>
          <p:nvPr>
            <p:ph idx="1" type="body"/>
          </p:nvPr>
        </p:nvSpPr>
        <p:spPr>
          <a:xfrm>
            <a:off x="539650" y="1063375"/>
            <a:ext cx="3812700" cy="34992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Difference between the baseline and top ranked system: 0.38 TER points</a:t>
            </a:r>
            <a:endParaRPr sz="2000"/>
          </a:p>
        </p:txBody>
      </p:sp>
      <p:sp>
        <p:nvSpPr>
          <p:cNvPr id="2346" name="Google Shape;2346;p286"/>
          <p:cNvSpPr txBox="1"/>
          <p:nvPr>
            <p:ph idx="1" type="body"/>
          </p:nvPr>
        </p:nvSpPr>
        <p:spPr>
          <a:xfrm>
            <a:off x="4419875" y="910975"/>
            <a:ext cx="3812700" cy="3924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Results (NMT):		</a:t>
            </a:r>
            <a:endParaRPr sz="2000"/>
          </a:p>
        </p:txBody>
      </p:sp>
      <p:pic>
        <p:nvPicPr>
          <p:cNvPr id="2347" name="Google Shape;2347;p286"/>
          <p:cNvPicPr preferRelativeResize="0"/>
          <p:nvPr/>
        </p:nvPicPr>
        <p:blipFill>
          <a:blip r:embed="rId3">
            <a:alphaModFix/>
          </a:blip>
          <a:stretch>
            <a:fillRect/>
          </a:stretch>
        </p:blipFill>
        <p:spPr>
          <a:xfrm>
            <a:off x="4504750" y="1245550"/>
            <a:ext cx="4106500" cy="2833725"/>
          </a:xfrm>
          <a:prstGeom prst="rect">
            <a:avLst/>
          </a:prstGeom>
          <a:noFill/>
          <a:ln>
            <a:noFill/>
          </a:ln>
        </p:spPr>
      </p:pic>
      <p:sp>
        <p:nvSpPr>
          <p:cNvPr id="2348" name="Google Shape;2348;p2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49" name="Google Shape;2349;p286"/>
          <p:cNvSpPr txBox="1"/>
          <p:nvPr/>
        </p:nvSpPr>
        <p:spPr>
          <a:xfrm>
            <a:off x="701050" y="4777300"/>
            <a:ext cx="185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Source: [3] </a:t>
            </a:r>
            <a:endParaRPr sz="1000"/>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28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WMT18 APE Shared Task </a:t>
            </a:r>
            <a:endParaRPr/>
          </a:p>
        </p:txBody>
      </p:sp>
      <p:sp>
        <p:nvSpPr>
          <p:cNvPr id="2355" name="Google Shape;2355;p287"/>
          <p:cNvSpPr txBox="1"/>
          <p:nvPr>
            <p:ph idx="1" type="body"/>
          </p:nvPr>
        </p:nvSpPr>
        <p:spPr>
          <a:xfrm>
            <a:off x="539650" y="1063375"/>
            <a:ext cx="8009700" cy="34992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Findings:</a:t>
            </a:r>
            <a:endParaRPr sz="2000"/>
          </a:p>
          <a:p>
            <a:pPr indent="-355600" lvl="1" marL="914400" rtl="0" algn="l">
              <a:lnSpc>
                <a:spcPct val="100000"/>
              </a:lnSpc>
              <a:spcBef>
                <a:spcPts val="480"/>
              </a:spcBef>
              <a:spcAft>
                <a:spcPts val="0"/>
              </a:spcAft>
              <a:buSzPts val="2000"/>
              <a:buChar char="–"/>
            </a:pPr>
            <a:r>
              <a:rPr lang="en" sz="2000"/>
              <a:t>The </a:t>
            </a:r>
            <a:r>
              <a:rPr lang="en" sz="2000"/>
              <a:t>difficulty of the APE task: proportional to </a:t>
            </a:r>
            <a:r>
              <a:rPr lang="en" sz="2000"/>
              <a:t>quality of machine translation system.</a:t>
            </a:r>
            <a:endParaRPr sz="2000"/>
          </a:p>
          <a:p>
            <a:pPr indent="-355600" lvl="1" marL="914400" rtl="0" algn="l">
              <a:lnSpc>
                <a:spcPct val="100000"/>
              </a:lnSpc>
              <a:spcBef>
                <a:spcPts val="480"/>
              </a:spcBef>
              <a:spcAft>
                <a:spcPts val="0"/>
              </a:spcAft>
              <a:buSzPts val="2000"/>
              <a:buChar char="–"/>
            </a:pPr>
            <a:r>
              <a:rPr lang="en" sz="2000"/>
              <a:t>It is easier to improve translations generated from a PBMT system, using neural APE. But, this is not the case when underlying MT is the NMT system.</a:t>
            </a:r>
            <a:endParaRPr sz="2000"/>
          </a:p>
          <a:p>
            <a:pPr indent="-355600" lvl="1" marL="914400" rtl="0" algn="l">
              <a:lnSpc>
                <a:spcPct val="100000"/>
              </a:lnSpc>
              <a:spcBef>
                <a:spcPts val="480"/>
              </a:spcBef>
              <a:spcAft>
                <a:spcPts val="0"/>
              </a:spcAft>
              <a:buSzPts val="2000"/>
              <a:buChar char="–"/>
            </a:pPr>
            <a:r>
              <a:rPr lang="en" sz="2000"/>
              <a:t>Systems used the eSCAPE and Artificial corpora. The good improvements in results can be attributed to use of huge amount of synthetic data, along with the technology developments.</a:t>
            </a:r>
            <a:endParaRPr sz="2000"/>
          </a:p>
        </p:txBody>
      </p:sp>
      <p:sp>
        <p:nvSpPr>
          <p:cNvPr id="2356" name="Google Shape;2356;p2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28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WMT19 APE Shared Task </a:t>
            </a:r>
            <a:endParaRPr/>
          </a:p>
        </p:txBody>
      </p:sp>
      <p:sp>
        <p:nvSpPr>
          <p:cNvPr id="2362" name="Google Shape;2362;p288"/>
          <p:cNvSpPr txBox="1"/>
          <p:nvPr>
            <p:ph idx="1" type="body"/>
          </p:nvPr>
        </p:nvSpPr>
        <p:spPr>
          <a:xfrm>
            <a:off x="457200" y="1003250"/>
            <a:ext cx="8229600" cy="39753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Language pairs and domain: English-German, English-Russian (IT)</a:t>
            </a:r>
            <a:endParaRPr sz="2000"/>
          </a:p>
          <a:p>
            <a:pPr indent="-355600" lvl="0" marL="457200" rtl="0" algn="l">
              <a:lnSpc>
                <a:spcPct val="100000"/>
              </a:lnSpc>
              <a:spcBef>
                <a:spcPts val="480"/>
              </a:spcBef>
              <a:spcAft>
                <a:spcPts val="0"/>
              </a:spcAft>
              <a:buSzPts val="2000"/>
              <a:buChar char="•"/>
            </a:pPr>
            <a:r>
              <a:rPr lang="en" sz="2000"/>
              <a:t>Underlying MT system: Neural</a:t>
            </a:r>
            <a:endParaRPr sz="2000"/>
          </a:p>
          <a:p>
            <a:pPr indent="-355600" lvl="0" marL="457200" rtl="0" algn="l">
              <a:lnSpc>
                <a:spcPct val="100000"/>
              </a:lnSpc>
              <a:spcBef>
                <a:spcPts val="480"/>
              </a:spcBef>
              <a:spcAft>
                <a:spcPts val="0"/>
              </a:spcAft>
              <a:buSzPts val="2000"/>
              <a:buChar char="•"/>
            </a:pPr>
            <a:r>
              <a:rPr lang="en" sz="2000"/>
              <a:t>Data for English-German: datasets released in earlier rounds</a:t>
            </a:r>
            <a:endParaRPr sz="2000"/>
          </a:p>
          <a:p>
            <a:pPr indent="-355600" lvl="0" marL="457200" rtl="0" algn="l">
              <a:lnSpc>
                <a:spcPct val="100000"/>
              </a:lnSpc>
              <a:spcBef>
                <a:spcPts val="480"/>
              </a:spcBef>
              <a:spcAft>
                <a:spcPts val="0"/>
              </a:spcAft>
              <a:buSzPts val="2000"/>
              <a:buChar char="•"/>
            </a:pPr>
            <a:r>
              <a:rPr lang="en" sz="2000"/>
              <a:t>Data for English-Russian: Train (15,089), Dev (1,000), Test (1,023)</a:t>
            </a:r>
            <a:endParaRPr sz="2000"/>
          </a:p>
          <a:p>
            <a:pPr indent="-355600" lvl="0" marL="457200" rtl="0" algn="l">
              <a:lnSpc>
                <a:spcPct val="100000"/>
              </a:lnSpc>
              <a:spcBef>
                <a:spcPts val="480"/>
              </a:spcBef>
              <a:spcAft>
                <a:spcPts val="0"/>
              </a:spcAft>
              <a:buSzPts val="2000"/>
              <a:buChar char="•"/>
            </a:pPr>
            <a:r>
              <a:rPr lang="en" sz="2000"/>
              <a:t>Number of submissions: 18 (English-German), 4 (English-Russian)</a:t>
            </a:r>
            <a:endParaRPr sz="2000"/>
          </a:p>
          <a:p>
            <a:pPr indent="-355600" lvl="0" marL="457200" rtl="0" algn="l">
              <a:lnSpc>
                <a:spcPct val="100000"/>
              </a:lnSpc>
              <a:spcBef>
                <a:spcPts val="480"/>
              </a:spcBef>
              <a:spcAft>
                <a:spcPts val="0"/>
              </a:spcAft>
              <a:buSzPts val="2000"/>
              <a:buChar char="•"/>
            </a:pPr>
            <a:r>
              <a:rPr lang="en" sz="2000"/>
              <a:t>The quality of English-Russian MT system was much higher: 76.20 BLEU score. None of the systems beat the baseline.</a:t>
            </a:r>
            <a:endParaRPr sz="2000"/>
          </a:p>
          <a:p>
            <a:pPr indent="-355600" lvl="0" marL="457200" rtl="0" algn="l">
              <a:lnSpc>
                <a:spcPct val="100000"/>
              </a:lnSpc>
              <a:spcBef>
                <a:spcPts val="480"/>
              </a:spcBef>
              <a:spcAft>
                <a:spcPts val="0"/>
              </a:spcAft>
              <a:buSzPts val="2000"/>
              <a:buChar char="•"/>
            </a:pPr>
            <a:r>
              <a:rPr lang="en" sz="2000"/>
              <a:t>The top ranked system in the English-german task:</a:t>
            </a:r>
            <a:endParaRPr sz="2000"/>
          </a:p>
          <a:p>
            <a:pPr indent="-355600" lvl="1" marL="914400" rtl="0" algn="l">
              <a:lnSpc>
                <a:spcPct val="100000"/>
              </a:lnSpc>
              <a:spcBef>
                <a:spcPts val="480"/>
              </a:spcBef>
              <a:spcAft>
                <a:spcPts val="0"/>
              </a:spcAft>
              <a:buSzPts val="2000"/>
              <a:buChar char="–"/>
            </a:pPr>
            <a:r>
              <a:rPr lang="en" sz="2000"/>
              <a:t>Explored transfer learning: Adapted BERT-based encoder-decoder model to APE</a:t>
            </a:r>
            <a:endParaRPr sz="2000"/>
          </a:p>
          <a:p>
            <a:pPr indent="-355600" lvl="1" marL="914400" rtl="0" algn="l">
              <a:lnSpc>
                <a:spcPct val="100000"/>
              </a:lnSpc>
              <a:spcBef>
                <a:spcPts val="480"/>
              </a:spcBef>
              <a:spcAft>
                <a:spcPts val="0"/>
              </a:spcAft>
              <a:buSzPts val="2000"/>
              <a:buChar char="–"/>
            </a:pPr>
            <a:r>
              <a:rPr lang="en" sz="2000"/>
              <a:t>Used the shared encoder</a:t>
            </a:r>
            <a:endParaRPr sz="2000"/>
          </a:p>
        </p:txBody>
      </p:sp>
      <p:sp>
        <p:nvSpPr>
          <p:cNvPr id="2363" name="Google Shape;2363;p2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sp>
        <p:nvSpPr>
          <p:cNvPr id="2368" name="Google Shape;2368;p28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WMT19 APE Shared Task </a:t>
            </a:r>
            <a:endParaRPr/>
          </a:p>
        </p:txBody>
      </p:sp>
      <p:sp>
        <p:nvSpPr>
          <p:cNvPr id="2369" name="Google Shape;2369;p289"/>
          <p:cNvSpPr txBox="1"/>
          <p:nvPr>
            <p:ph idx="1" type="body"/>
          </p:nvPr>
        </p:nvSpPr>
        <p:spPr>
          <a:xfrm>
            <a:off x="539650" y="1063375"/>
            <a:ext cx="3812700" cy="34992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Difference between</a:t>
            </a:r>
            <a:endParaRPr sz="2000"/>
          </a:p>
          <a:p>
            <a:pPr indent="-355600" lvl="1" marL="914400" rtl="0" algn="l">
              <a:lnSpc>
                <a:spcPct val="100000"/>
              </a:lnSpc>
              <a:spcBef>
                <a:spcPts val="480"/>
              </a:spcBef>
              <a:spcAft>
                <a:spcPts val="0"/>
              </a:spcAft>
              <a:buSzPts val="2000"/>
              <a:buChar char="–"/>
            </a:pPr>
            <a:r>
              <a:rPr lang="en" sz="2000"/>
              <a:t>the baseline and top ranked system: 0.78 TER points</a:t>
            </a:r>
            <a:endParaRPr sz="2000"/>
          </a:p>
        </p:txBody>
      </p:sp>
      <p:sp>
        <p:nvSpPr>
          <p:cNvPr id="2370" name="Google Shape;2370;p289"/>
          <p:cNvSpPr txBox="1"/>
          <p:nvPr>
            <p:ph idx="1" type="body"/>
          </p:nvPr>
        </p:nvSpPr>
        <p:spPr>
          <a:xfrm>
            <a:off x="4419875" y="910975"/>
            <a:ext cx="3812700" cy="3924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Results (English-German):		</a:t>
            </a:r>
            <a:endParaRPr sz="2000"/>
          </a:p>
        </p:txBody>
      </p:sp>
      <p:pic>
        <p:nvPicPr>
          <p:cNvPr id="2371" name="Google Shape;2371;p289"/>
          <p:cNvPicPr preferRelativeResize="0"/>
          <p:nvPr/>
        </p:nvPicPr>
        <p:blipFill>
          <a:blip r:embed="rId3">
            <a:alphaModFix/>
          </a:blip>
          <a:stretch>
            <a:fillRect/>
          </a:stretch>
        </p:blipFill>
        <p:spPr>
          <a:xfrm>
            <a:off x="4981250" y="1303375"/>
            <a:ext cx="3013269" cy="3535325"/>
          </a:xfrm>
          <a:prstGeom prst="rect">
            <a:avLst/>
          </a:prstGeom>
          <a:noFill/>
          <a:ln>
            <a:noFill/>
          </a:ln>
        </p:spPr>
      </p:pic>
      <p:sp>
        <p:nvSpPr>
          <p:cNvPr id="2372" name="Google Shape;2372;p2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73" name="Google Shape;2373;p289"/>
          <p:cNvSpPr txBox="1"/>
          <p:nvPr/>
        </p:nvSpPr>
        <p:spPr>
          <a:xfrm>
            <a:off x="701050" y="4777300"/>
            <a:ext cx="185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Source: [4] </a:t>
            </a:r>
            <a:endParaRPr sz="1000"/>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29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WMT19 APE Shared Task </a:t>
            </a:r>
            <a:endParaRPr/>
          </a:p>
        </p:txBody>
      </p:sp>
      <p:sp>
        <p:nvSpPr>
          <p:cNvPr id="2379" name="Google Shape;2379;p290"/>
          <p:cNvSpPr txBox="1"/>
          <p:nvPr>
            <p:ph idx="1" type="body"/>
          </p:nvPr>
        </p:nvSpPr>
        <p:spPr>
          <a:xfrm>
            <a:off x="539650" y="1063375"/>
            <a:ext cx="3812700" cy="34992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Difference between</a:t>
            </a:r>
            <a:endParaRPr sz="2000"/>
          </a:p>
          <a:p>
            <a:pPr indent="-355600" lvl="1" marL="914400" rtl="0" algn="l">
              <a:lnSpc>
                <a:spcPct val="100000"/>
              </a:lnSpc>
              <a:spcBef>
                <a:spcPts val="480"/>
              </a:spcBef>
              <a:spcAft>
                <a:spcPts val="0"/>
              </a:spcAft>
              <a:buSzPts val="2000"/>
              <a:buChar char="–"/>
            </a:pPr>
            <a:r>
              <a:rPr lang="en" sz="2000"/>
              <a:t>the baseline and top ranked system: -0.43 TER points</a:t>
            </a:r>
            <a:endParaRPr sz="2000"/>
          </a:p>
        </p:txBody>
      </p:sp>
      <p:sp>
        <p:nvSpPr>
          <p:cNvPr id="2380" name="Google Shape;2380;p290"/>
          <p:cNvSpPr txBox="1"/>
          <p:nvPr>
            <p:ph idx="1" type="body"/>
          </p:nvPr>
        </p:nvSpPr>
        <p:spPr>
          <a:xfrm>
            <a:off x="4419875" y="910975"/>
            <a:ext cx="3812700" cy="3924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Results (English-Russian):		</a:t>
            </a:r>
            <a:endParaRPr sz="2000"/>
          </a:p>
        </p:txBody>
      </p:sp>
      <p:pic>
        <p:nvPicPr>
          <p:cNvPr id="2381" name="Google Shape;2381;p290"/>
          <p:cNvPicPr preferRelativeResize="0"/>
          <p:nvPr/>
        </p:nvPicPr>
        <p:blipFill>
          <a:blip r:embed="rId3">
            <a:alphaModFix/>
          </a:blip>
          <a:stretch>
            <a:fillRect/>
          </a:stretch>
        </p:blipFill>
        <p:spPr>
          <a:xfrm>
            <a:off x="4883150" y="1303375"/>
            <a:ext cx="3629025" cy="1543050"/>
          </a:xfrm>
          <a:prstGeom prst="rect">
            <a:avLst/>
          </a:prstGeom>
          <a:noFill/>
          <a:ln>
            <a:noFill/>
          </a:ln>
        </p:spPr>
      </p:pic>
      <p:sp>
        <p:nvSpPr>
          <p:cNvPr id="2382" name="Google Shape;2382;p2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83" name="Google Shape;2383;p290"/>
          <p:cNvSpPr txBox="1"/>
          <p:nvPr/>
        </p:nvSpPr>
        <p:spPr>
          <a:xfrm>
            <a:off x="701050" y="4777300"/>
            <a:ext cx="185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Source: [4] </a:t>
            </a:r>
            <a:endParaRPr sz="1000"/>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sp>
        <p:nvSpPr>
          <p:cNvPr id="2388" name="Google Shape;2388;p29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WMT19 APE Shared Task </a:t>
            </a:r>
            <a:endParaRPr/>
          </a:p>
        </p:txBody>
      </p:sp>
      <p:sp>
        <p:nvSpPr>
          <p:cNvPr id="2389" name="Google Shape;2389;p291"/>
          <p:cNvSpPr txBox="1"/>
          <p:nvPr>
            <p:ph idx="1" type="body"/>
          </p:nvPr>
        </p:nvSpPr>
        <p:spPr>
          <a:xfrm>
            <a:off x="539650" y="1063375"/>
            <a:ext cx="8009700" cy="34992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Findings:</a:t>
            </a:r>
            <a:endParaRPr sz="2000"/>
          </a:p>
          <a:p>
            <a:pPr indent="-355600" lvl="1" marL="914400" rtl="0" algn="l">
              <a:lnSpc>
                <a:spcPct val="100000"/>
              </a:lnSpc>
              <a:spcBef>
                <a:spcPts val="480"/>
              </a:spcBef>
              <a:spcAft>
                <a:spcPts val="0"/>
              </a:spcAft>
              <a:buSzPts val="2000"/>
              <a:buChar char="–"/>
            </a:pPr>
            <a:r>
              <a:rPr lang="en" sz="2000"/>
              <a:t>The same test as previous year was used for the English-German subtask. Four systems were able to beat the top system of the last year.</a:t>
            </a:r>
            <a:endParaRPr sz="2000"/>
          </a:p>
          <a:p>
            <a:pPr indent="-355600" lvl="1" marL="914400" rtl="0" algn="l">
              <a:lnSpc>
                <a:spcPct val="100000"/>
              </a:lnSpc>
              <a:spcBef>
                <a:spcPts val="480"/>
              </a:spcBef>
              <a:spcAft>
                <a:spcPts val="0"/>
              </a:spcAft>
              <a:buSzPts val="2000"/>
              <a:buChar char="–"/>
            </a:pPr>
            <a:r>
              <a:rPr lang="en" sz="2000"/>
              <a:t>The quality of translations provided for the English-Russian task was very high. Also, around 60% of the sentences required no edit. This made the problem more challenging.</a:t>
            </a:r>
            <a:endParaRPr sz="2000"/>
          </a:p>
          <a:p>
            <a:pPr indent="-355600" lvl="1" marL="914400" rtl="0" algn="l">
              <a:lnSpc>
                <a:spcPct val="100000"/>
              </a:lnSpc>
              <a:spcBef>
                <a:spcPts val="480"/>
              </a:spcBef>
              <a:spcAft>
                <a:spcPts val="0"/>
              </a:spcAft>
              <a:buSzPts val="2000"/>
              <a:buChar char="–"/>
            </a:pPr>
            <a:r>
              <a:rPr lang="en" sz="2000"/>
              <a:t>This highlights the problem of over-corrections.</a:t>
            </a:r>
            <a:endParaRPr sz="2000"/>
          </a:p>
        </p:txBody>
      </p:sp>
      <p:sp>
        <p:nvSpPr>
          <p:cNvPr id="2390" name="Google Shape;2390;p2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4" name="Shape 2394"/>
        <p:cNvGrpSpPr/>
        <p:nvPr/>
      </p:nvGrpSpPr>
      <p:grpSpPr>
        <a:xfrm>
          <a:off x="0" y="0"/>
          <a:ext cx="0" cy="0"/>
          <a:chOff x="0" y="0"/>
          <a:chExt cx="0" cy="0"/>
        </a:xfrm>
      </p:grpSpPr>
      <p:sp>
        <p:nvSpPr>
          <p:cNvPr id="2395" name="Google Shape;2395;p2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WMT20 APE Shared Task </a:t>
            </a:r>
            <a:endParaRPr/>
          </a:p>
        </p:txBody>
      </p:sp>
      <p:sp>
        <p:nvSpPr>
          <p:cNvPr id="2396" name="Google Shape;2396;p292"/>
          <p:cNvSpPr txBox="1"/>
          <p:nvPr>
            <p:ph idx="1" type="body"/>
          </p:nvPr>
        </p:nvSpPr>
        <p:spPr>
          <a:xfrm>
            <a:off x="457200" y="874500"/>
            <a:ext cx="8229600" cy="42690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Language pairs and domain: English-German, English-Chinese (Wikipedia)</a:t>
            </a:r>
            <a:endParaRPr sz="2000"/>
          </a:p>
          <a:p>
            <a:pPr indent="-355600" lvl="0" marL="457200" rtl="0" algn="l">
              <a:lnSpc>
                <a:spcPct val="100000"/>
              </a:lnSpc>
              <a:spcBef>
                <a:spcPts val="480"/>
              </a:spcBef>
              <a:spcAft>
                <a:spcPts val="0"/>
              </a:spcAft>
              <a:buSzPts val="2000"/>
              <a:buChar char="•"/>
            </a:pPr>
            <a:r>
              <a:rPr lang="en" sz="2000"/>
              <a:t>Data sizes: Train (7,000), Dev (1,000), Test (1,000)</a:t>
            </a:r>
            <a:endParaRPr sz="2000"/>
          </a:p>
          <a:p>
            <a:pPr indent="-355600" lvl="0" marL="457200" rtl="0" algn="l">
              <a:lnSpc>
                <a:spcPct val="100000"/>
              </a:lnSpc>
              <a:spcBef>
                <a:spcPts val="480"/>
              </a:spcBef>
              <a:spcAft>
                <a:spcPts val="0"/>
              </a:spcAft>
              <a:buSzPts val="2000"/>
              <a:buChar char="•"/>
            </a:pPr>
            <a:r>
              <a:rPr lang="en" sz="2000"/>
              <a:t>Number of submissions: 11 (English-German), 4 (English-Chinese)</a:t>
            </a:r>
            <a:endParaRPr sz="2000"/>
          </a:p>
          <a:p>
            <a:pPr indent="-355600" lvl="0" marL="457200" rtl="0" algn="l">
              <a:lnSpc>
                <a:spcPct val="100000"/>
              </a:lnSpc>
              <a:spcBef>
                <a:spcPts val="480"/>
              </a:spcBef>
              <a:spcAft>
                <a:spcPts val="0"/>
              </a:spcAft>
              <a:buSzPts val="2000"/>
              <a:buChar char="•"/>
            </a:pPr>
            <a:r>
              <a:rPr lang="en" sz="2000"/>
              <a:t>Tradeoff: general domain vs lower quality translations</a:t>
            </a:r>
            <a:endParaRPr sz="2000"/>
          </a:p>
          <a:p>
            <a:pPr indent="-355600" lvl="0" marL="457200" rtl="0" algn="l">
              <a:lnSpc>
                <a:spcPct val="100000"/>
              </a:lnSpc>
              <a:spcBef>
                <a:spcPts val="480"/>
              </a:spcBef>
              <a:spcAft>
                <a:spcPts val="0"/>
              </a:spcAft>
              <a:buSzPts val="2000"/>
              <a:buChar char="•"/>
            </a:pPr>
            <a:r>
              <a:rPr lang="en" sz="2000"/>
              <a:t>The top ranked system:</a:t>
            </a:r>
            <a:endParaRPr sz="2000"/>
          </a:p>
          <a:p>
            <a:pPr indent="-355600" lvl="1" marL="914400" rtl="0" algn="l">
              <a:lnSpc>
                <a:spcPct val="100000"/>
              </a:lnSpc>
              <a:spcBef>
                <a:spcPts val="480"/>
              </a:spcBef>
              <a:spcAft>
                <a:spcPts val="0"/>
              </a:spcAft>
              <a:buSzPts val="2000"/>
              <a:buChar char="–"/>
            </a:pPr>
            <a:r>
              <a:rPr lang="en" sz="2000"/>
              <a:t>Followed the architecture of the last year’s winning team</a:t>
            </a:r>
            <a:endParaRPr sz="2000"/>
          </a:p>
          <a:p>
            <a:pPr indent="-355600" lvl="1" marL="914400" rtl="0" algn="l">
              <a:lnSpc>
                <a:spcPct val="100000"/>
              </a:lnSpc>
              <a:spcBef>
                <a:spcPts val="480"/>
              </a:spcBef>
              <a:spcAft>
                <a:spcPts val="0"/>
              </a:spcAft>
              <a:buSzPts val="2000"/>
              <a:buChar char="–"/>
            </a:pPr>
            <a:r>
              <a:rPr lang="en" sz="2000"/>
              <a:t>Instead of using models like BERT, pretrained a NMT model</a:t>
            </a:r>
            <a:endParaRPr sz="2000"/>
          </a:p>
          <a:p>
            <a:pPr indent="-355600" lvl="1" marL="914400" rtl="0" algn="l">
              <a:lnSpc>
                <a:spcPct val="100000"/>
              </a:lnSpc>
              <a:spcBef>
                <a:spcPts val="480"/>
              </a:spcBef>
              <a:spcAft>
                <a:spcPts val="0"/>
              </a:spcAft>
              <a:buSzPts val="2000"/>
              <a:buChar char="–"/>
            </a:pPr>
            <a:r>
              <a:rPr lang="en" sz="2000"/>
              <a:t>Used bottleneck adapter layers to prevent overfitting</a:t>
            </a:r>
            <a:endParaRPr sz="2000"/>
          </a:p>
          <a:p>
            <a:pPr indent="-355600" lvl="1" marL="914400" rtl="0" algn="l">
              <a:lnSpc>
                <a:spcPct val="100000"/>
              </a:lnSpc>
              <a:spcBef>
                <a:spcPts val="480"/>
              </a:spcBef>
              <a:spcAft>
                <a:spcPts val="0"/>
              </a:spcAft>
              <a:buSzPts val="2000"/>
              <a:buChar char="–"/>
            </a:pPr>
            <a:r>
              <a:rPr lang="en" sz="2000"/>
              <a:t>Used external MT candidates. So, the input to APE looked like (SRC, MT_OP, EXT_MT_OP)</a:t>
            </a:r>
            <a:endParaRPr sz="2000"/>
          </a:p>
        </p:txBody>
      </p:sp>
      <p:sp>
        <p:nvSpPr>
          <p:cNvPr id="2397" name="Google Shape;2397;p2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29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WMT20 APE Shared Task </a:t>
            </a:r>
            <a:endParaRPr/>
          </a:p>
        </p:txBody>
      </p:sp>
      <p:sp>
        <p:nvSpPr>
          <p:cNvPr id="2403" name="Google Shape;2403;p293"/>
          <p:cNvSpPr txBox="1"/>
          <p:nvPr>
            <p:ph idx="1" type="body"/>
          </p:nvPr>
        </p:nvSpPr>
        <p:spPr>
          <a:xfrm>
            <a:off x="539650" y="1063375"/>
            <a:ext cx="3812700" cy="34992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Difference between</a:t>
            </a:r>
            <a:endParaRPr sz="2000"/>
          </a:p>
          <a:p>
            <a:pPr indent="-355600" lvl="1" marL="914400" rtl="0" algn="l">
              <a:lnSpc>
                <a:spcPct val="100000"/>
              </a:lnSpc>
              <a:spcBef>
                <a:spcPts val="480"/>
              </a:spcBef>
              <a:spcAft>
                <a:spcPts val="0"/>
              </a:spcAft>
              <a:buSzPts val="2000"/>
              <a:buChar char="–"/>
            </a:pPr>
            <a:r>
              <a:rPr lang="en" sz="2000"/>
              <a:t>the baseline and top ranked system: 11.35 TER points</a:t>
            </a:r>
            <a:endParaRPr sz="2000"/>
          </a:p>
        </p:txBody>
      </p:sp>
      <p:sp>
        <p:nvSpPr>
          <p:cNvPr id="2404" name="Google Shape;2404;p293"/>
          <p:cNvSpPr txBox="1"/>
          <p:nvPr>
            <p:ph idx="1" type="body"/>
          </p:nvPr>
        </p:nvSpPr>
        <p:spPr>
          <a:xfrm>
            <a:off x="4419875" y="910975"/>
            <a:ext cx="3812700" cy="3924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Results (English-German):		</a:t>
            </a:r>
            <a:endParaRPr sz="2000"/>
          </a:p>
        </p:txBody>
      </p:sp>
      <p:pic>
        <p:nvPicPr>
          <p:cNvPr id="2405" name="Google Shape;2405;p293"/>
          <p:cNvPicPr preferRelativeResize="0"/>
          <p:nvPr/>
        </p:nvPicPr>
        <p:blipFill>
          <a:blip r:embed="rId3">
            <a:alphaModFix/>
          </a:blip>
          <a:stretch>
            <a:fillRect/>
          </a:stretch>
        </p:blipFill>
        <p:spPr>
          <a:xfrm>
            <a:off x="4352350" y="1385700"/>
            <a:ext cx="4486849" cy="2152999"/>
          </a:xfrm>
          <a:prstGeom prst="rect">
            <a:avLst/>
          </a:prstGeom>
          <a:noFill/>
          <a:ln>
            <a:noFill/>
          </a:ln>
        </p:spPr>
      </p:pic>
      <p:sp>
        <p:nvSpPr>
          <p:cNvPr id="2406" name="Google Shape;2406;p2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07" name="Google Shape;2407;p293"/>
          <p:cNvSpPr txBox="1"/>
          <p:nvPr/>
        </p:nvSpPr>
        <p:spPr>
          <a:xfrm>
            <a:off x="701050" y="4777300"/>
            <a:ext cx="185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Source: [5] </a:t>
            </a:r>
            <a:endParaRPr sz="1000"/>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1" name="Shape 2411"/>
        <p:cNvGrpSpPr/>
        <p:nvPr/>
      </p:nvGrpSpPr>
      <p:grpSpPr>
        <a:xfrm>
          <a:off x="0" y="0"/>
          <a:ext cx="0" cy="0"/>
          <a:chOff x="0" y="0"/>
          <a:chExt cx="0" cy="0"/>
        </a:xfrm>
      </p:grpSpPr>
      <p:sp>
        <p:nvSpPr>
          <p:cNvPr id="2412" name="Google Shape;2412;p29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WMT20 APE Shared Task </a:t>
            </a:r>
            <a:endParaRPr/>
          </a:p>
        </p:txBody>
      </p:sp>
      <p:sp>
        <p:nvSpPr>
          <p:cNvPr id="2413" name="Google Shape;2413;p294"/>
          <p:cNvSpPr txBox="1"/>
          <p:nvPr>
            <p:ph idx="1" type="body"/>
          </p:nvPr>
        </p:nvSpPr>
        <p:spPr>
          <a:xfrm>
            <a:off x="539650" y="1063375"/>
            <a:ext cx="3812700" cy="34992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Difference between</a:t>
            </a:r>
            <a:endParaRPr sz="2000"/>
          </a:p>
          <a:p>
            <a:pPr indent="-355600" lvl="1" marL="914400" rtl="0" algn="l">
              <a:lnSpc>
                <a:spcPct val="100000"/>
              </a:lnSpc>
              <a:spcBef>
                <a:spcPts val="480"/>
              </a:spcBef>
              <a:spcAft>
                <a:spcPts val="0"/>
              </a:spcAft>
              <a:buSzPts val="2000"/>
              <a:buChar char="–"/>
            </a:pPr>
            <a:r>
              <a:rPr lang="en" sz="2000"/>
              <a:t>the baseline and top ranked system: 12.13 TER points</a:t>
            </a:r>
            <a:endParaRPr sz="2000"/>
          </a:p>
        </p:txBody>
      </p:sp>
      <p:sp>
        <p:nvSpPr>
          <p:cNvPr id="2414" name="Google Shape;2414;p294"/>
          <p:cNvSpPr txBox="1"/>
          <p:nvPr>
            <p:ph idx="1" type="body"/>
          </p:nvPr>
        </p:nvSpPr>
        <p:spPr>
          <a:xfrm>
            <a:off x="4419875" y="910975"/>
            <a:ext cx="3812700" cy="3924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Results (English-Chinese):		</a:t>
            </a:r>
            <a:endParaRPr sz="2000"/>
          </a:p>
        </p:txBody>
      </p:sp>
      <p:pic>
        <p:nvPicPr>
          <p:cNvPr id="2415" name="Google Shape;2415;p294"/>
          <p:cNvPicPr preferRelativeResize="0"/>
          <p:nvPr/>
        </p:nvPicPr>
        <p:blipFill>
          <a:blip r:embed="rId3">
            <a:alphaModFix/>
          </a:blip>
          <a:stretch>
            <a:fillRect/>
          </a:stretch>
        </p:blipFill>
        <p:spPr>
          <a:xfrm>
            <a:off x="4504750" y="1352550"/>
            <a:ext cx="4286250" cy="1219200"/>
          </a:xfrm>
          <a:prstGeom prst="rect">
            <a:avLst/>
          </a:prstGeom>
          <a:noFill/>
          <a:ln>
            <a:noFill/>
          </a:ln>
        </p:spPr>
      </p:pic>
      <p:sp>
        <p:nvSpPr>
          <p:cNvPr id="2416" name="Google Shape;2416;p2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17" name="Google Shape;2417;p294"/>
          <p:cNvSpPr txBox="1"/>
          <p:nvPr/>
        </p:nvSpPr>
        <p:spPr>
          <a:xfrm>
            <a:off x="715075" y="4777300"/>
            <a:ext cx="185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Source: [5] </a:t>
            </a:r>
            <a:endParaRPr sz="1000"/>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sp>
        <p:nvSpPr>
          <p:cNvPr id="2422" name="Google Shape;2422;p295"/>
          <p:cNvSpPr txBox="1"/>
          <p:nvPr>
            <p:ph type="title"/>
          </p:nvPr>
        </p:nvSpPr>
        <p:spPr>
          <a:xfrm>
            <a:off x="457200" y="79826"/>
            <a:ext cx="8229600" cy="649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WMT21 APE Shared Task </a:t>
            </a:r>
            <a:endParaRPr/>
          </a:p>
        </p:txBody>
      </p:sp>
      <p:sp>
        <p:nvSpPr>
          <p:cNvPr id="2423" name="Google Shape;2423;p295"/>
          <p:cNvSpPr txBox="1"/>
          <p:nvPr>
            <p:ph idx="1" type="body"/>
          </p:nvPr>
        </p:nvSpPr>
        <p:spPr>
          <a:xfrm>
            <a:off x="457200" y="569700"/>
            <a:ext cx="8568600" cy="21117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Language pairs and domain: English-German, English-Chinese (Wikipedia)</a:t>
            </a:r>
            <a:endParaRPr sz="2000"/>
          </a:p>
          <a:p>
            <a:pPr indent="-355600" lvl="0" marL="457200" rtl="0" algn="l">
              <a:lnSpc>
                <a:spcPct val="100000"/>
              </a:lnSpc>
              <a:spcBef>
                <a:spcPts val="480"/>
              </a:spcBef>
              <a:spcAft>
                <a:spcPts val="0"/>
              </a:spcAft>
              <a:buSzPts val="2000"/>
              <a:buChar char="•"/>
            </a:pPr>
            <a:r>
              <a:rPr lang="en" sz="2000"/>
              <a:t>Data sizes: Train (7,000), Dev (1,000), Test (1,000)</a:t>
            </a:r>
            <a:endParaRPr sz="2000"/>
          </a:p>
          <a:p>
            <a:pPr indent="-355600" lvl="0" marL="457200" rtl="0" algn="l">
              <a:lnSpc>
                <a:spcPct val="100000"/>
              </a:lnSpc>
              <a:spcBef>
                <a:spcPts val="480"/>
              </a:spcBef>
              <a:spcAft>
                <a:spcPts val="0"/>
              </a:spcAft>
              <a:buSzPts val="2000"/>
              <a:buChar char="•"/>
            </a:pPr>
            <a:r>
              <a:rPr lang="en" sz="2000"/>
              <a:t>The data is re-translated and so re-post-edited to improve the quality.</a:t>
            </a:r>
            <a:endParaRPr sz="2000"/>
          </a:p>
          <a:p>
            <a:pPr indent="-355600" lvl="0" marL="457200" rtl="0" algn="l">
              <a:lnSpc>
                <a:spcPct val="100000"/>
              </a:lnSpc>
              <a:spcBef>
                <a:spcPts val="480"/>
              </a:spcBef>
              <a:spcAft>
                <a:spcPts val="0"/>
              </a:spcAft>
              <a:buSzPts val="2000"/>
              <a:buChar char="•"/>
            </a:pPr>
            <a:r>
              <a:rPr lang="en" sz="2000"/>
              <a:t>Number of submissions: 4 (English-German)</a:t>
            </a:r>
            <a:endParaRPr sz="2000"/>
          </a:p>
          <a:p>
            <a:pPr indent="-355600" lvl="0" marL="457200" rtl="0" algn="l">
              <a:lnSpc>
                <a:spcPct val="100000"/>
              </a:lnSpc>
              <a:spcBef>
                <a:spcPts val="480"/>
              </a:spcBef>
              <a:spcAft>
                <a:spcPts val="0"/>
              </a:spcAft>
              <a:buSzPts val="2000"/>
              <a:buChar char="•"/>
            </a:pPr>
            <a:r>
              <a:rPr lang="en" sz="2000"/>
              <a:t>Results:</a:t>
            </a:r>
            <a:endParaRPr sz="2000"/>
          </a:p>
        </p:txBody>
      </p:sp>
      <p:graphicFrame>
        <p:nvGraphicFramePr>
          <p:cNvPr id="2424" name="Google Shape;2424;p295"/>
          <p:cNvGraphicFramePr/>
          <p:nvPr/>
        </p:nvGraphicFramePr>
        <p:xfrm>
          <a:off x="840400" y="2718125"/>
          <a:ext cx="3000000" cy="3000000"/>
        </p:xfrm>
        <a:graphic>
          <a:graphicData uri="http://schemas.openxmlformats.org/drawingml/2006/table">
            <a:tbl>
              <a:tblPr>
                <a:noFill/>
                <a:tableStyleId>{B143D93F-E4F7-4F78-8F95-2D93CAC28090}</a:tableStyleId>
              </a:tblPr>
              <a:tblGrid>
                <a:gridCol w="2413000"/>
                <a:gridCol w="2413000"/>
                <a:gridCol w="2413000"/>
              </a:tblGrid>
              <a:tr h="381000">
                <a:tc>
                  <a:txBody>
                    <a:bodyPr/>
                    <a:lstStyle/>
                    <a:p>
                      <a:pPr indent="0" lvl="0" marL="0" rtl="0" algn="ctr">
                        <a:spcBef>
                          <a:spcPts val="0"/>
                        </a:spcBef>
                        <a:spcAft>
                          <a:spcPts val="0"/>
                        </a:spcAft>
                        <a:buNone/>
                      </a:pPr>
                      <a:r>
                        <a:rPr b="1" lang="en"/>
                        <a:t>ID</a:t>
                      </a:r>
                      <a:endParaRPr b="1"/>
                    </a:p>
                  </a:txBody>
                  <a:tcPr marT="91425" marB="91425" marR="91425" marL="91425"/>
                </a:tc>
                <a:tc>
                  <a:txBody>
                    <a:bodyPr/>
                    <a:lstStyle/>
                    <a:p>
                      <a:pPr indent="0" lvl="0" marL="0" rtl="0" algn="ctr">
                        <a:spcBef>
                          <a:spcPts val="0"/>
                        </a:spcBef>
                        <a:spcAft>
                          <a:spcPts val="0"/>
                        </a:spcAft>
                        <a:buNone/>
                      </a:pPr>
                      <a:r>
                        <a:rPr b="1" lang="en"/>
                        <a:t>TER</a:t>
                      </a:r>
                      <a:endParaRPr b="1"/>
                    </a:p>
                  </a:txBody>
                  <a:tcPr marT="91425" marB="91425" marR="91425" marL="91425"/>
                </a:tc>
                <a:tc>
                  <a:txBody>
                    <a:bodyPr/>
                    <a:lstStyle/>
                    <a:p>
                      <a:pPr indent="0" lvl="0" marL="0" rtl="0" algn="ctr">
                        <a:spcBef>
                          <a:spcPts val="0"/>
                        </a:spcBef>
                        <a:spcAft>
                          <a:spcPts val="0"/>
                        </a:spcAft>
                        <a:buNone/>
                      </a:pPr>
                      <a:r>
                        <a:rPr b="1" lang="en"/>
                        <a:t>BLEU</a:t>
                      </a:r>
                      <a:endParaRPr b="1"/>
                    </a:p>
                  </a:txBody>
                  <a:tcPr marT="91425" marB="91425" marR="91425" marL="91425"/>
                </a:tc>
              </a:tr>
              <a:tr h="381000">
                <a:tc>
                  <a:txBody>
                    <a:bodyPr/>
                    <a:lstStyle/>
                    <a:p>
                      <a:pPr indent="0" lvl="0" marL="0" rtl="0" algn="ctr">
                        <a:spcBef>
                          <a:spcPts val="0"/>
                        </a:spcBef>
                        <a:spcAft>
                          <a:spcPts val="0"/>
                        </a:spcAft>
                        <a:buNone/>
                      </a:pPr>
                      <a:r>
                        <a:rPr lang="en"/>
                        <a:t>Netmarble_Contrastive</a:t>
                      </a:r>
                      <a:endParaRPr/>
                    </a:p>
                  </a:txBody>
                  <a:tcPr marT="91425" marB="91425" marR="91425" marL="91425"/>
                </a:tc>
                <a:tc>
                  <a:txBody>
                    <a:bodyPr/>
                    <a:lstStyle/>
                    <a:p>
                      <a:pPr indent="0" lvl="0" marL="0" rtl="0" algn="r">
                        <a:spcBef>
                          <a:spcPts val="0"/>
                        </a:spcBef>
                        <a:spcAft>
                          <a:spcPts val="0"/>
                        </a:spcAft>
                        <a:buNone/>
                      </a:pPr>
                      <a:r>
                        <a:rPr lang="en"/>
                        <a:t>17.28</a:t>
                      </a:r>
                      <a:endParaRPr/>
                    </a:p>
                  </a:txBody>
                  <a:tcPr marT="91425" marB="91425" marR="91425" marL="91425"/>
                </a:tc>
                <a:tc>
                  <a:txBody>
                    <a:bodyPr/>
                    <a:lstStyle/>
                    <a:p>
                      <a:pPr indent="0" lvl="0" marL="0" rtl="0" algn="r">
                        <a:spcBef>
                          <a:spcPts val="0"/>
                        </a:spcBef>
                        <a:spcAft>
                          <a:spcPts val="0"/>
                        </a:spcAft>
                        <a:buNone/>
                      </a:pPr>
                      <a:r>
                        <a:rPr lang="en"/>
                        <a:t>71.55</a:t>
                      </a:r>
                      <a:endParaRPr/>
                    </a:p>
                  </a:txBody>
                  <a:tcPr marT="91425" marB="91425" marR="91425" marL="91425"/>
                </a:tc>
              </a:tr>
              <a:tr h="381000">
                <a:tc>
                  <a:txBody>
                    <a:bodyPr/>
                    <a:lstStyle/>
                    <a:p>
                      <a:pPr indent="0" lvl="0" marL="0" rtl="0" algn="ctr">
                        <a:spcBef>
                          <a:spcPts val="0"/>
                        </a:spcBef>
                        <a:spcAft>
                          <a:spcPts val="0"/>
                        </a:spcAft>
                        <a:buNone/>
                      </a:pPr>
                      <a:r>
                        <a:rPr lang="en"/>
                        <a:t>PVIE_Contrastive</a:t>
                      </a:r>
                      <a:endParaRPr/>
                    </a:p>
                  </a:txBody>
                  <a:tcPr marT="91425" marB="91425" marR="91425" marL="91425"/>
                </a:tc>
                <a:tc>
                  <a:txBody>
                    <a:bodyPr/>
                    <a:lstStyle/>
                    <a:p>
                      <a:pPr indent="0" lvl="0" marL="0" rtl="0" algn="r">
                        <a:spcBef>
                          <a:spcPts val="0"/>
                        </a:spcBef>
                        <a:spcAft>
                          <a:spcPts val="0"/>
                        </a:spcAft>
                        <a:buNone/>
                      </a:pPr>
                      <a:r>
                        <a:rPr lang="en"/>
                        <a:t>17.74</a:t>
                      </a:r>
                      <a:endParaRPr/>
                    </a:p>
                  </a:txBody>
                  <a:tcPr marT="91425" marB="91425" marR="91425" marL="91425"/>
                </a:tc>
                <a:tc>
                  <a:txBody>
                    <a:bodyPr/>
                    <a:lstStyle/>
                    <a:p>
                      <a:pPr indent="0" lvl="0" marL="0" rtl="0" algn="r">
                        <a:spcBef>
                          <a:spcPts val="0"/>
                        </a:spcBef>
                        <a:spcAft>
                          <a:spcPts val="0"/>
                        </a:spcAft>
                        <a:buNone/>
                      </a:pPr>
                      <a:r>
                        <a:rPr lang="en"/>
                        <a:t>70.54</a:t>
                      </a:r>
                      <a:endParaRPr/>
                    </a:p>
                  </a:txBody>
                  <a:tcPr marT="91425" marB="91425" marR="91425" marL="91425"/>
                </a:tc>
              </a:tr>
              <a:tr h="381000">
                <a:tc>
                  <a:txBody>
                    <a:bodyPr/>
                    <a:lstStyle/>
                    <a:p>
                      <a:pPr indent="0" lvl="0" marL="0" rtl="0" algn="ctr">
                        <a:spcBef>
                          <a:spcPts val="0"/>
                        </a:spcBef>
                        <a:spcAft>
                          <a:spcPts val="0"/>
                        </a:spcAft>
                        <a:buNone/>
                      </a:pPr>
                      <a:r>
                        <a:rPr lang="en"/>
                        <a:t>PVIE_Primary</a:t>
                      </a:r>
                      <a:endParaRPr/>
                    </a:p>
                  </a:txBody>
                  <a:tcPr marT="91425" marB="91425" marR="91425" marL="91425"/>
                </a:tc>
                <a:tc>
                  <a:txBody>
                    <a:bodyPr/>
                    <a:lstStyle/>
                    <a:p>
                      <a:pPr indent="0" lvl="0" marL="0" rtl="0" algn="r">
                        <a:spcBef>
                          <a:spcPts val="0"/>
                        </a:spcBef>
                        <a:spcAft>
                          <a:spcPts val="0"/>
                        </a:spcAft>
                        <a:buNone/>
                      </a:pPr>
                      <a:r>
                        <a:rPr lang="en"/>
                        <a:t>17.85</a:t>
                      </a:r>
                      <a:endParaRPr/>
                    </a:p>
                  </a:txBody>
                  <a:tcPr marT="91425" marB="91425" marR="91425" marL="91425"/>
                </a:tc>
                <a:tc>
                  <a:txBody>
                    <a:bodyPr/>
                    <a:lstStyle/>
                    <a:p>
                      <a:pPr indent="0" lvl="0" marL="0" rtl="0" algn="r">
                        <a:spcBef>
                          <a:spcPts val="0"/>
                        </a:spcBef>
                        <a:spcAft>
                          <a:spcPts val="0"/>
                        </a:spcAft>
                        <a:buNone/>
                      </a:pPr>
                      <a:r>
                        <a:rPr lang="en"/>
                        <a:t>70.50</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rPr>
                        <a:t>Netmarble_Primary</a:t>
                      </a:r>
                      <a:endParaRPr/>
                    </a:p>
                  </a:txBody>
                  <a:tcPr marT="91425" marB="91425" marR="91425" marL="91425"/>
                </a:tc>
                <a:tc>
                  <a:txBody>
                    <a:bodyPr/>
                    <a:lstStyle/>
                    <a:p>
                      <a:pPr indent="0" lvl="0" marL="0" rtl="0" algn="r">
                        <a:spcBef>
                          <a:spcPts val="0"/>
                        </a:spcBef>
                        <a:spcAft>
                          <a:spcPts val="0"/>
                        </a:spcAft>
                        <a:buNone/>
                      </a:pPr>
                      <a:r>
                        <a:rPr lang="en"/>
                        <a:t>17.97</a:t>
                      </a:r>
                      <a:endParaRPr/>
                    </a:p>
                  </a:txBody>
                  <a:tcPr marT="91425" marB="91425" marR="91425" marL="91425"/>
                </a:tc>
                <a:tc>
                  <a:txBody>
                    <a:bodyPr/>
                    <a:lstStyle/>
                    <a:p>
                      <a:pPr indent="0" lvl="0" marL="0" rtl="0" algn="r">
                        <a:spcBef>
                          <a:spcPts val="0"/>
                        </a:spcBef>
                        <a:spcAft>
                          <a:spcPts val="0"/>
                        </a:spcAft>
                        <a:buNone/>
                      </a:pPr>
                      <a:r>
                        <a:rPr lang="en"/>
                        <a:t>70.53</a:t>
                      </a:r>
                      <a:endParaRPr/>
                    </a:p>
                  </a:txBody>
                  <a:tcPr marT="91425" marB="91425" marR="91425" marL="91425"/>
                </a:tc>
              </a:tr>
              <a:tr h="381000">
                <a:tc>
                  <a:txBody>
                    <a:bodyPr/>
                    <a:lstStyle/>
                    <a:p>
                      <a:pPr indent="0" lvl="0" marL="0" rtl="0" algn="ctr">
                        <a:spcBef>
                          <a:spcPts val="0"/>
                        </a:spcBef>
                        <a:spcAft>
                          <a:spcPts val="0"/>
                        </a:spcAft>
                        <a:buNone/>
                      </a:pPr>
                      <a:r>
                        <a:rPr lang="en"/>
                        <a:t>Baseline</a:t>
                      </a:r>
                      <a:endParaRPr/>
                    </a:p>
                  </a:txBody>
                  <a:tcPr marT="91425" marB="91425" marR="91425" marL="91425"/>
                </a:tc>
                <a:tc>
                  <a:txBody>
                    <a:bodyPr/>
                    <a:lstStyle/>
                    <a:p>
                      <a:pPr indent="0" lvl="0" marL="0" rtl="0" algn="r">
                        <a:spcBef>
                          <a:spcPts val="0"/>
                        </a:spcBef>
                        <a:spcAft>
                          <a:spcPts val="0"/>
                        </a:spcAft>
                        <a:buNone/>
                      </a:pPr>
                      <a:r>
                        <a:rPr lang="en"/>
                        <a:t>18.05</a:t>
                      </a:r>
                      <a:endParaRPr/>
                    </a:p>
                  </a:txBody>
                  <a:tcPr marT="91425" marB="91425" marR="91425" marL="91425"/>
                </a:tc>
                <a:tc>
                  <a:txBody>
                    <a:bodyPr/>
                    <a:lstStyle/>
                    <a:p>
                      <a:pPr indent="0" lvl="0" marL="0" rtl="0" algn="r">
                        <a:spcBef>
                          <a:spcPts val="0"/>
                        </a:spcBef>
                        <a:spcAft>
                          <a:spcPts val="0"/>
                        </a:spcAft>
                        <a:buNone/>
                      </a:pPr>
                      <a:r>
                        <a:rPr lang="en"/>
                        <a:t>71.07</a:t>
                      </a:r>
                      <a:endParaRPr/>
                    </a:p>
                  </a:txBody>
                  <a:tcPr marT="91425" marB="91425" marR="91425" marL="91425"/>
                </a:tc>
              </a:tr>
            </a:tbl>
          </a:graphicData>
        </a:graphic>
      </p:graphicFrame>
      <p:sp>
        <p:nvSpPr>
          <p:cNvPr id="2425" name="Google Shape;2425;p2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2"/>
          <p:cNvSpPr txBox="1"/>
          <p:nvPr>
            <p:ph type="title"/>
          </p:nvPr>
        </p:nvSpPr>
        <p:spPr>
          <a:xfrm>
            <a:off x="457200" y="-22622"/>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Results </a:t>
            </a:r>
            <a:r>
              <a:rPr lang="en"/>
              <a:t>(1/3)</a:t>
            </a:r>
            <a:endParaRPr/>
          </a:p>
        </p:txBody>
      </p:sp>
      <p:sp>
        <p:nvSpPr>
          <p:cNvPr id="390" name="Google Shape;390;p62"/>
          <p:cNvSpPr txBox="1"/>
          <p:nvPr>
            <p:ph idx="1" type="body"/>
          </p:nvPr>
        </p:nvSpPr>
        <p:spPr>
          <a:xfrm>
            <a:off x="609600" y="939750"/>
            <a:ext cx="8229600" cy="7557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u="sng"/>
              <a:t>Source and Target text transcripts are available:</a:t>
            </a:r>
            <a:endParaRPr sz="2000" u="sng"/>
          </a:p>
          <a:p>
            <a:pPr indent="-355600" lvl="1" marL="914400" rtl="0" algn="l">
              <a:spcBef>
                <a:spcPts val="0"/>
              </a:spcBef>
              <a:spcAft>
                <a:spcPts val="0"/>
              </a:spcAft>
              <a:buSzPts val="2000"/>
              <a:buChar char="–"/>
            </a:pPr>
            <a:r>
              <a:rPr lang="en" sz="2000"/>
              <a:t>For the systems with dual mode output (like cascaded and S2U + CTC ), both, the text output directly from the system and the ASR decoded text from the speech output, are evaluated.</a:t>
            </a:r>
            <a:endParaRPr sz="2000"/>
          </a:p>
        </p:txBody>
      </p:sp>
      <p:graphicFrame>
        <p:nvGraphicFramePr>
          <p:cNvPr id="391" name="Google Shape;391;p62"/>
          <p:cNvGraphicFramePr/>
          <p:nvPr/>
        </p:nvGraphicFramePr>
        <p:xfrm>
          <a:off x="1028700" y="2457450"/>
          <a:ext cx="3000000" cy="3000000"/>
        </p:xfrm>
        <a:graphic>
          <a:graphicData uri="http://schemas.openxmlformats.org/drawingml/2006/table">
            <a:tbl>
              <a:tblPr>
                <a:noFill/>
                <a:tableStyleId>{B143D93F-E4F7-4F78-8F95-2D93CAC28090}</a:tableStyleId>
              </a:tblPr>
              <a:tblGrid>
                <a:gridCol w="1809750"/>
                <a:gridCol w="1809750"/>
                <a:gridCol w="1809750"/>
                <a:gridCol w="1809750"/>
              </a:tblGrid>
              <a:tr h="381000">
                <a:tc>
                  <a:txBody>
                    <a:bodyPr/>
                    <a:lstStyle/>
                    <a:p>
                      <a:pPr indent="0" lvl="0" marL="0" rtl="0" algn="ctr">
                        <a:spcBef>
                          <a:spcPts val="0"/>
                        </a:spcBef>
                        <a:spcAft>
                          <a:spcPts val="0"/>
                        </a:spcAft>
                        <a:buNone/>
                      </a:pPr>
                      <a:r>
                        <a:rPr b="1" lang="en"/>
                        <a:t>Corpus</a:t>
                      </a:r>
                      <a:endParaRPr b="1"/>
                    </a:p>
                  </a:txBody>
                  <a:tcPr marT="91425" marB="91425" marR="91425" marL="91425"/>
                </a:tc>
                <a:tc>
                  <a:txBody>
                    <a:bodyPr/>
                    <a:lstStyle/>
                    <a:p>
                      <a:pPr indent="0" lvl="0" marL="0" rtl="0" algn="ctr">
                        <a:spcBef>
                          <a:spcPts val="0"/>
                        </a:spcBef>
                        <a:spcAft>
                          <a:spcPts val="0"/>
                        </a:spcAft>
                        <a:buNone/>
                      </a:pPr>
                      <a:r>
                        <a:rPr b="1" lang="en"/>
                        <a:t>Models</a:t>
                      </a:r>
                      <a:endParaRPr b="1"/>
                    </a:p>
                  </a:txBody>
                  <a:tcPr marT="91425" marB="91425" marR="91425" marL="91425"/>
                </a:tc>
                <a:tc gridSpan="2">
                  <a:txBody>
                    <a:bodyPr/>
                    <a:lstStyle/>
                    <a:p>
                      <a:pPr indent="0" lvl="0" marL="0" rtl="0" algn="ctr">
                        <a:spcBef>
                          <a:spcPts val="0"/>
                        </a:spcBef>
                        <a:spcAft>
                          <a:spcPts val="0"/>
                        </a:spcAft>
                        <a:buNone/>
                      </a:pPr>
                      <a:r>
                        <a:rPr b="1" lang="en"/>
                        <a:t>Test (BLEU)</a:t>
                      </a:r>
                      <a:endParaRPr b="1"/>
                    </a:p>
                  </a:txBody>
                  <a:tcPr marT="91425" marB="91425" marR="91425" marL="91425"/>
                </a:tc>
                <a:tc hMerge="1"/>
              </a:tr>
              <a:tr h="381000">
                <a:tc rowSpan="4">
                  <a:txBody>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Fisher Spanish-English Speech Translation Corpus</a:t>
                      </a:r>
                      <a:endParaRPr/>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en"/>
                        <a:t>Speech </a:t>
                      </a:r>
                      <a:endParaRPr b="1"/>
                    </a:p>
                  </a:txBody>
                  <a:tcPr marT="91425" marB="91425" marR="91425" marL="91425"/>
                </a:tc>
                <a:tc>
                  <a:txBody>
                    <a:bodyPr/>
                    <a:lstStyle/>
                    <a:p>
                      <a:pPr indent="0" lvl="0" marL="0" rtl="0" algn="ctr">
                        <a:spcBef>
                          <a:spcPts val="0"/>
                        </a:spcBef>
                        <a:spcAft>
                          <a:spcPts val="0"/>
                        </a:spcAft>
                        <a:buNone/>
                      </a:pPr>
                      <a:r>
                        <a:rPr b="1" lang="en"/>
                        <a:t>Text</a:t>
                      </a:r>
                      <a:endParaRPr b="1"/>
                    </a:p>
                  </a:txBody>
                  <a:tcPr marT="91425" marB="91425" marR="91425" marL="91425"/>
                </a:tc>
              </a:tr>
              <a:tr h="381000">
                <a:tc vMerge="1"/>
                <a:tc>
                  <a:txBody>
                    <a:bodyPr/>
                    <a:lstStyle/>
                    <a:p>
                      <a:pPr indent="0" lvl="0" marL="0" rtl="0" algn="ctr">
                        <a:spcBef>
                          <a:spcPts val="0"/>
                        </a:spcBef>
                        <a:spcAft>
                          <a:spcPts val="0"/>
                        </a:spcAft>
                        <a:buNone/>
                      </a:pPr>
                      <a:r>
                        <a:rPr lang="en"/>
                        <a:t>Translatotron + Pretrained encoder</a:t>
                      </a:r>
                      <a:endParaRPr/>
                    </a:p>
                  </a:txBody>
                  <a:tcPr marT="91425" marB="91425" marR="91425" marL="91425"/>
                </a:tc>
                <a:tc>
                  <a:txBody>
                    <a:bodyPr/>
                    <a:lstStyle/>
                    <a:p>
                      <a:pPr indent="0" lvl="0" marL="0" rtl="0" algn="ctr">
                        <a:spcBef>
                          <a:spcPts val="0"/>
                        </a:spcBef>
                        <a:spcAft>
                          <a:spcPts val="0"/>
                        </a:spcAft>
                        <a:buNone/>
                      </a:pPr>
                      <a:r>
                        <a:rPr lang="en"/>
                        <a:t>31.1</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r>
              <a:tr h="381000">
                <a:tc vMerge="1"/>
                <a:tc>
                  <a:txBody>
                    <a:bodyPr/>
                    <a:lstStyle/>
                    <a:p>
                      <a:pPr indent="0" lvl="0" marL="0" rtl="0" algn="ctr">
                        <a:spcBef>
                          <a:spcPts val="0"/>
                        </a:spcBef>
                        <a:spcAft>
                          <a:spcPts val="0"/>
                        </a:spcAft>
                        <a:buNone/>
                      </a:pPr>
                      <a:r>
                        <a:rPr lang="en"/>
                        <a:t>Cascaded (S2T + TTS)</a:t>
                      </a:r>
                      <a:endParaRPr/>
                    </a:p>
                  </a:txBody>
                  <a:tcPr marT="91425" marB="91425" marR="91425" marL="91425"/>
                </a:tc>
                <a:tc>
                  <a:txBody>
                    <a:bodyPr/>
                    <a:lstStyle/>
                    <a:p>
                      <a:pPr indent="0" lvl="0" marL="0" rtl="0" algn="ctr">
                        <a:spcBef>
                          <a:spcPts val="0"/>
                        </a:spcBef>
                        <a:spcAft>
                          <a:spcPts val="0"/>
                        </a:spcAft>
                        <a:buNone/>
                      </a:pPr>
                      <a:r>
                        <a:rPr lang="en"/>
                        <a:t>39.5</a:t>
                      </a:r>
                      <a:endParaRPr/>
                    </a:p>
                  </a:txBody>
                  <a:tcPr marT="91425" marB="91425" marR="91425" marL="91425"/>
                </a:tc>
                <a:tc>
                  <a:txBody>
                    <a:bodyPr/>
                    <a:lstStyle/>
                    <a:p>
                      <a:pPr indent="0" lvl="0" marL="0" rtl="0" algn="ctr">
                        <a:spcBef>
                          <a:spcPts val="0"/>
                        </a:spcBef>
                        <a:spcAft>
                          <a:spcPts val="0"/>
                        </a:spcAft>
                        <a:buNone/>
                      </a:pPr>
                      <a:r>
                        <a:rPr lang="en"/>
                        <a:t>41.5</a:t>
                      </a:r>
                      <a:endParaRPr/>
                    </a:p>
                  </a:txBody>
                  <a:tcPr marT="91425" marB="91425" marR="91425" marL="91425"/>
                </a:tc>
              </a:tr>
              <a:tr h="381000">
                <a:tc vMerge="1"/>
                <a:tc>
                  <a:txBody>
                    <a:bodyPr/>
                    <a:lstStyle/>
                    <a:p>
                      <a:pPr indent="0" lvl="0" marL="0" rtl="0" algn="ctr">
                        <a:spcBef>
                          <a:spcPts val="0"/>
                        </a:spcBef>
                        <a:spcAft>
                          <a:spcPts val="0"/>
                        </a:spcAft>
                        <a:buNone/>
                      </a:pPr>
                      <a:r>
                        <a:rPr b="1" lang="en"/>
                        <a:t>S2U reduced + CTC (w/ sc,tc)</a:t>
                      </a:r>
                      <a:endParaRPr b="1"/>
                    </a:p>
                  </a:txBody>
                  <a:tcPr marT="91425" marB="91425" marR="91425" marL="91425"/>
                </a:tc>
                <a:tc>
                  <a:txBody>
                    <a:bodyPr/>
                    <a:lstStyle/>
                    <a:p>
                      <a:pPr indent="0" lvl="0" marL="0" rtl="0" algn="ctr">
                        <a:spcBef>
                          <a:spcPts val="0"/>
                        </a:spcBef>
                        <a:spcAft>
                          <a:spcPts val="0"/>
                        </a:spcAft>
                        <a:buNone/>
                      </a:pPr>
                      <a:r>
                        <a:rPr b="1" lang="en"/>
                        <a:t>37.2</a:t>
                      </a:r>
                      <a:endParaRPr b="1"/>
                    </a:p>
                  </a:txBody>
                  <a:tcPr marT="91425" marB="91425" marR="91425" marL="91425"/>
                </a:tc>
                <a:tc>
                  <a:txBody>
                    <a:bodyPr/>
                    <a:lstStyle/>
                    <a:p>
                      <a:pPr indent="0" lvl="0" marL="0" rtl="0" algn="ctr">
                        <a:spcBef>
                          <a:spcPts val="0"/>
                        </a:spcBef>
                        <a:spcAft>
                          <a:spcPts val="0"/>
                        </a:spcAft>
                        <a:buNone/>
                      </a:pPr>
                      <a:r>
                        <a:rPr b="1" lang="en"/>
                        <a:t>39.4</a:t>
                      </a:r>
                      <a:endParaRPr b="1"/>
                    </a:p>
                  </a:txBody>
                  <a:tcPr marT="91425" marB="91425" marR="91425" marL="91425"/>
                </a:tc>
              </a:tr>
            </a:tbl>
          </a:graphicData>
        </a:graphic>
      </p:graphicFrame>
      <p:sp>
        <p:nvSpPr>
          <p:cNvPr id="392" name="Google Shape;392;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9" name="Shape 2429"/>
        <p:cNvGrpSpPr/>
        <p:nvPr/>
      </p:nvGrpSpPr>
      <p:grpSpPr>
        <a:xfrm>
          <a:off x="0" y="0"/>
          <a:ext cx="0" cy="0"/>
          <a:chOff x="0" y="0"/>
          <a:chExt cx="0" cy="0"/>
        </a:xfrm>
      </p:grpSpPr>
      <p:sp>
        <p:nvSpPr>
          <p:cNvPr id="2430" name="Google Shape;2430;p296"/>
          <p:cNvSpPr txBox="1"/>
          <p:nvPr>
            <p:ph type="title"/>
          </p:nvPr>
        </p:nvSpPr>
        <p:spPr>
          <a:xfrm>
            <a:off x="457200" y="79826"/>
            <a:ext cx="8229600" cy="649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WMT APE Shared Tasks: Summary </a:t>
            </a:r>
            <a:endParaRPr/>
          </a:p>
        </p:txBody>
      </p:sp>
      <p:sp>
        <p:nvSpPr>
          <p:cNvPr id="2431" name="Google Shape;2431;p296"/>
          <p:cNvSpPr txBox="1"/>
          <p:nvPr>
            <p:ph idx="1" type="body"/>
          </p:nvPr>
        </p:nvSpPr>
        <p:spPr>
          <a:xfrm>
            <a:off x="457200" y="3114950"/>
            <a:ext cx="8229600" cy="17991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Requirement of post-edits from professional post-editors</a:t>
            </a:r>
            <a:endParaRPr sz="2000"/>
          </a:p>
          <a:p>
            <a:pPr indent="-355600" lvl="0" marL="457200" rtl="0" algn="l">
              <a:lnSpc>
                <a:spcPct val="100000"/>
              </a:lnSpc>
              <a:spcBef>
                <a:spcPts val="480"/>
              </a:spcBef>
              <a:spcAft>
                <a:spcPts val="0"/>
              </a:spcAft>
              <a:buSzPts val="2000"/>
              <a:buChar char="•"/>
            </a:pPr>
            <a:r>
              <a:rPr lang="en" sz="2000"/>
              <a:t>Domain of the data</a:t>
            </a:r>
            <a:endParaRPr sz="2000"/>
          </a:p>
          <a:p>
            <a:pPr indent="-355600" lvl="0" marL="457200" rtl="0" algn="l">
              <a:lnSpc>
                <a:spcPct val="100000"/>
              </a:lnSpc>
              <a:spcBef>
                <a:spcPts val="480"/>
              </a:spcBef>
              <a:spcAft>
                <a:spcPts val="0"/>
              </a:spcAft>
              <a:buSzPts val="2000"/>
              <a:buChar char="•"/>
            </a:pPr>
            <a:r>
              <a:rPr lang="en" sz="2000"/>
              <a:t>Type of underlying MT system and Quality of translations</a:t>
            </a:r>
            <a:endParaRPr sz="2000"/>
          </a:p>
          <a:p>
            <a:pPr indent="-355600" lvl="0" marL="457200" rtl="0" algn="l">
              <a:lnSpc>
                <a:spcPct val="100000"/>
              </a:lnSpc>
              <a:spcBef>
                <a:spcPts val="480"/>
              </a:spcBef>
              <a:spcAft>
                <a:spcPts val="0"/>
              </a:spcAft>
              <a:buSzPts val="2000"/>
              <a:buChar char="•"/>
            </a:pPr>
            <a:r>
              <a:rPr lang="en" sz="2000"/>
              <a:t>Technology Development: Utilization of more and more data</a:t>
            </a:r>
            <a:endParaRPr sz="2000"/>
          </a:p>
          <a:p>
            <a:pPr indent="-355600" lvl="0" marL="457200" rtl="0" algn="l">
              <a:lnSpc>
                <a:spcPct val="100000"/>
              </a:lnSpc>
              <a:spcBef>
                <a:spcPts val="480"/>
              </a:spcBef>
              <a:spcAft>
                <a:spcPts val="0"/>
              </a:spcAft>
              <a:buSzPts val="2000"/>
              <a:buChar char="•"/>
            </a:pPr>
            <a:r>
              <a:rPr lang="en" sz="2000"/>
              <a:t>Uncertainty about effectiveness of current neural approaches</a:t>
            </a:r>
            <a:endParaRPr sz="2000"/>
          </a:p>
        </p:txBody>
      </p:sp>
      <p:sp>
        <p:nvSpPr>
          <p:cNvPr id="2432" name="Google Shape;2432;p2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33" name="Google Shape;2433;p296"/>
          <p:cNvPicPr preferRelativeResize="0"/>
          <p:nvPr/>
        </p:nvPicPr>
        <p:blipFill>
          <a:blip r:embed="rId3">
            <a:alphaModFix/>
          </a:blip>
          <a:stretch>
            <a:fillRect/>
          </a:stretch>
        </p:blipFill>
        <p:spPr>
          <a:xfrm>
            <a:off x="152400" y="882025"/>
            <a:ext cx="8839200" cy="1571525"/>
          </a:xfrm>
          <a:prstGeom prst="rect">
            <a:avLst/>
          </a:prstGeom>
          <a:noFill/>
          <a:ln>
            <a:noFill/>
          </a:ln>
        </p:spPr>
      </p:pic>
      <p:sp>
        <p:nvSpPr>
          <p:cNvPr id="2434" name="Google Shape;2434;p296"/>
          <p:cNvSpPr txBox="1"/>
          <p:nvPr/>
        </p:nvSpPr>
        <p:spPr>
          <a:xfrm>
            <a:off x="210475" y="2453550"/>
            <a:ext cx="46110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0000FF"/>
              </a:buClr>
              <a:buSzPts val="1200"/>
              <a:buChar char="●"/>
            </a:pPr>
            <a:r>
              <a:rPr lang="en" sz="1200">
                <a:solidFill>
                  <a:srgbClr val="0000FF"/>
                </a:solidFill>
                <a:highlight>
                  <a:srgbClr val="FFFFFF"/>
                </a:highlight>
              </a:rPr>
              <a:t>ΔTER = Baseline TER - TER of the top-ranked system</a:t>
            </a:r>
            <a:endParaRPr sz="1200">
              <a:solidFill>
                <a:srgbClr val="0000FF"/>
              </a:solidFill>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8" name="Shape 2438"/>
        <p:cNvGrpSpPr/>
        <p:nvPr/>
      </p:nvGrpSpPr>
      <p:grpSpPr>
        <a:xfrm>
          <a:off x="0" y="0"/>
          <a:ext cx="0" cy="0"/>
          <a:chOff x="0" y="0"/>
          <a:chExt cx="0" cy="0"/>
        </a:xfrm>
      </p:grpSpPr>
      <p:sp>
        <p:nvSpPr>
          <p:cNvPr id="2439" name="Google Shape;2439;p297"/>
          <p:cNvSpPr txBox="1"/>
          <p:nvPr>
            <p:ph type="title"/>
          </p:nvPr>
        </p:nvSpPr>
        <p:spPr>
          <a:xfrm>
            <a:off x="457200" y="79826"/>
            <a:ext cx="8229600" cy="649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HW-TSC’s APE System</a:t>
            </a:r>
            <a:endParaRPr/>
          </a:p>
        </p:txBody>
      </p:sp>
      <p:sp>
        <p:nvSpPr>
          <p:cNvPr id="2440" name="Google Shape;2440;p297"/>
          <p:cNvSpPr txBox="1"/>
          <p:nvPr>
            <p:ph idx="1" type="body"/>
          </p:nvPr>
        </p:nvSpPr>
        <p:spPr>
          <a:xfrm>
            <a:off x="457200" y="798300"/>
            <a:ext cx="5779800" cy="43107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Winner of WMT20 APE Shared Task [8].</a:t>
            </a:r>
            <a:endParaRPr sz="2000"/>
          </a:p>
          <a:p>
            <a:pPr indent="-355600" lvl="0" marL="457200" rtl="0" algn="l">
              <a:lnSpc>
                <a:spcPct val="100000"/>
              </a:lnSpc>
              <a:spcBef>
                <a:spcPts val="480"/>
              </a:spcBef>
              <a:spcAft>
                <a:spcPts val="0"/>
              </a:spcAft>
              <a:buSzPts val="2000"/>
              <a:buChar char="•"/>
            </a:pPr>
            <a:r>
              <a:rPr lang="en" sz="2000"/>
              <a:t>Used transfer learning: Fine-tuned a pre-trained NMT model on the in-domain APE data</a:t>
            </a:r>
            <a:endParaRPr sz="2000"/>
          </a:p>
          <a:p>
            <a:pPr indent="-355600" lvl="0" marL="457200" rtl="0" algn="l">
              <a:lnSpc>
                <a:spcPct val="100000"/>
              </a:lnSpc>
              <a:spcBef>
                <a:spcPts val="480"/>
              </a:spcBef>
              <a:spcAft>
                <a:spcPts val="0"/>
              </a:spcAft>
              <a:buSzPts val="2000"/>
              <a:buChar char="•"/>
            </a:pPr>
            <a:r>
              <a:rPr lang="en" sz="2000"/>
              <a:t>Used data augmentation: translated the source sentences in the APE data using Google’s MT system in order to increase diversity of features.</a:t>
            </a:r>
            <a:endParaRPr sz="2000"/>
          </a:p>
          <a:p>
            <a:pPr indent="-355600" lvl="0" marL="457200" rtl="0" algn="l">
              <a:lnSpc>
                <a:spcPct val="100000"/>
              </a:lnSpc>
              <a:spcBef>
                <a:spcPts val="480"/>
              </a:spcBef>
              <a:spcAft>
                <a:spcPts val="0"/>
              </a:spcAft>
              <a:buSzPts val="2000"/>
              <a:buChar char="•"/>
            </a:pPr>
            <a:r>
              <a:rPr lang="en" sz="2000"/>
              <a:t>To control the issue of over-fitting, ‘Bottleneck Adapter Layers’ are used.</a:t>
            </a:r>
            <a:endParaRPr sz="2000"/>
          </a:p>
          <a:p>
            <a:pPr indent="-355600" lvl="1" marL="914400" rtl="0" algn="l">
              <a:lnSpc>
                <a:spcPct val="100000"/>
              </a:lnSpc>
              <a:spcBef>
                <a:spcPts val="480"/>
              </a:spcBef>
              <a:spcAft>
                <a:spcPts val="0"/>
              </a:spcAft>
              <a:buSzPts val="2000"/>
              <a:buChar char="–"/>
            </a:pPr>
            <a:r>
              <a:rPr lang="en" sz="2000"/>
              <a:t>It is a low-dimensional FNN layer.</a:t>
            </a:r>
            <a:endParaRPr sz="2000"/>
          </a:p>
        </p:txBody>
      </p:sp>
      <p:pic>
        <p:nvPicPr>
          <p:cNvPr id="2441" name="Google Shape;2441;p297"/>
          <p:cNvPicPr preferRelativeResize="0"/>
          <p:nvPr/>
        </p:nvPicPr>
        <p:blipFill>
          <a:blip r:embed="rId3">
            <a:alphaModFix/>
          </a:blip>
          <a:stretch>
            <a:fillRect/>
          </a:stretch>
        </p:blipFill>
        <p:spPr>
          <a:xfrm>
            <a:off x="6476275" y="729625"/>
            <a:ext cx="2073150" cy="4310600"/>
          </a:xfrm>
          <a:prstGeom prst="rect">
            <a:avLst/>
          </a:prstGeom>
          <a:noFill/>
          <a:ln>
            <a:noFill/>
          </a:ln>
        </p:spPr>
      </p:pic>
      <p:sp>
        <p:nvSpPr>
          <p:cNvPr id="2442" name="Google Shape;2442;p2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43" name="Google Shape;2443;p297"/>
          <p:cNvSpPr txBox="1"/>
          <p:nvPr/>
        </p:nvSpPr>
        <p:spPr>
          <a:xfrm>
            <a:off x="701050" y="4777300"/>
            <a:ext cx="185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Source: [8] </a:t>
            </a:r>
            <a:endParaRPr sz="1000"/>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7" name="Shape 2447"/>
        <p:cNvGrpSpPr/>
        <p:nvPr/>
      </p:nvGrpSpPr>
      <p:grpSpPr>
        <a:xfrm>
          <a:off x="0" y="0"/>
          <a:ext cx="0" cy="0"/>
          <a:chOff x="0" y="0"/>
          <a:chExt cx="0" cy="0"/>
        </a:xfrm>
      </p:grpSpPr>
      <p:sp>
        <p:nvSpPr>
          <p:cNvPr id="2448" name="Google Shape;2448;p298"/>
          <p:cNvSpPr txBox="1"/>
          <p:nvPr>
            <p:ph type="title"/>
          </p:nvPr>
        </p:nvSpPr>
        <p:spPr>
          <a:xfrm>
            <a:off x="457200" y="79826"/>
            <a:ext cx="8229600" cy="649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HW-TSC’s APE System</a:t>
            </a:r>
            <a:endParaRPr/>
          </a:p>
        </p:txBody>
      </p:sp>
      <p:sp>
        <p:nvSpPr>
          <p:cNvPr id="2449" name="Google Shape;2449;p298"/>
          <p:cNvSpPr txBox="1"/>
          <p:nvPr>
            <p:ph idx="1" type="body"/>
          </p:nvPr>
        </p:nvSpPr>
        <p:spPr>
          <a:xfrm>
            <a:off x="457200" y="798300"/>
            <a:ext cx="5779800" cy="16692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Data used for training NMT model: WMT19 news translation dataset for English-German, and WMT20 news translation dataset</a:t>
            </a:r>
            <a:endParaRPr sz="2000"/>
          </a:p>
          <a:p>
            <a:pPr indent="-355600" lvl="0" marL="457200" rtl="0" algn="l">
              <a:lnSpc>
                <a:spcPct val="100000"/>
              </a:lnSpc>
              <a:spcBef>
                <a:spcPts val="480"/>
              </a:spcBef>
              <a:spcAft>
                <a:spcPts val="0"/>
              </a:spcAft>
              <a:buSzPts val="2000"/>
              <a:buChar char="•"/>
            </a:pPr>
            <a:r>
              <a:rPr lang="en" sz="2000"/>
              <a:t>APE Data: 7000 triplets (wikipedia domain)</a:t>
            </a:r>
            <a:endParaRPr sz="2000"/>
          </a:p>
          <a:p>
            <a:pPr indent="-355600" lvl="0" marL="457200" rtl="0" algn="l">
              <a:lnSpc>
                <a:spcPct val="100000"/>
              </a:lnSpc>
              <a:spcBef>
                <a:spcPts val="480"/>
              </a:spcBef>
              <a:spcAft>
                <a:spcPts val="0"/>
              </a:spcAft>
              <a:buSzPts val="2000"/>
              <a:buChar char="•"/>
            </a:pPr>
            <a:r>
              <a:rPr lang="en" sz="2000"/>
              <a:t>Results on the development set (1000 triplets):</a:t>
            </a:r>
            <a:endParaRPr sz="2000"/>
          </a:p>
        </p:txBody>
      </p:sp>
      <p:pic>
        <p:nvPicPr>
          <p:cNvPr id="2450" name="Google Shape;2450;p298"/>
          <p:cNvPicPr preferRelativeResize="0"/>
          <p:nvPr/>
        </p:nvPicPr>
        <p:blipFill>
          <a:blip r:embed="rId3">
            <a:alphaModFix/>
          </a:blip>
          <a:stretch>
            <a:fillRect/>
          </a:stretch>
        </p:blipFill>
        <p:spPr>
          <a:xfrm>
            <a:off x="6476275" y="729625"/>
            <a:ext cx="2073150" cy="4310600"/>
          </a:xfrm>
          <a:prstGeom prst="rect">
            <a:avLst/>
          </a:prstGeom>
          <a:noFill/>
          <a:ln>
            <a:noFill/>
          </a:ln>
        </p:spPr>
      </p:pic>
      <p:pic>
        <p:nvPicPr>
          <p:cNvPr id="2451" name="Google Shape;2451;p298"/>
          <p:cNvPicPr preferRelativeResize="0"/>
          <p:nvPr/>
        </p:nvPicPr>
        <p:blipFill>
          <a:blip r:embed="rId4">
            <a:alphaModFix/>
          </a:blip>
          <a:stretch>
            <a:fillRect/>
          </a:stretch>
        </p:blipFill>
        <p:spPr>
          <a:xfrm>
            <a:off x="1556400" y="3036825"/>
            <a:ext cx="3581400" cy="1752600"/>
          </a:xfrm>
          <a:prstGeom prst="rect">
            <a:avLst/>
          </a:prstGeom>
          <a:noFill/>
          <a:ln>
            <a:noFill/>
          </a:ln>
        </p:spPr>
      </p:pic>
      <p:sp>
        <p:nvSpPr>
          <p:cNvPr id="2452" name="Google Shape;2452;p2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53" name="Google Shape;2453;p298"/>
          <p:cNvSpPr txBox="1"/>
          <p:nvPr/>
        </p:nvSpPr>
        <p:spPr>
          <a:xfrm>
            <a:off x="602950" y="4777300"/>
            <a:ext cx="185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Source: [8] </a:t>
            </a:r>
            <a:endParaRPr sz="1000"/>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299"/>
          <p:cNvSpPr txBox="1"/>
          <p:nvPr>
            <p:ph type="title"/>
          </p:nvPr>
        </p:nvSpPr>
        <p:spPr>
          <a:xfrm>
            <a:off x="457200" y="2167076"/>
            <a:ext cx="8229600" cy="649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Experiments and Results</a:t>
            </a:r>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sp>
        <p:nvSpPr>
          <p:cNvPr id="2463" name="Google Shape;2463;p300"/>
          <p:cNvSpPr txBox="1"/>
          <p:nvPr>
            <p:ph type="title"/>
          </p:nvPr>
        </p:nvSpPr>
        <p:spPr>
          <a:xfrm>
            <a:off x="457200" y="2084"/>
            <a:ext cx="8229600" cy="643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Experiment 1</a:t>
            </a:r>
            <a:endParaRPr/>
          </a:p>
        </p:txBody>
      </p:sp>
      <p:sp>
        <p:nvSpPr>
          <p:cNvPr id="2464" name="Google Shape;2464;p300"/>
          <p:cNvSpPr txBox="1"/>
          <p:nvPr>
            <p:ph idx="1" type="body"/>
          </p:nvPr>
        </p:nvSpPr>
        <p:spPr>
          <a:xfrm>
            <a:off x="114300" y="645275"/>
            <a:ext cx="8915400" cy="4401000"/>
          </a:xfrm>
          <a:prstGeom prst="rect">
            <a:avLst/>
          </a:prstGeom>
          <a:noFill/>
          <a:ln>
            <a:noFill/>
          </a:ln>
        </p:spPr>
        <p:txBody>
          <a:bodyPr anchorCtr="0" anchor="t" bIns="45700" lIns="91425" spcFirstLastPara="1" rIns="91425" wrap="square" tIns="45700">
            <a:noAutofit/>
          </a:bodyPr>
          <a:lstStyle/>
          <a:p>
            <a:pPr indent="-330200" lvl="0" marL="457200" rtl="0" algn="l">
              <a:lnSpc>
                <a:spcPct val="100000"/>
              </a:lnSpc>
              <a:spcBef>
                <a:spcPts val="480"/>
              </a:spcBef>
              <a:spcAft>
                <a:spcPts val="0"/>
              </a:spcAft>
              <a:buSzPts val="1600"/>
              <a:buChar char="•"/>
            </a:pPr>
            <a:r>
              <a:rPr lang="en" sz="1600"/>
              <a:t>Goal: To compare different Neural APE approaches.</a:t>
            </a:r>
            <a:endParaRPr sz="1600"/>
          </a:p>
          <a:p>
            <a:pPr indent="-330200" lvl="0" marL="457200" rtl="0" algn="l">
              <a:lnSpc>
                <a:spcPct val="100000"/>
              </a:lnSpc>
              <a:spcBef>
                <a:spcPts val="480"/>
              </a:spcBef>
              <a:spcAft>
                <a:spcPts val="0"/>
              </a:spcAft>
              <a:buSzPts val="1600"/>
              <a:buChar char="•"/>
            </a:pPr>
            <a:r>
              <a:rPr lang="en" sz="1600"/>
              <a:t>We have a English-Marathi parallel corpora but do not have corresponding human post-edits. So we generate an artificial data which can be used to train and evaluate the APE models.</a:t>
            </a:r>
            <a:endParaRPr sz="1600"/>
          </a:p>
          <a:p>
            <a:pPr indent="-330200" lvl="0" marL="457200" rtl="0" algn="l">
              <a:lnSpc>
                <a:spcPct val="100000"/>
              </a:lnSpc>
              <a:spcBef>
                <a:spcPts val="480"/>
              </a:spcBef>
              <a:spcAft>
                <a:spcPts val="0"/>
              </a:spcAft>
              <a:buSzPts val="1600"/>
              <a:buChar char="•"/>
            </a:pPr>
            <a:r>
              <a:rPr lang="en" sz="1600"/>
              <a:t>APE Data Generation : We used two different methods to generate the artificial triplets (SRC, MT_OP, PE_REF) using the Legal domain data from the Anuvaad corpora.</a:t>
            </a:r>
            <a:endParaRPr sz="1600"/>
          </a:p>
          <a:p>
            <a:pPr indent="-330200" lvl="1" marL="914400" rtl="0" algn="l">
              <a:lnSpc>
                <a:spcPct val="100000"/>
              </a:lnSpc>
              <a:spcBef>
                <a:spcPts val="480"/>
              </a:spcBef>
              <a:spcAft>
                <a:spcPts val="0"/>
              </a:spcAft>
              <a:buSzPts val="1600"/>
              <a:buChar char="–"/>
            </a:pPr>
            <a:r>
              <a:rPr lang="en" sz="1600"/>
              <a:t>Using MT_REF as PE_REF</a:t>
            </a:r>
            <a:endParaRPr sz="1600"/>
          </a:p>
          <a:p>
            <a:pPr indent="-330200" lvl="2" marL="1371600" rtl="0" algn="l">
              <a:lnSpc>
                <a:spcPct val="100000"/>
              </a:lnSpc>
              <a:spcBef>
                <a:spcPts val="480"/>
              </a:spcBef>
              <a:spcAft>
                <a:spcPts val="0"/>
              </a:spcAft>
              <a:buSzPts val="1600"/>
              <a:buChar char="•"/>
            </a:pPr>
            <a:r>
              <a:rPr lang="en" sz="1600"/>
              <a:t>Triplet: (SRC, MT_OP, MT_REF)</a:t>
            </a:r>
            <a:endParaRPr sz="1600"/>
          </a:p>
          <a:p>
            <a:pPr indent="-330200" lvl="1" marL="914400" rtl="0" algn="l">
              <a:lnSpc>
                <a:spcPct val="100000"/>
              </a:lnSpc>
              <a:spcBef>
                <a:spcPts val="480"/>
              </a:spcBef>
              <a:spcAft>
                <a:spcPts val="0"/>
              </a:spcAft>
              <a:buSzPts val="1600"/>
              <a:buChar char="–"/>
            </a:pPr>
            <a:r>
              <a:rPr lang="en" sz="1600"/>
              <a:t>Using round-trip translation</a:t>
            </a:r>
            <a:endParaRPr sz="1600"/>
          </a:p>
          <a:p>
            <a:pPr indent="-330200" lvl="2" marL="1371600" rtl="0" algn="l">
              <a:lnSpc>
                <a:spcPct val="100000"/>
              </a:lnSpc>
              <a:spcBef>
                <a:spcPts val="480"/>
              </a:spcBef>
              <a:spcAft>
                <a:spcPts val="0"/>
              </a:spcAft>
              <a:buSzPts val="1600"/>
              <a:buChar char="•"/>
            </a:pPr>
            <a:r>
              <a:rPr lang="en" sz="1600"/>
              <a:t>Used Marathi-English MT system to translate MT_REF to SRC’</a:t>
            </a:r>
            <a:endParaRPr sz="1600"/>
          </a:p>
          <a:p>
            <a:pPr indent="-330200" lvl="2" marL="1371600" rtl="0" algn="l">
              <a:lnSpc>
                <a:spcPct val="100000"/>
              </a:lnSpc>
              <a:spcBef>
                <a:spcPts val="480"/>
              </a:spcBef>
              <a:spcAft>
                <a:spcPts val="0"/>
              </a:spcAft>
              <a:buSzPts val="1600"/>
              <a:buChar char="•"/>
            </a:pPr>
            <a:r>
              <a:rPr lang="en" sz="1600"/>
              <a:t>Used English-Marathi MT system to translate SRC’ to MT_OP’</a:t>
            </a:r>
            <a:endParaRPr sz="1600"/>
          </a:p>
          <a:p>
            <a:pPr indent="-330200" lvl="2" marL="1371600" rtl="0" algn="l">
              <a:lnSpc>
                <a:spcPct val="100000"/>
              </a:lnSpc>
              <a:spcBef>
                <a:spcPts val="480"/>
              </a:spcBef>
              <a:spcAft>
                <a:spcPts val="0"/>
              </a:spcAft>
              <a:buSzPts val="1600"/>
              <a:buChar char="•"/>
            </a:pPr>
            <a:r>
              <a:rPr lang="en" sz="1600"/>
              <a:t>New triplet is formed as (SRC’, MT_OP’, MT_REF)</a:t>
            </a:r>
            <a:endParaRPr sz="1600"/>
          </a:p>
          <a:p>
            <a:pPr indent="-330200" lvl="2" marL="1371600" rtl="0" algn="l">
              <a:lnSpc>
                <a:spcPct val="100000"/>
              </a:lnSpc>
              <a:spcBef>
                <a:spcPts val="480"/>
              </a:spcBef>
              <a:spcAft>
                <a:spcPts val="0"/>
              </a:spcAft>
              <a:buSzPts val="1600"/>
              <a:buChar char="•"/>
            </a:pPr>
            <a:r>
              <a:rPr lang="en" sz="1600"/>
              <a:t>Found that the translations generated using this method are noisy.</a:t>
            </a:r>
            <a:endParaRPr sz="1600"/>
          </a:p>
          <a:p>
            <a:pPr indent="-330200" lvl="0" marL="457200" rtl="0" algn="l">
              <a:lnSpc>
                <a:spcPct val="100000"/>
              </a:lnSpc>
              <a:spcBef>
                <a:spcPts val="480"/>
              </a:spcBef>
              <a:spcAft>
                <a:spcPts val="0"/>
              </a:spcAft>
              <a:buSzPts val="1600"/>
              <a:buChar char="•"/>
            </a:pPr>
            <a:r>
              <a:rPr lang="en" sz="1600"/>
              <a:t>Data size: Training: 1.5 lac, Validation: 15k, Testing: 15k</a:t>
            </a:r>
            <a:endParaRPr sz="1600"/>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sp>
        <p:nvSpPr>
          <p:cNvPr id="2469" name="Google Shape;2469;p301"/>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Experiment 1</a:t>
            </a:r>
            <a:endParaRPr/>
          </a:p>
        </p:txBody>
      </p:sp>
      <p:sp>
        <p:nvSpPr>
          <p:cNvPr id="2470" name="Google Shape;2470;p301"/>
          <p:cNvSpPr txBox="1"/>
          <p:nvPr>
            <p:ph idx="1" type="body"/>
          </p:nvPr>
        </p:nvSpPr>
        <p:spPr>
          <a:xfrm>
            <a:off x="114300" y="797675"/>
            <a:ext cx="8915400" cy="42648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480"/>
              </a:spcBef>
              <a:spcAft>
                <a:spcPts val="0"/>
              </a:spcAft>
              <a:buSzPts val="1800"/>
              <a:buChar char="•"/>
            </a:pPr>
            <a:r>
              <a:rPr lang="en" sz="1800"/>
              <a:t>APE Systems:</a:t>
            </a:r>
            <a:endParaRPr sz="1800"/>
          </a:p>
          <a:p>
            <a:pPr indent="-342900" lvl="1" marL="914400" rtl="0" algn="l">
              <a:lnSpc>
                <a:spcPct val="100000"/>
              </a:lnSpc>
              <a:spcBef>
                <a:spcPts val="480"/>
              </a:spcBef>
              <a:spcAft>
                <a:spcPts val="0"/>
              </a:spcAft>
              <a:buSzPts val="1800"/>
              <a:buChar char="–"/>
            </a:pPr>
            <a:r>
              <a:rPr lang="en" sz="1800"/>
              <a:t>Single-source:</a:t>
            </a:r>
            <a:endParaRPr sz="1800"/>
          </a:p>
          <a:p>
            <a:pPr indent="-342900" lvl="2" marL="1371600" rtl="0" algn="l">
              <a:lnSpc>
                <a:spcPct val="100000"/>
              </a:lnSpc>
              <a:spcBef>
                <a:spcPts val="480"/>
              </a:spcBef>
              <a:spcAft>
                <a:spcPts val="0"/>
              </a:spcAft>
              <a:buSzPts val="1800"/>
              <a:buChar char="•"/>
            </a:pPr>
            <a:r>
              <a:rPr lang="en" sz="1800"/>
              <a:t>Treats the APE task as a monolingual translation task.</a:t>
            </a:r>
            <a:endParaRPr sz="1800"/>
          </a:p>
          <a:p>
            <a:pPr indent="-342900" lvl="2" marL="1371600" rtl="0" algn="l">
              <a:lnSpc>
                <a:spcPct val="100000"/>
              </a:lnSpc>
              <a:spcBef>
                <a:spcPts val="480"/>
              </a:spcBef>
              <a:spcAft>
                <a:spcPts val="0"/>
              </a:spcAft>
              <a:buSzPts val="1800"/>
              <a:buChar char="•"/>
            </a:pPr>
            <a:r>
              <a:rPr lang="en" sz="1800"/>
              <a:t>Ignores the SRC. Input to the APE system is MT_OP, and produces PE_REF.</a:t>
            </a:r>
            <a:endParaRPr sz="1800"/>
          </a:p>
          <a:p>
            <a:pPr indent="-342900" lvl="1" marL="914400" rtl="0" algn="l">
              <a:lnSpc>
                <a:spcPct val="100000"/>
              </a:lnSpc>
              <a:spcBef>
                <a:spcPts val="480"/>
              </a:spcBef>
              <a:spcAft>
                <a:spcPts val="0"/>
              </a:spcAft>
              <a:buSzPts val="1800"/>
              <a:buChar char="–"/>
            </a:pPr>
            <a:r>
              <a:rPr lang="en" sz="1800"/>
              <a:t>Multi-Source:</a:t>
            </a:r>
            <a:endParaRPr sz="1800"/>
          </a:p>
          <a:p>
            <a:pPr indent="-342900" lvl="2" marL="1371600" rtl="0" algn="l">
              <a:lnSpc>
                <a:spcPct val="100000"/>
              </a:lnSpc>
              <a:spcBef>
                <a:spcPts val="480"/>
              </a:spcBef>
              <a:spcAft>
                <a:spcPts val="0"/>
              </a:spcAft>
              <a:buSzPts val="1800"/>
              <a:buChar char="•"/>
            </a:pPr>
            <a:r>
              <a:rPr lang="en" sz="1800"/>
              <a:t>Exploits dependency of errors in translation on the source sentence and the corresponding translation.</a:t>
            </a:r>
            <a:endParaRPr sz="1800"/>
          </a:p>
          <a:p>
            <a:pPr indent="-342900" lvl="2" marL="1371600" rtl="0" algn="l">
              <a:lnSpc>
                <a:spcPct val="100000"/>
              </a:lnSpc>
              <a:spcBef>
                <a:spcPts val="480"/>
              </a:spcBef>
              <a:spcAft>
                <a:spcPts val="0"/>
              </a:spcAft>
              <a:buSzPts val="1800"/>
              <a:buChar char="•"/>
            </a:pPr>
            <a:r>
              <a:rPr lang="en" sz="1800"/>
              <a:t>Input to the system is a (SRC, MT_OP) pair, and outputs the PE_REF.</a:t>
            </a:r>
            <a:endParaRPr sz="1800"/>
          </a:p>
          <a:p>
            <a:pPr indent="-342900" lvl="2" marL="1371600" rtl="0" algn="l">
              <a:lnSpc>
                <a:spcPct val="100000"/>
              </a:lnSpc>
              <a:spcBef>
                <a:spcPts val="480"/>
              </a:spcBef>
              <a:spcAft>
                <a:spcPts val="0"/>
              </a:spcAft>
              <a:buSzPts val="1800"/>
              <a:buChar char="•"/>
            </a:pPr>
            <a:r>
              <a:rPr lang="en" sz="1800"/>
              <a:t>The method uses two separate encoders: one encodes the SRC and the other encodes the MT_OP. And then, a single decoder produces the PE_REF.</a:t>
            </a:r>
            <a:endParaRPr sz="1800"/>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4" name="Shape 2474"/>
        <p:cNvGrpSpPr/>
        <p:nvPr/>
      </p:nvGrpSpPr>
      <p:grpSpPr>
        <a:xfrm>
          <a:off x="0" y="0"/>
          <a:ext cx="0" cy="0"/>
          <a:chOff x="0" y="0"/>
          <a:chExt cx="0" cy="0"/>
        </a:xfrm>
      </p:grpSpPr>
      <p:sp>
        <p:nvSpPr>
          <p:cNvPr id="2475" name="Google Shape;2475;p302"/>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Experiment 1</a:t>
            </a:r>
            <a:endParaRPr/>
          </a:p>
        </p:txBody>
      </p:sp>
      <p:sp>
        <p:nvSpPr>
          <p:cNvPr id="2476" name="Google Shape;2476;p302"/>
          <p:cNvSpPr txBox="1"/>
          <p:nvPr>
            <p:ph idx="1" type="body"/>
          </p:nvPr>
        </p:nvSpPr>
        <p:spPr>
          <a:xfrm>
            <a:off x="114300" y="797675"/>
            <a:ext cx="8915400" cy="42648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480"/>
              </a:spcBef>
              <a:spcAft>
                <a:spcPts val="0"/>
              </a:spcAft>
              <a:buSzPts val="1800"/>
              <a:buChar char="•"/>
            </a:pPr>
            <a:r>
              <a:rPr lang="en" sz="1800"/>
              <a:t>APE Systems:</a:t>
            </a:r>
            <a:endParaRPr sz="1800"/>
          </a:p>
          <a:p>
            <a:pPr indent="-342900" lvl="1" marL="914400" rtl="0" algn="l">
              <a:lnSpc>
                <a:spcPct val="100000"/>
              </a:lnSpc>
              <a:spcBef>
                <a:spcPts val="480"/>
              </a:spcBef>
              <a:spcAft>
                <a:spcPts val="0"/>
              </a:spcAft>
              <a:buSzPts val="1800"/>
              <a:buChar char="–"/>
            </a:pPr>
            <a:r>
              <a:rPr lang="en" sz="1800"/>
              <a:t>Multi-source (with shared encoder)</a:t>
            </a:r>
            <a:endParaRPr sz="1800"/>
          </a:p>
          <a:p>
            <a:pPr indent="-342900" lvl="2" marL="1371600" rtl="0" algn="l">
              <a:lnSpc>
                <a:spcPct val="100000"/>
              </a:lnSpc>
              <a:spcBef>
                <a:spcPts val="480"/>
              </a:spcBef>
              <a:spcAft>
                <a:spcPts val="0"/>
              </a:spcAft>
              <a:buSzPts val="1800"/>
              <a:buChar char="•"/>
            </a:pPr>
            <a:r>
              <a:rPr lang="en" sz="1800"/>
              <a:t>This setting uses a single encoder to encode both the SRC and MT_OP.</a:t>
            </a:r>
            <a:endParaRPr sz="1800"/>
          </a:p>
          <a:p>
            <a:pPr indent="-342900" lvl="2" marL="1371600" rtl="0" algn="l">
              <a:lnSpc>
                <a:spcPct val="100000"/>
              </a:lnSpc>
              <a:spcBef>
                <a:spcPts val="480"/>
              </a:spcBef>
              <a:spcAft>
                <a:spcPts val="0"/>
              </a:spcAft>
              <a:buSzPts val="1800"/>
              <a:buChar char="•"/>
            </a:pPr>
            <a:r>
              <a:rPr lang="en" sz="1800"/>
              <a:t>It is beneficial when both languages share the vocabulary.</a:t>
            </a:r>
            <a:endParaRPr sz="1800"/>
          </a:p>
          <a:p>
            <a:pPr indent="-342900" lvl="2" marL="1371600" rtl="0" algn="l">
              <a:lnSpc>
                <a:spcPct val="100000"/>
              </a:lnSpc>
              <a:spcBef>
                <a:spcPts val="480"/>
              </a:spcBef>
              <a:spcAft>
                <a:spcPts val="0"/>
              </a:spcAft>
              <a:buSzPts val="1800"/>
              <a:buChar char="•"/>
            </a:pPr>
            <a:r>
              <a:rPr lang="en" sz="1800"/>
              <a:t>SRC and MT_OP are concatenated and passed to the encoder as a single sequence.</a:t>
            </a:r>
            <a:endParaRPr sz="1800"/>
          </a:p>
          <a:p>
            <a:pPr indent="-342900" lvl="1" marL="914400" rtl="0" algn="l">
              <a:lnSpc>
                <a:spcPct val="100000"/>
              </a:lnSpc>
              <a:spcBef>
                <a:spcPts val="480"/>
              </a:spcBef>
              <a:spcAft>
                <a:spcPts val="0"/>
              </a:spcAft>
              <a:buSzPts val="1800"/>
              <a:buChar char="–"/>
            </a:pPr>
            <a:r>
              <a:rPr lang="en" sz="1800"/>
              <a:t>Neural Programmer Interpreter</a:t>
            </a:r>
            <a:endParaRPr sz="1800"/>
          </a:p>
          <a:p>
            <a:pPr indent="-342900" lvl="2" marL="1371600" rtl="0" algn="l">
              <a:lnSpc>
                <a:spcPct val="100000"/>
              </a:lnSpc>
              <a:spcBef>
                <a:spcPts val="480"/>
              </a:spcBef>
              <a:spcAft>
                <a:spcPts val="0"/>
              </a:spcAft>
              <a:buSzPts val="1800"/>
              <a:buChar char="•"/>
            </a:pPr>
            <a:r>
              <a:rPr lang="en" sz="1800"/>
              <a:t>Instead of following an end-to-end approach that directly generates a edited sentence from the translation, the method follows a two step approach.</a:t>
            </a:r>
            <a:endParaRPr sz="1800"/>
          </a:p>
          <a:p>
            <a:pPr indent="-342900" lvl="3" marL="1828800" rtl="0" algn="l">
              <a:lnSpc>
                <a:spcPct val="100000"/>
              </a:lnSpc>
              <a:spcBef>
                <a:spcPts val="480"/>
              </a:spcBef>
              <a:spcAft>
                <a:spcPts val="0"/>
              </a:spcAft>
              <a:buSzPts val="1800"/>
              <a:buChar char="–"/>
            </a:pPr>
            <a:r>
              <a:rPr lang="en" sz="1800"/>
              <a:t>In the first phase, the translation is mapped to a sequence of edit operations (insert, keep, delete), and then this sequence along with the translation is used to generate a post-edited sentence.</a:t>
            </a:r>
            <a:endParaRPr sz="1800"/>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0" name="Shape 2480"/>
        <p:cNvGrpSpPr/>
        <p:nvPr/>
      </p:nvGrpSpPr>
      <p:grpSpPr>
        <a:xfrm>
          <a:off x="0" y="0"/>
          <a:ext cx="0" cy="0"/>
          <a:chOff x="0" y="0"/>
          <a:chExt cx="0" cy="0"/>
        </a:xfrm>
      </p:grpSpPr>
      <p:sp>
        <p:nvSpPr>
          <p:cNvPr id="2481" name="Google Shape;2481;p303"/>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Experiment 1</a:t>
            </a:r>
            <a:endParaRPr/>
          </a:p>
        </p:txBody>
      </p:sp>
      <p:graphicFrame>
        <p:nvGraphicFramePr>
          <p:cNvPr id="2482" name="Google Shape;2482;p303"/>
          <p:cNvGraphicFramePr/>
          <p:nvPr/>
        </p:nvGraphicFramePr>
        <p:xfrm>
          <a:off x="3210325" y="1332238"/>
          <a:ext cx="3000000" cy="3000000"/>
        </p:xfrm>
        <a:graphic>
          <a:graphicData uri="http://schemas.openxmlformats.org/drawingml/2006/table">
            <a:tbl>
              <a:tblPr>
                <a:noFill/>
                <a:tableStyleId>{3FB699C6-F4C0-4A25-8393-F1D82B04385C}</a:tableStyleId>
              </a:tblPr>
              <a:tblGrid>
                <a:gridCol w="2107875"/>
                <a:gridCol w="1234200"/>
                <a:gridCol w="1265875"/>
                <a:gridCol w="1265875"/>
              </a:tblGrid>
              <a:tr h="6095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APE System</a:t>
                      </a:r>
                      <a:endParaRPr b="1"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BLEU</a:t>
                      </a:r>
                      <a:endParaRPr b="1"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TER</a:t>
                      </a:r>
                      <a:endParaRPr b="1"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N-modified</a:t>
                      </a:r>
                      <a:endParaRPr b="1" sz="1400" u="none" cap="none" strike="noStrike"/>
                    </a:p>
                  </a:txBody>
                  <a:tcPr marT="91425" marB="91425" marR="91425" marL="91425" anchor="ctr"/>
                </a:tc>
              </a:tr>
              <a:tr h="4133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Baseline (No APE)</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38.54</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41.90</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a:t>
                      </a:r>
                      <a:endParaRPr sz="1400" u="none" cap="none" strike="noStrike"/>
                    </a:p>
                  </a:txBody>
                  <a:tcPr marT="91425" marB="91425" marR="91425" marL="91425" anchor="ctr"/>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Single Source</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34.86</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45.55</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50</a:t>
                      </a:r>
                      <a:endParaRPr sz="1400" u="none" cap="none" strike="noStrike"/>
                    </a:p>
                  </a:txBody>
                  <a:tcPr marT="91425" marB="91425" marR="91425" marL="91425" anchor="ctr"/>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Multi-source</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37.25</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42.37</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42</a:t>
                      </a:r>
                      <a:endParaRPr sz="1400" u="none" cap="none" strike="noStrike"/>
                    </a:p>
                  </a:txBody>
                  <a:tcPr marT="91425" marB="91425" marR="91425" marL="91425" anchor="ctr"/>
                </a:tc>
              </a:tr>
              <a:tr h="6095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Multi-source (Shared Encoder)</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34.50</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46.23</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53</a:t>
                      </a:r>
                      <a:endParaRPr sz="1400" u="none" cap="none" strike="noStrike"/>
                    </a:p>
                  </a:txBody>
                  <a:tcPr marT="91425" marB="91425" marR="91425" marL="91425" anchor="ctr"/>
                </a:tc>
              </a:tr>
              <a:tr h="8229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Neural Programmer-Interpreter</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27.22</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53.57</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67</a:t>
                      </a:r>
                      <a:endParaRPr sz="1400" u="none" cap="none" strike="noStrike"/>
                    </a:p>
                  </a:txBody>
                  <a:tcPr marT="91425" marB="91425" marR="91425" marL="91425" anchor="ctr"/>
                </a:tc>
              </a:tr>
            </a:tbl>
          </a:graphicData>
        </a:graphic>
      </p:graphicFrame>
      <p:sp>
        <p:nvSpPr>
          <p:cNvPr id="2483" name="Google Shape;2483;p303"/>
          <p:cNvSpPr txBox="1"/>
          <p:nvPr>
            <p:ph idx="1" type="body"/>
          </p:nvPr>
        </p:nvSpPr>
        <p:spPr>
          <a:xfrm>
            <a:off x="114300" y="1256075"/>
            <a:ext cx="3207600" cy="34056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480"/>
              </a:spcBef>
              <a:spcAft>
                <a:spcPts val="0"/>
              </a:spcAft>
              <a:buSzPts val="1800"/>
              <a:buChar char="•"/>
            </a:pPr>
            <a:r>
              <a:rPr lang="en" sz="1800"/>
              <a:t>Note:</a:t>
            </a:r>
            <a:endParaRPr sz="1800"/>
          </a:p>
          <a:p>
            <a:pPr indent="-342900" lvl="1" marL="914400" rtl="0" algn="l">
              <a:lnSpc>
                <a:spcPct val="100000"/>
              </a:lnSpc>
              <a:spcBef>
                <a:spcPts val="480"/>
              </a:spcBef>
              <a:spcAft>
                <a:spcPts val="0"/>
              </a:spcAft>
              <a:buSzPts val="1800"/>
              <a:buChar char="–"/>
            </a:pPr>
            <a:r>
              <a:rPr lang="en" sz="1800"/>
              <a:t>Training data: 1.5L triplets</a:t>
            </a:r>
            <a:endParaRPr sz="1800"/>
          </a:p>
          <a:p>
            <a:pPr indent="-342900" lvl="1" marL="914400" rtl="0" algn="l">
              <a:lnSpc>
                <a:spcPct val="100000"/>
              </a:lnSpc>
              <a:spcBef>
                <a:spcPts val="480"/>
              </a:spcBef>
              <a:spcAft>
                <a:spcPts val="0"/>
              </a:spcAft>
              <a:buSzPts val="1800"/>
              <a:buChar char="–"/>
            </a:pPr>
            <a:r>
              <a:rPr lang="en" sz="1800"/>
              <a:t>No human post-edited data</a:t>
            </a:r>
            <a:endParaRPr sz="1800"/>
          </a:p>
          <a:p>
            <a:pPr indent="-342900" lvl="1" marL="914400" rtl="0" algn="l">
              <a:lnSpc>
                <a:spcPct val="100000"/>
              </a:lnSpc>
              <a:spcBef>
                <a:spcPts val="480"/>
              </a:spcBef>
              <a:spcAft>
                <a:spcPts val="0"/>
              </a:spcAft>
              <a:buSzPts val="1800"/>
              <a:buChar char="–"/>
            </a:pPr>
            <a:r>
              <a:rPr lang="en" sz="1800"/>
              <a:t>Underlying NMT system is trained on multi-domain data</a:t>
            </a:r>
            <a:endParaRPr sz="1800"/>
          </a:p>
          <a:p>
            <a:pPr indent="-342900" lvl="1" marL="914400" rtl="0" algn="l">
              <a:lnSpc>
                <a:spcPct val="100000"/>
              </a:lnSpc>
              <a:spcBef>
                <a:spcPts val="480"/>
              </a:spcBef>
              <a:spcAft>
                <a:spcPts val="0"/>
              </a:spcAft>
              <a:buSzPts val="1800"/>
              <a:buChar char="–"/>
            </a:pPr>
            <a:r>
              <a:rPr lang="en" sz="1800"/>
              <a:t>Used 1000 PE-REF segments to get ‘N-modified’</a:t>
            </a:r>
            <a:endParaRPr sz="1800"/>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sp>
        <p:nvSpPr>
          <p:cNvPr id="2488" name="Google Shape;2488;p304"/>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Experiment 1</a:t>
            </a:r>
            <a:endParaRPr/>
          </a:p>
        </p:txBody>
      </p:sp>
      <p:sp>
        <p:nvSpPr>
          <p:cNvPr id="2489" name="Google Shape;2489;p304"/>
          <p:cNvSpPr txBox="1"/>
          <p:nvPr>
            <p:ph idx="1" type="body"/>
          </p:nvPr>
        </p:nvSpPr>
        <p:spPr>
          <a:xfrm>
            <a:off x="114300" y="979950"/>
            <a:ext cx="8915400" cy="28890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480"/>
              </a:spcBef>
              <a:spcAft>
                <a:spcPts val="0"/>
              </a:spcAft>
              <a:buSzPts val="1800"/>
              <a:buChar char="•"/>
            </a:pPr>
            <a:r>
              <a:rPr lang="en" sz="1800"/>
              <a:t>Analysis:</a:t>
            </a:r>
            <a:endParaRPr sz="1800"/>
          </a:p>
          <a:p>
            <a:pPr indent="-342900" lvl="1" marL="914400" rtl="0" algn="l">
              <a:lnSpc>
                <a:spcPct val="100000"/>
              </a:lnSpc>
              <a:spcBef>
                <a:spcPts val="480"/>
              </a:spcBef>
              <a:spcAft>
                <a:spcPts val="0"/>
              </a:spcAft>
              <a:buSzPts val="1800"/>
              <a:buChar char="–"/>
            </a:pPr>
            <a:r>
              <a:rPr lang="en" sz="1800"/>
              <a:t>Not able to find any APE system-specific patterns</a:t>
            </a:r>
            <a:endParaRPr sz="1800"/>
          </a:p>
          <a:p>
            <a:pPr indent="-342900" lvl="1" marL="914400" rtl="0" algn="l">
              <a:lnSpc>
                <a:spcPct val="100000"/>
              </a:lnSpc>
              <a:spcBef>
                <a:spcPts val="480"/>
              </a:spcBef>
              <a:spcAft>
                <a:spcPts val="0"/>
              </a:spcAft>
              <a:buSzPts val="1800"/>
              <a:buChar char="–"/>
            </a:pPr>
            <a:r>
              <a:rPr lang="en" sz="1800"/>
              <a:t>General observation: Unnecessary edits are performed by the APE systems.</a:t>
            </a:r>
            <a:endParaRPr sz="1800"/>
          </a:p>
          <a:p>
            <a:pPr indent="-342900" lvl="1" marL="914400" rtl="0" algn="l">
              <a:lnSpc>
                <a:spcPct val="100000"/>
              </a:lnSpc>
              <a:spcBef>
                <a:spcPts val="480"/>
              </a:spcBef>
              <a:spcAft>
                <a:spcPts val="0"/>
              </a:spcAft>
              <a:buSzPts val="1800"/>
              <a:buChar char="–"/>
            </a:pPr>
            <a:r>
              <a:rPr lang="en" sz="1800"/>
              <a:t>Example (Using the Multi-source APE model)</a:t>
            </a:r>
            <a:endParaRPr sz="1800"/>
          </a:p>
          <a:p>
            <a:pPr indent="-342900" lvl="2" marL="1371600" rtl="0" algn="l">
              <a:lnSpc>
                <a:spcPct val="100000"/>
              </a:lnSpc>
              <a:spcBef>
                <a:spcPts val="480"/>
              </a:spcBef>
              <a:spcAft>
                <a:spcPts val="0"/>
              </a:spcAft>
              <a:buSzPts val="1800"/>
              <a:buChar char="•"/>
            </a:pPr>
            <a:r>
              <a:rPr lang="en" sz="1800"/>
              <a:t>SRC: Special powers in case of urgency.</a:t>
            </a:r>
            <a:endParaRPr sz="1800"/>
          </a:p>
          <a:p>
            <a:pPr indent="-342900" lvl="2" marL="1371600" rtl="0" algn="l">
              <a:lnSpc>
                <a:spcPct val="100000"/>
              </a:lnSpc>
              <a:spcBef>
                <a:spcPts val="480"/>
              </a:spcBef>
              <a:spcAft>
                <a:spcPts val="0"/>
              </a:spcAft>
              <a:buSzPts val="1800"/>
              <a:buChar char="•"/>
            </a:pPr>
            <a:r>
              <a:rPr lang="en" sz="1800"/>
              <a:t>MT_REF (and PE_REF): निकडीच्या बाबतीत विशेष अधिकार.</a:t>
            </a:r>
            <a:endParaRPr sz="1800"/>
          </a:p>
          <a:p>
            <a:pPr indent="-342900" lvl="2" marL="1371600" rtl="0" algn="l">
              <a:lnSpc>
                <a:spcPct val="100000"/>
              </a:lnSpc>
              <a:spcBef>
                <a:spcPts val="480"/>
              </a:spcBef>
              <a:spcAft>
                <a:spcPts val="0"/>
              </a:spcAft>
              <a:buSzPts val="1800"/>
              <a:buChar char="•"/>
            </a:pPr>
            <a:r>
              <a:rPr lang="en" sz="1800"/>
              <a:t>MT_OP: तातडीच्या </a:t>
            </a:r>
            <a:r>
              <a:rPr lang="en" sz="1800">
                <a:solidFill>
                  <a:srgbClr val="FF0000"/>
                </a:solidFill>
              </a:rPr>
              <a:t>बाबतीत</a:t>
            </a:r>
            <a:r>
              <a:rPr lang="en" sz="1800"/>
              <a:t> विशेष शक्ती.</a:t>
            </a:r>
            <a:endParaRPr sz="1800"/>
          </a:p>
          <a:p>
            <a:pPr indent="-342900" lvl="2" marL="1371600" rtl="0" algn="l">
              <a:lnSpc>
                <a:spcPct val="100000"/>
              </a:lnSpc>
              <a:spcBef>
                <a:spcPts val="480"/>
              </a:spcBef>
              <a:spcAft>
                <a:spcPts val="0"/>
              </a:spcAft>
              <a:buSzPts val="1800"/>
              <a:buChar char="•"/>
            </a:pPr>
            <a:r>
              <a:rPr lang="en" sz="1800"/>
              <a:t>PE_OP: तातडीच्या </a:t>
            </a:r>
            <a:r>
              <a:rPr lang="en" sz="1800">
                <a:solidFill>
                  <a:srgbClr val="FF0000"/>
                </a:solidFill>
              </a:rPr>
              <a:t>परिस्थितीत</a:t>
            </a:r>
            <a:r>
              <a:rPr lang="en" sz="1800"/>
              <a:t> विशेष शक्ती.</a:t>
            </a:r>
            <a:endParaRPr sz="1800"/>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3" name="Shape 2493"/>
        <p:cNvGrpSpPr/>
        <p:nvPr/>
      </p:nvGrpSpPr>
      <p:grpSpPr>
        <a:xfrm>
          <a:off x="0" y="0"/>
          <a:ext cx="0" cy="0"/>
          <a:chOff x="0" y="0"/>
          <a:chExt cx="0" cy="0"/>
        </a:xfrm>
      </p:grpSpPr>
      <p:sp>
        <p:nvSpPr>
          <p:cNvPr id="2494" name="Google Shape;2494;p305"/>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Experiment 2</a:t>
            </a:r>
            <a:endParaRPr/>
          </a:p>
        </p:txBody>
      </p:sp>
      <p:sp>
        <p:nvSpPr>
          <p:cNvPr id="2495" name="Google Shape;2495;p305"/>
          <p:cNvSpPr txBox="1"/>
          <p:nvPr>
            <p:ph idx="1" type="body"/>
          </p:nvPr>
        </p:nvSpPr>
        <p:spPr>
          <a:xfrm>
            <a:off x="114300" y="797675"/>
            <a:ext cx="8915400" cy="42648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480"/>
              </a:spcBef>
              <a:spcAft>
                <a:spcPts val="0"/>
              </a:spcAft>
              <a:buSzPts val="1800"/>
              <a:buChar char="•"/>
            </a:pPr>
            <a:r>
              <a:rPr lang="en" sz="1800"/>
              <a:t>Language Pair: English - German</a:t>
            </a:r>
            <a:endParaRPr sz="1800"/>
          </a:p>
          <a:p>
            <a:pPr indent="-342900" lvl="0" marL="457200" rtl="0" algn="l">
              <a:lnSpc>
                <a:spcPct val="100000"/>
              </a:lnSpc>
              <a:spcBef>
                <a:spcPts val="480"/>
              </a:spcBef>
              <a:spcAft>
                <a:spcPts val="0"/>
              </a:spcAft>
              <a:buSzPts val="1800"/>
              <a:buChar char="•"/>
            </a:pPr>
            <a:r>
              <a:rPr lang="en" sz="1800"/>
              <a:t>Data (IT Domain):</a:t>
            </a:r>
            <a:endParaRPr sz="1800"/>
          </a:p>
          <a:p>
            <a:pPr indent="-342900" lvl="1" marL="914400" rtl="0" algn="l">
              <a:lnSpc>
                <a:spcPct val="100000"/>
              </a:lnSpc>
              <a:spcBef>
                <a:spcPts val="480"/>
              </a:spcBef>
              <a:spcAft>
                <a:spcPts val="0"/>
              </a:spcAft>
              <a:buSzPts val="1800"/>
              <a:buChar char="–"/>
            </a:pPr>
            <a:r>
              <a:rPr lang="en" sz="1800"/>
              <a:t>Combined Training datasets from WMT16, 17, 18 APE shared task</a:t>
            </a:r>
            <a:endParaRPr sz="1800"/>
          </a:p>
          <a:p>
            <a:pPr indent="-342900" lvl="1" marL="914400" rtl="0" algn="l">
              <a:lnSpc>
                <a:spcPct val="100000"/>
              </a:lnSpc>
              <a:spcBef>
                <a:spcPts val="480"/>
              </a:spcBef>
              <a:spcAft>
                <a:spcPts val="0"/>
              </a:spcAft>
              <a:buSzPts val="1800"/>
              <a:buChar char="–"/>
            </a:pPr>
            <a:r>
              <a:rPr lang="en" sz="1800"/>
              <a:t>Training Data: 36442 Triplets (SRC, MT_OP, PE_REF)</a:t>
            </a:r>
            <a:endParaRPr sz="1800"/>
          </a:p>
          <a:p>
            <a:pPr indent="-342900" lvl="1" marL="914400" rtl="0" algn="l">
              <a:lnSpc>
                <a:spcPct val="100000"/>
              </a:lnSpc>
              <a:spcBef>
                <a:spcPts val="480"/>
              </a:spcBef>
              <a:spcAft>
                <a:spcPts val="0"/>
              </a:spcAft>
              <a:buSzPts val="1800"/>
              <a:buChar char="–"/>
            </a:pPr>
            <a:r>
              <a:rPr lang="en" sz="1800"/>
              <a:t>Test Data: 1023 Triplets (WMT18 APE Shared Task - NMT)</a:t>
            </a:r>
            <a:endParaRPr sz="1800"/>
          </a:p>
          <a:p>
            <a:pPr indent="-342900" lvl="1" marL="914400" rtl="0" algn="l">
              <a:lnSpc>
                <a:spcPct val="100000"/>
              </a:lnSpc>
              <a:spcBef>
                <a:spcPts val="480"/>
              </a:spcBef>
              <a:spcAft>
                <a:spcPts val="0"/>
              </a:spcAft>
              <a:buSzPts val="1800"/>
              <a:buChar char="–"/>
            </a:pPr>
            <a:r>
              <a:rPr lang="en" sz="1800"/>
              <a:t>Synthetic Data: 1M Triplets from eSCAPE corpus</a:t>
            </a:r>
            <a:endParaRPr sz="1800"/>
          </a:p>
          <a:p>
            <a:pPr indent="-342900" lvl="0" marL="457200" rtl="0" algn="l">
              <a:lnSpc>
                <a:spcPct val="100000"/>
              </a:lnSpc>
              <a:spcBef>
                <a:spcPts val="480"/>
              </a:spcBef>
              <a:spcAft>
                <a:spcPts val="0"/>
              </a:spcAft>
              <a:buSzPts val="1800"/>
              <a:buChar char="•"/>
            </a:pPr>
            <a:r>
              <a:rPr lang="en" sz="1800"/>
              <a:t>Models:</a:t>
            </a:r>
            <a:endParaRPr sz="1800"/>
          </a:p>
          <a:p>
            <a:pPr indent="-342900" lvl="1" marL="914400" rtl="0" algn="l">
              <a:lnSpc>
                <a:spcPct val="100000"/>
              </a:lnSpc>
              <a:spcBef>
                <a:spcPts val="480"/>
              </a:spcBef>
              <a:spcAft>
                <a:spcPts val="0"/>
              </a:spcAft>
              <a:buSzPts val="1800"/>
              <a:buChar char="–"/>
            </a:pPr>
            <a:r>
              <a:rPr lang="en" sz="1800"/>
              <a:t>Single Source APE: trained using the synthetic data</a:t>
            </a:r>
            <a:endParaRPr sz="1800"/>
          </a:p>
          <a:p>
            <a:pPr indent="-342900" lvl="1" marL="914400" rtl="0" algn="l">
              <a:lnSpc>
                <a:spcPct val="100000"/>
              </a:lnSpc>
              <a:spcBef>
                <a:spcPts val="480"/>
              </a:spcBef>
              <a:spcAft>
                <a:spcPts val="0"/>
              </a:spcAft>
              <a:buSzPts val="1800"/>
              <a:buChar char="–"/>
            </a:pPr>
            <a:r>
              <a:rPr lang="en" sz="1800"/>
              <a:t>Multi Source APE:  trained using the synthetic data</a:t>
            </a:r>
            <a:endParaRPr sz="1800"/>
          </a:p>
          <a:p>
            <a:pPr indent="-342900" lvl="1" marL="914400" rtl="0" algn="l">
              <a:lnSpc>
                <a:spcPct val="100000"/>
              </a:lnSpc>
              <a:spcBef>
                <a:spcPts val="480"/>
              </a:spcBef>
              <a:spcAft>
                <a:spcPts val="0"/>
              </a:spcAft>
              <a:buSzPts val="1800"/>
              <a:buChar char="–"/>
            </a:pPr>
            <a:r>
              <a:rPr lang="en" sz="1800"/>
              <a:t>Multi Source APE: trained using the synthetic data + fine-tuned on the Combined Training data</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3"/>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Results </a:t>
            </a:r>
            <a:r>
              <a:rPr lang="en"/>
              <a:t>(2/3)</a:t>
            </a:r>
            <a:endParaRPr/>
          </a:p>
        </p:txBody>
      </p:sp>
      <p:sp>
        <p:nvSpPr>
          <p:cNvPr id="398" name="Google Shape;398;p63"/>
          <p:cNvSpPr txBox="1"/>
          <p:nvPr>
            <p:ph idx="1" type="body"/>
          </p:nvPr>
        </p:nvSpPr>
        <p:spPr>
          <a:xfrm>
            <a:off x="457200" y="1200150"/>
            <a:ext cx="8229600" cy="11061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u="sng"/>
              <a:t>Source text transcripts available but target text transcripts are unavailable:</a:t>
            </a:r>
            <a:endParaRPr sz="2000" u="sng"/>
          </a:p>
          <a:p>
            <a:pPr indent="-355600" lvl="1" marL="914400" rtl="0" algn="l">
              <a:spcBef>
                <a:spcPts val="0"/>
              </a:spcBef>
              <a:spcAft>
                <a:spcPts val="0"/>
              </a:spcAft>
              <a:buSzPts val="2000"/>
              <a:buChar char="–"/>
            </a:pPr>
            <a:r>
              <a:rPr lang="en" sz="2000"/>
              <a:t>All models are trained without using any target text transcripts. </a:t>
            </a:r>
            <a:endParaRPr sz="2000"/>
          </a:p>
        </p:txBody>
      </p:sp>
      <p:graphicFrame>
        <p:nvGraphicFramePr>
          <p:cNvPr id="399" name="Google Shape;399;p63"/>
          <p:cNvGraphicFramePr/>
          <p:nvPr/>
        </p:nvGraphicFramePr>
        <p:xfrm>
          <a:off x="1741750" y="2686050"/>
          <a:ext cx="3000000" cy="3000000"/>
        </p:xfrm>
        <a:graphic>
          <a:graphicData uri="http://schemas.openxmlformats.org/drawingml/2006/table">
            <a:tbl>
              <a:tblPr>
                <a:noFill/>
                <a:tableStyleId>{B143D93F-E4F7-4F78-8F95-2D93CAC28090}</a:tableStyleId>
              </a:tblPr>
              <a:tblGrid>
                <a:gridCol w="2188000"/>
                <a:gridCol w="2188000"/>
                <a:gridCol w="277800"/>
                <a:gridCol w="1232925"/>
              </a:tblGrid>
              <a:tr h="396200">
                <a:tc>
                  <a:txBody>
                    <a:bodyPr/>
                    <a:lstStyle/>
                    <a:p>
                      <a:pPr indent="0" lvl="0" marL="0" rtl="0" algn="ctr">
                        <a:spcBef>
                          <a:spcPts val="0"/>
                        </a:spcBef>
                        <a:spcAft>
                          <a:spcPts val="0"/>
                        </a:spcAft>
                        <a:buNone/>
                      </a:pPr>
                      <a:r>
                        <a:rPr b="1" lang="en"/>
                        <a:t>Corpus</a:t>
                      </a:r>
                      <a:endParaRPr b="1"/>
                    </a:p>
                  </a:txBody>
                  <a:tcPr marT="91425" marB="91425" marR="91425" marL="91425"/>
                </a:tc>
                <a:tc>
                  <a:txBody>
                    <a:bodyPr/>
                    <a:lstStyle/>
                    <a:p>
                      <a:pPr indent="0" lvl="0" marL="0" rtl="0" algn="ctr">
                        <a:spcBef>
                          <a:spcPts val="0"/>
                        </a:spcBef>
                        <a:spcAft>
                          <a:spcPts val="0"/>
                        </a:spcAft>
                        <a:buNone/>
                      </a:pPr>
                      <a:r>
                        <a:rPr b="1" lang="en"/>
                        <a:t>Models</a:t>
                      </a:r>
                      <a:endParaRPr b="1"/>
                    </a:p>
                  </a:txBody>
                  <a:tcPr marT="91425" marB="91425" marR="91425" marL="91425"/>
                </a:tc>
                <a:tc gridSpan="2">
                  <a:txBody>
                    <a:bodyPr/>
                    <a:lstStyle/>
                    <a:p>
                      <a:pPr indent="0" lvl="0" marL="0" rtl="0" algn="ctr">
                        <a:spcBef>
                          <a:spcPts val="0"/>
                        </a:spcBef>
                        <a:spcAft>
                          <a:spcPts val="0"/>
                        </a:spcAft>
                        <a:buNone/>
                      </a:pPr>
                      <a:r>
                        <a:rPr b="1" lang="en"/>
                        <a:t>Test (BLEU)</a:t>
                      </a:r>
                      <a:endParaRPr b="1"/>
                    </a:p>
                  </a:txBody>
                  <a:tcPr marT="91425" marB="91425" marR="91425" marL="91425"/>
                </a:tc>
                <a:tc hMerge="1"/>
              </a:tr>
              <a:tr h="396200">
                <a:tc rowSpan="2">
                  <a:txBody>
                    <a:bodyPr/>
                    <a:lstStyle/>
                    <a:p>
                      <a:pPr indent="0" lvl="0" marL="0" rtl="0" algn="ctr">
                        <a:spcBef>
                          <a:spcPts val="0"/>
                        </a:spcBef>
                        <a:spcAft>
                          <a:spcPts val="0"/>
                        </a:spcAft>
                        <a:buNone/>
                      </a:pPr>
                      <a:r>
                        <a:rPr lang="en"/>
                        <a:t>Fisher Spanish-English Speech Translation Corpus</a:t>
                      </a:r>
                      <a:endParaRPr/>
                    </a:p>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Translatotron (w/ sp)</a:t>
                      </a:r>
                      <a:endParaRPr/>
                    </a:p>
                  </a:txBody>
                  <a:tcPr marT="91425" marB="91425" marR="91425" marL="91425"/>
                </a:tc>
                <a:tc gridSpan="2">
                  <a:txBody>
                    <a:bodyPr/>
                    <a:lstStyle/>
                    <a:p>
                      <a:pPr indent="0" lvl="0" marL="0" rtl="0" algn="ctr">
                        <a:spcBef>
                          <a:spcPts val="0"/>
                        </a:spcBef>
                        <a:spcAft>
                          <a:spcPts val="0"/>
                        </a:spcAft>
                        <a:buNone/>
                      </a:pPr>
                      <a:r>
                        <a:rPr lang="en"/>
                        <a:t>7.2</a:t>
                      </a:r>
                      <a:endParaRPr/>
                    </a:p>
                  </a:txBody>
                  <a:tcPr marT="91425" marB="91425" marR="91425" marL="91425"/>
                </a:tc>
                <a:tc hMerge="1"/>
              </a:tr>
              <a:tr h="396200">
                <a:tc vMerge="1"/>
                <a:tc>
                  <a:txBody>
                    <a:bodyPr/>
                    <a:lstStyle/>
                    <a:p>
                      <a:pPr indent="0" lvl="0" marL="0" rtl="0" algn="ctr">
                        <a:spcBef>
                          <a:spcPts val="0"/>
                        </a:spcBef>
                        <a:spcAft>
                          <a:spcPts val="0"/>
                        </a:spcAft>
                        <a:buNone/>
                      </a:pPr>
                      <a:r>
                        <a:rPr b="1" lang="en"/>
                        <a:t>S2U reduced (w/ sc)</a:t>
                      </a:r>
                      <a:endParaRPr b="1"/>
                    </a:p>
                  </a:txBody>
                  <a:tcPr marT="91425" marB="91425" marR="91425" marL="91425"/>
                </a:tc>
                <a:tc gridSpan="2">
                  <a:txBody>
                    <a:bodyPr/>
                    <a:lstStyle/>
                    <a:p>
                      <a:pPr indent="0" lvl="0" marL="0" rtl="0" algn="ctr">
                        <a:spcBef>
                          <a:spcPts val="0"/>
                        </a:spcBef>
                        <a:spcAft>
                          <a:spcPts val="0"/>
                        </a:spcAft>
                        <a:buNone/>
                      </a:pPr>
                      <a:r>
                        <a:rPr b="1" lang="en"/>
                        <a:t>33.8</a:t>
                      </a:r>
                      <a:endParaRPr b="1"/>
                    </a:p>
                  </a:txBody>
                  <a:tcPr marT="91425" marB="91425" marR="91425" marL="91425"/>
                </a:tc>
                <a:tc hMerge="1"/>
              </a:tr>
            </a:tbl>
          </a:graphicData>
        </a:graphic>
      </p:graphicFrame>
      <p:sp>
        <p:nvSpPr>
          <p:cNvPr id="400" name="Google Shape;400;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9" name="Shape 2499"/>
        <p:cNvGrpSpPr/>
        <p:nvPr/>
      </p:nvGrpSpPr>
      <p:grpSpPr>
        <a:xfrm>
          <a:off x="0" y="0"/>
          <a:ext cx="0" cy="0"/>
          <a:chOff x="0" y="0"/>
          <a:chExt cx="0" cy="0"/>
        </a:xfrm>
      </p:grpSpPr>
      <p:sp>
        <p:nvSpPr>
          <p:cNvPr id="2500" name="Google Shape;2500;p306"/>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Experiment 2</a:t>
            </a:r>
            <a:endParaRPr/>
          </a:p>
        </p:txBody>
      </p:sp>
      <p:graphicFrame>
        <p:nvGraphicFramePr>
          <p:cNvPr id="2501" name="Google Shape;2501;p306"/>
          <p:cNvGraphicFramePr/>
          <p:nvPr/>
        </p:nvGraphicFramePr>
        <p:xfrm>
          <a:off x="952500" y="1114725"/>
          <a:ext cx="3000000" cy="3000000"/>
        </p:xfrm>
        <a:graphic>
          <a:graphicData uri="http://schemas.openxmlformats.org/drawingml/2006/table">
            <a:tbl>
              <a:tblPr>
                <a:noFill/>
                <a:tableStyleId>{3FB699C6-F4C0-4A25-8393-F1D82B04385C}</a:tableStyleId>
              </a:tblPr>
              <a:tblGrid>
                <a:gridCol w="2413000"/>
                <a:gridCol w="2413000"/>
                <a:gridCol w="2413000"/>
              </a:tblGrid>
              <a:tr h="381000">
                <a:tc>
                  <a:txBody>
                    <a:bodyPr/>
                    <a:lstStyle/>
                    <a:p>
                      <a:pPr indent="0" lvl="0" marL="0" marR="0" rtl="0" algn="ctr">
                        <a:lnSpc>
                          <a:spcPct val="100000"/>
                        </a:lnSpc>
                        <a:spcBef>
                          <a:spcPts val="0"/>
                        </a:spcBef>
                        <a:spcAft>
                          <a:spcPts val="0"/>
                        </a:spcAft>
                        <a:buClr>
                          <a:srgbClr val="000000"/>
                        </a:buClr>
                        <a:buSzPts val="1600"/>
                        <a:buFont typeface="Arial"/>
                        <a:buNone/>
                      </a:pPr>
                      <a:r>
                        <a:rPr b="1" lang="en" sz="1600" u="none" cap="none" strike="noStrike">
                          <a:solidFill>
                            <a:schemeClr val="dk1"/>
                          </a:solidFill>
                        </a:rPr>
                        <a:t>Model</a:t>
                      </a:r>
                      <a:endParaRPr b="1" sz="16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en" sz="1600" u="none" cap="none" strike="noStrike">
                          <a:solidFill>
                            <a:schemeClr val="dk1"/>
                          </a:solidFill>
                        </a:rPr>
                        <a:t>TER</a:t>
                      </a:r>
                      <a:endParaRPr b="1" sz="16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en" sz="1600" u="none" cap="none" strike="noStrike">
                          <a:solidFill>
                            <a:schemeClr val="dk1"/>
                          </a:solidFill>
                        </a:rPr>
                        <a:t>BLEU</a:t>
                      </a:r>
                      <a:endParaRPr b="1" sz="1600" u="none" cap="none" strike="noStrike">
                        <a:solidFill>
                          <a:schemeClr val="dk1"/>
                        </a:solidFill>
                      </a:endParaRPr>
                    </a:p>
                  </a:txBody>
                  <a:tcPr marT="91425" marB="91425" marR="91425" marL="91425" anchor="ctr"/>
                </a:tc>
              </a:tr>
              <a:tr h="3810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chemeClr val="dk1"/>
                          </a:solidFill>
                        </a:rPr>
                        <a:t>Baseline (No APE)</a:t>
                      </a:r>
                      <a:endParaRPr sz="16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chemeClr val="dk1"/>
                          </a:solidFill>
                        </a:rPr>
                        <a:t>16.84</a:t>
                      </a:r>
                      <a:endParaRPr sz="16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chemeClr val="dk1"/>
                          </a:solidFill>
                        </a:rPr>
                        <a:t>74.73</a:t>
                      </a:r>
                      <a:endParaRPr sz="1600" u="none" cap="none" strike="noStrike">
                        <a:solidFill>
                          <a:schemeClr val="dk1"/>
                        </a:solidFill>
                      </a:endParaRPr>
                    </a:p>
                  </a:txBody>
                  <a:tcPr marT="91425" marB="91425" marR="91425" marL="91425" anchor="ctr"/>
                </a:tc>
              </a:tr>
              <a:tr h="3810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chemeClr val="dk1"/>
                          </a:solidFill>
                        </a:rPr>
                        <a:t>Single-source (Synthetic)</a:t>
                      </a:r>
                      <a:endParaRPr sz="16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chemeClr val="dk1"/>
                          </a:solidFill>
                        </a:rPr>
                        <a:t>20.02</a:t>
                      </a:r>
                      <a:endParaRPr sz="16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chemeClr val="dk1"/>
                          </a:solidFill>
                        </a:rPr>
                        <a:t>69.38</a:t>
                      </a:r>
                      <a:endParaRPr sz="1600" u="none" cap="none" strike="noStrike">
                        <a:solidFill>
                          <a:schemeClr val="dk1"/>
                        </a:solidFill>
                      </a:endParaRPr>
                    </a:p>
                  </a:txBody>
                  <a:tcPr marT="91425" marB="91425" marR="91425" marL="91425" anchor="ctr"/>
                </a:tc>
              </a:tr>
              <a:tr h="3810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chemeClr val="dk1"/>
                          </a:solidFill>
                        </a:rPr>
                        <a:t>Multi-source (Synthetic)</a:t>
                      </a:r>
                      <a:endParaRPr sz="16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chemeClr val="dk1"/>
                          </a:solidFill>
                        </a:rPr>
                        <a:t>18.89</a:t>
                      </a:r>
                      <a:endParaRPr sz="16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chemeClr val="dk1"/>
                          </a:solidFill>
                        </a:rPr>
                        <a:t>71.39</a:t>
                      </a:r>
                      <a:endParaRPr sz="1600" u="none" cap="none" strike="noStrike">
                        <a:solidFill>
                          <a:schemeClr val="dk1"/>
                        </a:solidFill>
                      </a:endParaRPr>
                    </a:p>
                  </a:txBody>
                  <a:tcPr marT="91425" marB="91425" marR="91425" marL="91425" anchor="ctr"/>
                </a:tc>
              </a:tr>
              <a:tr h="3810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chemeClr val="dk1"/>
                          </a:solidFill>
                        </a:rPr>
                        <a:t>Multi-source (Fine-tuned)</a:t>
                      </a:r>
                      <a:endParaRPr sz="16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chemeClr val="dk1"/>
                          </a:solidFill>
                        </a:rPr>
                        <a:t>16.83</a:t>
                      </a:r>
                      <a:endParaRPr sz="16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chemeClr val="dk1"/>
                          </a:solidFill>
                        </a:rPr>
                        <a:t>74.73</a:t>
                      </a:r>
                      <a:endParaRPr sz="1600" u="none" cap="none" strike="noStrike">
                        <a:solidFill>
                          <a:schemeClr val="dk1"/>
                        </a:solidFill>
                      </a:endParaRPr>
                    </a:p>
                  </a:txBody>
                  <a:tcPr marT="91425" marB="91425" marR="91425" marL="91425" anchor="ctr"/>
                </a:tc>
              </a:tr>
              <a:tr h="3810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chemeClr val="dk1"/>
                          </a:solidFill>
                        </a:rPr>
                        <a:t>Neural Program-Interpreter (NPI) </a:t>
                      </a:r>
                      <a:r>
                        <a:rPr lang="en" sz="1600">
                          <a:solidFill>
                            <a:schemeClr val="dk1"/>
                          </a:solidFill>
                        </a:rPr>
                        <a:t>(Synthetic)</a:t>
                      </a:r>
                      <a:endParaRPr sz="16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a:solidFill>
                            <a:schemeClr val="dk1"/>
                          </a:solidFill>
                        </a:rPr>
                        <a:t>19.07</a:t>
                      </a:r>
                      <a:endParaRPr sz="16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a:solidFill>
                            <a:schemeClr val="dk1"/>
                          </a:solidFill>
                        </a:rPr>
                        <a:t>71.10</a:t>
                      </a:r>
                      <a:endParaRPr sz="1600" u="none" cap="none" strike="noStrike">
                        <a:solidFill>
                          <a:schemeClr val="dk1"/>
                        </a:solidFill>
                      </a:endParaRPr>
                    </a:p>
                  </a:txBody>
                  <a:tcPr marT="91425" marB="91425" marR="91425" marL="91425" anchor="ctr"/>
                </a:tc>
              </a:tr>
              <a:tr h="381000">
                <a:tc>
                  <a:txBody>
                    <a:bodyPr/>
                    <a:lstStyle/>
                    <a:p>
                      <a:pPr indent="0" lvl="0" marL="0" marR="0" rtl="0" algn="ctr">
                        <a:lnSpc>
                          <a:spcPct val="100000"/>
                        </a:lnSpc>
                        <a:spcBef>
                          <a:spcPts val="0"/>
                        </a:spcBef>
                        <a:spcAft>
                          <a:spcPts val="0"/>
                        </a:spcAft>
                        <a:buNone/>
                      </a:pPr>
                      <a:r>
                        <a:rPr lang="en" sz="1600">
                          <a:solidFill>
                            <a:schemeClr val="dk1"/>
                          </a:solidFill>
                        </a:rPr>
                        <a:t>NPI (Fine-tuned)</a:t>
                      </a:r>
                      <a:endParaRPr sz="16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None/>
                      </a:pPr>
                      <a:r>
                        <a:rPr lang="en" sz="1600">
                          <a:solidFill>
                            <a:schemeClr val="dk1"/>
                          </a:solidFill>
                        </a:rPr>
                        <a:t>18.45</a:t>
                      </a:r>
                      <a:endParaRPr sz="1600">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None/>
                      </a:pPr>
                      <a:r>
                        <a:rPr lang="en" sz="1600">
                          <a:solidFill>
                            <a:schemeClr val="dk1"/>
                          </a:solidFill>
                        </a:rPr>
                        <a:t>72.82</a:t>
                      </a:r>
                      <a:endParaRPr sz="1600" u="none" cap="none" strike="noStrike">
                        <a:solidFill>
                          <a:schemeClr val="dk1"/>
                        </a:solidFill>
                      </a:endParaRPr>
                    </a:p>
                  </a:txBody>
                  <a:tcPr marT="91425" marB="91425" marR="91425" marL="91425" anchor="ctr"/>
                </a:tc>
              </a:tr>
            </a:tbl>
          </a:graphicData>
        </a:graphic>
      </p:graphicFrame>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sp>
        <p:nvSpPr>
          <p:cNvPr id="2506" name="Google Shape;2506;p307"/>
          <p:cNvSpPr txBox="1"/>
          <p:nvPr>
            <p:ph type="title"/>
          </p:nvPr>
        </p:nvSpPr>
        <p:spPr>
          <a:xfrm>
            <a:off x="457200" y="535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Summary</a:t>
            </a:r>
            <a:endParaRPr/>
          </a:p>
        </p:txBody>
      </p:sp>
      <p:sp>
        <p:nvSpPr>
          <p:cNvPr id="2507" name="Google Shape;2507;p307"/>
          <p:cNvSpPr txBox="1"/>
          <p:nvPr>
            <p:ph idx="1" type="body"/>
          </p:nvPr>
        </p:nvSpPr>
        <p:spPr>
          <a:xfrm>
            <a:off x="541525" y="860950"/>
            <a:ext cx="8229600" cy="39651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480"/>
              </a:spcBef>
              <a:spcAft>
                <a:spcPts val="0"/>
              </a:spcAft>
              <a:buSzPts val="1900"/>
              <a:buChar char="•"/>
            </a:pPr>
            <a:r>
              <a:rPr lang="en" sz="1900"/>
              <a:t>From the review of WMT APE Shared, it is clear that the APE can be used in the black-box scenario to further improve quality of translations.</a:t>
            </a:r>
            <a:endParaRPr sz="1900"/>
          </a:p>
          <a:p>
            <a:pPr indent="-349250" lvl="0" marL="457200" rtl="0" algn="l">
              <a:lnSpc>
                <a:spcPct val="100000"/>
              </a:lnSpc>
              <a:spcBef>
                <a:spcPts val="480"/>
              </a:spcBef>
              <a:spcAft>
                <a:spcPts val="0"/>
              </a:spcAft>
              <a:buSzPts val="1900"/>
              <a:buChar char="•"/>
            </a:pPr>
            <a:r>
              <a:rPr lang="en" sz="1900"/>
              <a:t>Recent advancements show a paradigm shift in the field of APE from statistical based APE approaches to neural approaches. This has also given a push to novel ways of synthetic data generation.</a:t>
            </a:r>
            <a:endParaRPr sz="1900"/>
          </a:p>
          <a:p>
            <a:pPr indent="-349250" lvl="0" marL="457200" rtl="0" algn="l">
              <a:lnSpc>
                <a:spcPct val="100000"/>
              </a:lnSpc>
              <a:spcBef>
                <a:spcPts val="480"/>
              </a:spcBef>
              <a:spcAft>
                <a:spcPts val="0"/>
              </a:spcAft>
              <a:buSzPts val="1900"/>
              <a:buChar char="•"/>
            </a:pPr>
            <a:r>
              <a:rPr lang="en" sz="1900"/>
              <a:t>New APE techniques: utilize more and more knowledge.</a:t>
            </a:r>
            <a:endParaRPr sz="1900"/>
          </a:p>
          <a:p>
            <a:pPr indent="-349250" lvl="1" marL="914400" rtl="0" algn="l">
              <a:lnSpc>
                <a:spcPct val="100000"/>
              </a:lnSpc>
              <a:spcBef>
                <a:spcPts val="480"/>
              </a:spcBef>
              <a:spcAft>
                <a:spcPts val="0"/>
              </a:spcAft>
              <a:buSzPts val="1900"/>
              <a:buChar char="–"/>
            </a:pPr>
            <a:r>
              <a:rPr lang="en" sz="1900"/>
              <a:t>Single-source -- Multi-source -- Pretrained Models -- Data Augmentation</a:t>
            </a:r>
            <a:endParaRPr sz="1900"/>
          </a:p>
          <a:p>
            <a:pPr indent="-349250" lvl="0" marL="457200" rtl="0" algn="l">
              <a:lnSpc>
                <a:spcPct val="100000"/>
              </a:lnSpc>
              <a:spcBef>
                <a:spcPts val="480"/>
              </a:spcBef>
              <a:spcAft>
                <a:spcPts val="0"/>
              </a:spcAft>
              <a:buSzPts val="1900"/>
              <a:buChar char="•"/>
            </a:pPr>
            <a:r>
              <a:rPr lang="en" sz="1900"/>
              <a:t>Whether APE can be used to further improve quality of translations obtained using a high quality NMT system is still unclear.</a:t>
            </a:r>
            <a:endParaRPr sz="1900"/>
          </a:p>
          <a:p>
            <a:pPr indent="-349250" lvl="0" marL="457200" rtl="0" algn="l">
              <a:lnSpc>
                <a:spcPct val="100000"/>
              </a:lnSpc>
              <a:spcBef>
                <a:spcPts val="480"/>
              </a:spcBef>
              <a:spcAft>
                <a:spcPts val="0"/>
              </a:spcAft>
              <a:buSzPts val="1900"/>
              <a:buChar char="•"/>
            </a:pPr>
            <a:r>
              <a:rPr lang="en" sz="1900"/>
              <a:t>The problem of over-correction is prominent when the underlying MT system is of high quality.</a:t>
            </a:r>
            <a:endParaRPr sz="1900"/>
          </a:p>
        </p:txBody>
      </p:sp>
      <p:sp>
        <p:nvSpPr>
          <p:cNvPr id="2508" name="Google Shape;2508;p3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2" name="Shape 2512"/>
        <p:cNvGrpSpPr/>
        <p:nvPr/>
      </p:nvGrpSpPr>
      <p:grpSpPr>
        <a:xfrm>
          <a:off x="0" y="0"/>
          <a:ext cx="0" cy="0"/>
          <a:chOff x="0" y="0"/>
          <a:chExt cx="0" cy="0"/>
        </a:xfrm>
      </p:grpSpPr>
      <p:sp>
        <p:nvSpPr>
          <p:cNvPr id="2513" name="Google Shape;2513;p308"/>
          <p:cNvSpPr txBox="1"/>
          <p:nvPr>
            <p:ph type="title"/>
          </p:nvPr>
        </p:nvSpPr>
        <p:spPr>
          <a:xfrm>
            <a:off x="457200" y="-175022"/>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References</a:t>
            </a:r>
            <a:endParaRPr/>
          </a:p>
        </p:txBody>
      </p:sp>
      <p:sp>
        <p:nvSpPr>
          <p:cNvPr id="2514" name="Google Shape;2514;p308"/>
          <p:cNvSpPr txBox="1"/>
          <p:nvPr>
            <p:ph idx="1" type="body"/>
          </p:nvPr>
        </p:nvSpPr>
        <p:spPr>
          <a:xfrm>
            <a:off x="457200" y="682375"/>
            <a:ext cx="8229600" cy="43422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480"/>
              </a:spcBef>
              <a:spcAft>
                <a:spcPts val="0"/>
              </a:spcAft>
              <a:buNone/>
            </a:pPr>
            <a:r>
              <a:rPr lang="en" sz="1500"/>
              <a:t>[1]  Ondřej Bojar, Rajen Chatterjee, Christian Federmann, Yvette Graham, Barry Haddow, Matthias Huck, Antonio Jimeno Yepes et al. "Findings of the 2016 conference on machine translation." In Proceedings of the First Conference on Machine Translation: Volume 2, Shared Task Papers, pp. 131-198. 2016.</a:t>
            </a:r>
            <a:endParaRPr sz="1500"/>
          </a:p>
          <a:p>
            <a:pPr indent="0" lvl="0" marL="0" rtl="0" algn="just">
              <a:lnSpc>
                <a:spcPct val="100000"/>
              </a:lnSpc>
              <a:spcBef>
                <a:spcPts val="480"/>
              </a:spcBef>
              <a:spcAft>
                <a:spcPts val="0"/>
              </a:spcAft>
              <a:buNone/>
            </a:pPr>
            <a:r>
              <a:rPr lang="en" sz="1500"/>
              <a:t>[2]  Ondřej Bojar, Rajen Chatterjee, Christian Federmann, Yvette Graham, Barry Haddow, Shujian Huang, Matthias Huck et al. "Findings of the 2017 conference on machine translation (wmt17)." In Proceedings of the Second Conference on Machine Translation, pp. 169-214. 2017.</a:t>
            </a:r>
            <a:endParaRPr sz="1500"/>
          </a:p>
          <a:p>
            <a:pPr indent="0" lvl="0" marL="0" rtl="0" algn="just">
              <a:lnSpc>
                <a:spcPct val="100000"/>
              </a:lnSpc>
              <a:spcBef>
                <a:spcPts val="480"/>
              </a:spcBef>
              <a:spcAft>
                <a:spcPts val="0"/>
              </a:spcAft>
              <a:buNone/>
            </a:pPr>
            <a:r>
              <a:rPr lang="en" sz="1500"/>
              <a:t>[3]  Rajen Chatterjee, Matteo Negri, Raphael Rubino, Marco Turchi. “Findings of the WMT 2018 Shared Task on Automatic Post-Editing.” In Proceedings of the Third Conference on Machine Translation: Shared Task Papers, pp. 710-725. 2018</a:t>
            </a:r>
            <a:endParaRPr sz="1500"/>
          </a:p>
          <a:p>
            <a:pPr indent="0" lvl="0" marL="0" rtl="0" algn="just">
              <a:lnSpc>
                <a:spcPct val="100000"/>
              </a:lnSpc>
              <a:spcBef>
                <a:spcPts val="480"/>
              </a:spcBef>
              <a:spcAft>
                <a:spcPts val="0"/>
              </a:spcAft>
              <a:buNone/>
            </a:pPr>
            <a:r>
              <a:rPr lang="en" sz="1500"/>
              <a:t>[4]  Rajen Chatterjee, Christian Federmann, Matteo Negri, and Marco Turchi. "Findings of the WMT 2019 shared task on automatic post-editing." In Proceedings of the Fourth Conference on Machine Translation (Volume 3: Shared Task Papers, Day 2), pp. 11-28. 2019.</a:t>
            </a:r>
            <a:endParaRPr sz="1500"/>
          </a:p>
          <a:p>
            <a:pPr indent="0" lvl="0" marL="0" rtl="0" algn="just">
              <a:lnSpc>
                <a:spcPct val="100000"/>
              </a:lnSpc>
              <a:spcBef>
                <a:spcPts val="480"/>
              </a:spcBef>
              <a:spcAft>
                <a:spcPts val="0"/>
              </a:spcAft>
              <a:buNone/>
            </a:pPr>
            <a:r>
              <a:rPr lang="en" sz="1500"/>
              <a:t>[5]  Rajen Chatterjee, Markus Freitag, Matteo Negri, Marco Turchi. Findings of the WMT 2020 Shared Task on Automatic Post-Editing. Proceedings of the Fifth Conference on Machine Translation, EMNLP, Nov. 2020, 646-659, 2020.</a:t>
            </a:r>
            <a:endParaRPr sz="1500"/>
          </a:p>
        </p:txBody>
      </p:sp>
      <p:sp>
        <p:nvSpPr>
          <p:cNvPr id="2515" name="Google Shape;2515;p3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9" name="Shape 2519"/>
        <p:cNvGrpSpPr/>
        <p:nvPr/>
      </p:nvGrpSpPr>
      <p:grpSpPr>
        <a:xfrm>
          <a:off x="0" y="0"/>
          <a:ext cx="0" cy="0"/>
          <a:chOff x="0" y="0"/>
          <a:chExt cx="0" cy="0"/>
        </a:xfrm>
      </p:grpSpPr>
      <p:sp>
        <p:nvSpPr>
          <p:cNvPr id="2520" name="Google Shape;2520;p309"/>
          <p:cNvSpPr txBox="1"/>
          <p:nvPr>
            <p:ph type="title"/>
          </p:nvPr>
        </p:nvSpPr>
        <p:spPr>
          <a:xfrm>
            <a:off x="457200" y="-175022"/>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References</a:t>
            </a:r>
            <a:endParaRPr/>
          </a:p>
        </p:txBody>
      </p:sp>
      <p:sp>
        <p:nvSpPr>
          <p:cNvPr id="2521" name="Google Shape;2521;p309"/>
          <p:cNvSpPr txBox="1"/>
          <p:nvPr>
            <p:ph idx="1" type="body"/>
          </p:nvPr>
        </p:nvSpPr>
        <p:spPr>
          <a:xfrm>
            <a:off x="457200" y="613250"/>
            <a:ext cx="8229600" cy="42378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None/>
            </a:pPr>
            <a:r>
              <a:rPr lang="en" sz="1500"/>
              <a:t>[6]  Junczys Dowmunt, Marcin, and Roman Grundkiewicz. "Log-linear combinations of monolingual and bilingual neural machine translation models for automatic post-editing." In Proceedings of the First Conference on Machine Translation: Volume 2, Shared Task Papers, ACL. 2016.</a:t>
            </a:r>
            <a:endParaRPr sz="1500"/>
          </a:p>
          <a:p>
            <a:pPr indent="0" lvl="0" marL="0" rtl="0" algn="just">
              <a:lnSpc>
                <a:spcPct val="100000"/>
              </a:lnSpc>
              <a:spcBef>
                <a:spcPts val="0"/>
              </a:spcBef>
              <a:spcAft>
                <a:spcPts val="0"/>
              </a:spcAft>
              <a:buNone/>
            </a:pPr>
            <a:r>
              <a:rPr lang="en" sz="1500"/>
              <a:t>[7]  Matteo Negri, Marco Turchi, Rajen Chatterjee, Nicola Bertoldi. “ESCAPE: a Large-scale Synthetic Corpus for Automatic Post-Editing.” In Proceedings of the Eleventh International Conference on Language Resources and Evaluation (LREC). 2018.</a:t>
            </a:r>
            <a:endParaRPr sz="1500"/>
          </a:p>
          <a:p>
            <a:pPr indent="0" lvl="0" marL="0" rtl="0" algn="just">
              <a:spcBef>
                <a:spcPts val="0"/>
              </a:spcBef>
              <a:spcAft>
                <a:spcPts val="0"/>
              </a:spcAft>
              <a:buClr>
                <a:schemeClr val="dk1"/>
              </a:buClr>
              <a:buSzPts val="1100"/>
              <a:buFont typeface="Arial"/>
              <a:buNone/>
            </a:pPr>
            <a:r>
              <a:rPr lang="en" sz="1500"/>
              <a:t>[8]  Yang, Hao, Minghan Wang, Daimeng Wei, Hengchao Shang, Jiaxin Guo, Zongyao Li, Lizhi Lei, Ying Qin, Shimin Tao, Shiliang Sun and Yimeng Chen. “HW-TSC’s Participation at WMT 2020 Automatic Post Editing Shared Task.” WMT 2020.</a:t>
            </a:r>
            <a:endParaRPr sz="1500"/>
          </a:p>
          <a:p>
            <a:pPr indent="0" lvl="0" marL="0" rtl="0" algn="just">
              <a:spcBef>
                <a:spcPts val="0"/>
              </a:spcBef>
              <a:spcAft>
                <a:spcPts val="0"/>
              </a:spcAft>
              <a:buClr>
                <a:schemeClr val="dk1"/>
              </a:buClr>
              <a:buSzPts val="1100"/>
              <a:buFont typeface="Arial"/>
              <a:buNone/>
            </a:pPr>
            <a:r>
              <a:rPr lang="en" sz="1500"/>
              <a:t>[9] Sutskever, Ilya, Oriol Vinyals, and Quoc V. Le. "Sequence to sequence learning with neural networks." Advances in neural information processing systems. 2014.</a:t>
            </a:r>
            <a:endParaRPr sz="1500"/>
          </a:p>
          <a:p>
            <a:pPr indent="0" lvl="0" marL="0" rtl="0" algn="just">
              <a:spcBef>
                <a:spcPts val="0"/>
              </a:spcBef>
              <a:spcAft>
                <a:spcPts val="0"/>
              </a:spcAft>
              <a:buClr>
                <a:schemeClr val="dk1"/>
              </a:buClr>
              <a:buSzPts val="1100"/>
              <a:buFont typeface="Arial"/>
              <a:buNone/>
            </a:pPr>
            <a:r>
              <a:rPr lang="en" sz="1500"/>
              <a:t>[10] Bahdanau, Dzmitry, Kyung Hyun Cho, and Yoshua Bengio. "Neural machine translation by jointly learning to align and translate." 3rd International Conference on Learning Representations, ICLR 2015. 2015.</a:t>
            </a:r>
            <a:endParaRPr sz="1500"/>
          </a:p>
          <a:p>
            <a:pPr indent="0" lvl="0" marL="0" rtl="0" algn="just">
              <a:spcBef>
                <a:spcPts val="0"/>
              </a:spcBef>
              <a:spcAft>
                <a:spcPts val="0"/>
              </a:spcAft>
              <a:buClr>
                <a:schemeClr val="dk1"/>
              </a:buClr>
              <a:buSzPts val="1100"/>
              <a:buFont typeface="Arial"/>
              <a:buNone/>
            </a:pPr>
            <a:r>
              <a:rPr lang="en" sz="1500"/>
              <a:t>[11] Vaswani, Ashish, Noam Shazeer, Niki Parmar, Jakob Uszkoreit, Llion Jones, Aidan N. Gomez, Łukasz Kaiser, and Illia Polosukhin. "Attention is all you need." Advances in neural information processing systems. 2017.</a:t>
            </a:r>
            <a:endParaRPr sz="1500"/>
          </a:p>
          <a:p>
            <a:pPr indent="0" lvl="0" marL="0" rtl="0" algn="just">
              <a:spcBef>
                <a:spcPts val="0"/>
              </a:spcBef>
              <a:spcAft>
                <a:spcPts val="0"/>
              </a:spcAft>
              <a:buClr>
                <a:schemeClr val="dk1"/>
              </a:buClr>
              <a:buSzPts val="1100"/>
              <a:buFont typeface="Arial"/>
              <a:buNone/>
            </a:pPr>
            <a:r>
              <a:t/>
            </a:r>
            <a:endParaRPr sz="1500"/>
          </a:p>
          <a:p>
            <a:pPr indent="0" lvl="0" marL="0" rtl="0" algn="just">
              <a:spcBef>
                <a:spcPts val="0"/>
              </a:spcBef>
              <a:spcAft>
                <a:spcPts val="0"/>
              </a:spcAft>
              <a:buClr>
                <a:schemeClr val="dk1"/>
              </a:buClr>
              <a:buSzPts val="1100"/>
              <a:buFont typeface="Arial"/>
              <a:buNone/>
            </a:pPr>
            <a:r>
              <a:t/>
            </a:r>
            <a:endParaRPr sz="1500"/>
          </a:p>
          <a:p>
            <a:pPr indent="0" lvl="0" marL="0" rtl="0" algn="l">
              <a:lnSpc>
                <a:spcPct val="100000"/>
              </a:lnSpc>
              <a:spcBef>
                <a:spcPts val="480"/>
              </a:spcBef>
              <a:spcAft>
                <a:spcPts val="0"/>
              </a:spcAft>
              <a:buSzPts val="2400"/>
              <a:buNone/>
            </a:pPr>
            <a:r>
              <a:t/>
            </a:r>
            <a:endParaRPr sz="1500"/>
          </a:p>
        </p:txBody>
      </p:sp>
      <p:sp>
        <p:nvSpPr>
          <p:cNvPr id="2522" name="Google Shape;2522;p3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sp>
        <p:nvSpPr>
          <p:cNvPr id="2527" name="Google Shape;2527;p310"/>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References</a:t>
            </a:r>
            <a:endParaRPr/>
          </a:p>
        </p:txBody>
      </p:sp>
      <p:sp>
        <p:nvSpPr>
          <p:cNvPr id="2528" name="Google Shape;2528;p310"/>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1500"/>
              <a:t>[12] Aakash Banerjee, Aditya Jain, Shivam Mhaskar, Sourabh Dattatray Deoghare, Aman Sehgal, and Pushpak Bhattacharya. 2021. Neural machine translation in low-resource setting: a case study in English-Marathi pair. In Proceedings of Machine Translation Summit XVIII: Research Track, pages 35–47, Virtual. Association for Machine Translation in the Americas.</a:t>
            </a:r>
            <a:endParaRPr sz="1500"/>
          </a:p>
          <a:p>
            <a:pPr indent="0" lvl="0" marL="0" rtl="0" algn="l">
              <a:spcBef>
                <a:spcPts val="480"/>
              </a:spcBef>
              <a:spcAft>
                <a:spcPts val="0"/>
              </a:spcAft>
              <a:buNone/>
            </a:pPr>
            <a:r>
              <a:rPr lang="en" sz="1500"/>
              <a:t>[13] Yunsu Kim, Petre Petrov, Pavel Petrushkov, Shahram Khadivi, and Hermann Ney. 2019a. Pivot-based transfer learning for neural machine translation between non-English languages. In Proceedings of the 2019 Conference on Empirical Methods in Natural Language Processing and the 9th International Joint Conference on Natural Language Processing (EMNLP-IJCNLP), pages 866–876, Hong Kong, China. Association for Computational Linguistics.</a:t>
            </a:r>
            <a:endParaRPr sz="1500"/>
          </a:p>
          <a:p>
            <a:pPr indent="0" lvl="0" marL="0" rtl="0" algn="l">
              <a:spcBef>
                <a:spcPts val="480"/>
              </a:spcBef>
              <a:spcAft>
                <a:spcPts val="0"/>
              </a:spcAft>
              <a:buNone/>
            </a:pPr>
            <a:r>
              <a:rPr lang="en" sz="1500"/>
              <a:t>[14] Melvin Johnson, Mike Schuster, Quoc V. Le, Maxim Krikun, Yonghui Wu, Zhifeng Chen, Nikhil Thorat, Fernanda Viégas, Martin Wattenberg, Greg Corrado, Macduff Hughes, and Jeffrey Dean. 2017. Google’s multilingual neural machine translation system: Enabling zero-shot translation. Transactions of the Association for Computational Linguistics, 5:339–351.</a:t>
            </a:r>
            <a:endParaRPr sz="1500"/>
          </a:p>
        </p:txBody>
      </p:sp>
      <p:sp>
        <p:nvSpPr>
          <p:cNvPr id="2529" name="Google Shape;2529;p3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3" name="Shape 2533"/>
        <p:cNvGrpSpPr/>
        <p:nvPr/>
      </p:nvGrpSpPr>
      <p:grpSpPr>
        <a:xfrm>
          <a:off x="0" y="0"/>
          <a:ext cx="0" cy="0"/>
          <a:chOff x="0" y="0"/>
          <a:chExt cx="0" cy="0"/>
        </a:xfrm>
      </p:grpSpPr>
      <p:sp>
        <p:nvSpPr>
          <p:cNvPr id="2534" name="Google Shape;2534;p311"/>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References</a:t>
            </a:r>
            <a:endParaRPr/>
          </a:p>
        </p:txBody>
      </p:sp>
      <p:sp>
        <p:nvSpPr>
          <p:cNvPr id="2535" name="Google Shape;2535;p311"/>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1500"/>
              <a:t>[15] Roee Aharoni, Melvin Johnson, and Orhan Firat. 2019. Massively multilingual neural machine translation. In Proceedings of the 2019 Conference of the North American Chapter of the Association for Computational Linguistics: Human Language Technologies, Volume 1 (Long and Short Papers), pages 3874–3884, Minneapolis, Minnesota. Association for Computational Linguistics.</a:t>
            </a:r>
            <a:endParaRPr sz="1500"/>
          </a:p>
        </p:txBody>
      </p:sp>
      <p:sp>
        <p:nvSpPr>
          <p:cNvPr id="2536" name="Google Shape;2536;p3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sp>
        <p:nvSpPr>
          <p:cNvPr id="2541" name="Google Shape;2541;p312"/>
          <p:cNvSpPr txBox="1"/>
          <p:nvPr>
            <p:ph type="title"/>
          </p:nvPr>
        </p:nvSpPr>
        <p:spPr>
          <a:xfrm>
            <a:off x="457200" y="2143053"/>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Speech Synthesis</a:t>
            </a:r>
            <a:endParaRPr/>
          </a:p>
        </p:txBody>
      </p:sp>
      <p:sp>
        <p:nvSpPr>
          <p:cNvPr id="2542" name="Google Shape;2542;p3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6" name="Shape 2546"/>
        <p:cNvGrpSpPr/>
        <p:nvPr/>
      </p:nvGrpSpPr>
      <p:grpSpPr>
        <a:xfrm>
          <a:off x="0" y="0"/>
          <a:ext cx="0" cy="0"/>
          <a:chOff x="0" y="0"/>
          <a:chExt cx="0" cy="0"/>
        </a:xfrm>
      </p:grpSpPr>
      <p:sp>
        <p:nvSpPr>
          <p:cNvPr id="2547" name="Google Shape;2547;p313"/>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Content</a:t>
            </a:r>
            <a:endParaRPr/>
          </a:p>
        </p:txBody>
      </p:sp>
      <p:sp>
        <p:nvSpPr>
          <p:cNvPr id="2548" name="Google Shape;2548;p313"/>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Introduction</a:t>
            </a:r>
            <a:endParaRPr/>
          </a:p>
          <a:p>
            <a:pPr indent="-381000" lvl="0" marL="457200" rtl="0" algn="l">
              <a:spcBef>
                <a:spcPts val="0"/>
              </a:spcBef>
              <a:spcAft>
                <a:spcPts val="0"/>
              </a:spcAft>
              <a:buSzPts val="2400"/>
              <a:buChar char="•"/>
            </a:pPr>
            <a:r>
              <a:rPr lang="en"/>
              <a:t>Foundations</a:t>
            </a:r>
            <a:endParaRPr/>
          </a:p>
          <a:p>
            <a:pPr indent="-381000" lvl="1" marL="914400" rtl="0" algn="l">
              <a:spcBef>
                <a:spcPts val="0"/>
              </a:spcBef>
              <a:spcAft>
                <a:spcPts val="0"/>
              </a:spcAft>
              <a:buSzPts val="2400"/>
              <a:buChar char="–"/>
            </a:pPr>
            <a:r>
              <a:rPr lang="en"/>
              <a:t>Production of Human Speech</a:t>
            </a:r>
            <a:endParaRPr/>
          </a:p>
          <a:p>
            <a:pPr indent="-381000" lvl="1" marL="914400" rtl="0" algn="l">
              <a:spcBef>
                <a:spcPts val="0"/>
              </a:spcBef>
              <a:spcAft>
                <a:spcPts val="0"/>
              </a:spcAft>
              <a:buSzPts val="2400"/>
              <a:buChar char="–"/>
            </a:pPr>
            <a:r>
              <a:rPr lang="en"/>
              <a:t>Science behind Human Hearing</a:t>
            </a:r>
            <a:endParaRPr/>
          </a:p>
          <a:p>
            <a:pPr indent="-381000" lvl="0" marL="457200" rtl="0" algn="l">
              <a:spcBef>
                <a:spcPts val="0"/>
              </a:spcBef>
              <a:spcAft>
                <a:spcPts val="0"/>
              </a:spcAft>
              <a:buSzPts val="2400"/>
              <a:buChar char="•"/>
            </a:pPr>
            <a:r>
              <a:rPr lang="en"/>
              <a:t>TTS Synthesis</a:t>
            </a:r>
            <a:endParaRPr/>
          </a:p>
          <a:p>
            <a:pPr indent="-381000" lvl="1" marL="914400" rtl="0" algn="l">
              <a:spcBef>
                <a:spcPts val="0"/>
              </a:spcBef>
              <a:spcAft>
                <a:spcPts val="0"/>
              </a:spcAft>
              <a:buSzPts val="2400"/>
              <a:buChar char="–"/>
            </a:pPr>
            <a:r>
              <a:rPr lang="en"/>
              <a:t>Previous Approaches</a:t>
            </a:r>
            <a:endParaRPr/>
          </a:p>
          <a:p>
            <a:pPr indent="-381000" lvl="1" marL="914400" rtl="0" algn="l">
              <a:spcBef>
                <a:spcPts val="0"/>
              </a:spcBef>
              <a:spcAft>
                <a:spcPts val="0"/>
              </a:spcAft>
              <a:buSzPts val="2400"/>
              <a:buChar char="–"/>
            </a:pPr>
            <a:r>
              <a:rPr lang="en"/>
              <a:t>Latest Developments</a:t>
            </a:r>
            <a:endParaRPr/>
          </a:p>
          <a:p>
            <a:pPr indent="-381000" lvl="0" marL="457200" rtl="0" algn="l">
              <a:spcBef>
                <a:spcPts val="0"/>
              </a:spcBef>
              <a:spcAft>
                <a:spcPts val="0"/>
              </a:spcAft>
              <a:buSzPts val="2400"/>
              <a:buChar char="•"/>
            </a:pPr>
            <a:r>
              <a:rPr lang="en"/>
              <a:t>Demonstration</a:t>
            </a:r>
            <a:endParaRPr/>
          </a:p>
        </p:txBody>
      </p:sp>
      <p:sp>
        <p:nvSpPr>
          <p:cNvPr id="2549" name="Google Shape;2549;p3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3" name="Shape 2553"/>
        <p:cNvGrpSpPr/>
        <p:nvPr/>
      </p:nvGrpSpPr>
      <p:grpSpPr>
        <a:xfrm>
          <a:off x="0" y="0"/>
          <a:ext cx="0" cy="0"/>
          <a:chOff x="0" y="0"/>
          <a:chExt cx="0" cy="0"/>
        </a:xfrm>
      </p:grpSpPr>
      <p:sp>
        <p:nvSpPr>
          <p:cNvPr id="2554" name="Google Shape;2554;p314"/>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Content</a:t>
            </a:r>
            <a:endParaRPr/>
          </a:p>
        </p:txBody>
      </p:sp>
      <p:sp>
        <p:nvSpPr>
          <p:cNvPr id="2555" name="Google Shape;2555;p314"/>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0000FF"/>
              </a:buClr>
              <a:buSzPts val="2400"/>
              <a:buChar char="•"/>
            </a:pPr>
            <a:r>
              <a:rPr lang="en">
                <a:solidFill>
                  <a:srgbClr val="0000FF"/>
                </a:solidFill>
              </a:rPr>
              <a:t>Introduction</a:t>
            </a:r>
            <a:endParaRPr>
              <a:solidFill>
                <a:srgbClr val="0000FF"/>
              </a:solidFill>
            </a:endParaRPr>
          </a:p>
          <a:p>
            <a:pPr indent="-381000" lvl="0" marL="457200" rtl="0" algn="l">
              <a:spcBef>
                <a:spcPts val="0"/>
              </a:spcBef>
              <a:spcAft>
                <a:spcPts val="0"/>
              </a:spcAft>
              <a:buClr>
                <a:srgbClr val="B9B9FF"/>
              </a:buClr>
              <a:buSzPts val="2400"/>
              <a:buChar char="•"/>
            </a:pPr>
            <a:r>
              <a:rPr lang="en">
                <a:solidFill>
                  <a:srgbClr val="B9B9FF"/>
                </a:solidFill>
              </a:rPr>
              <a:t>Foundations</a:t>
            </a:r>
            <a:endParaRPr>
              <a:solidFill>
                <a:srgbClr val="B9B9FF"/>
              </a:solidFill>
            </a:endParaRPr>
          </a:p>
          <a:p>
            <a:pPr indent="-381000" lvl="1" marL="914400" rtl="0" algn="l">
              <a:spcBef>
                <a:spcPts val="0"/>
              </a:spcBef>
              <a:spcAft>
                <a:spcPts val="0"/>
              </a:spcAft>
              <a:buClr>
                <a:srgbClr val="B9B9FF"/>
              </a:buClr>
              <a:buSzPts val="2400"/>
              <a:buChar char="–"/>
            </a:pPr>
            <a:r>
              <a:rPr lang="en">
                <a:solidFill>
                  <a:srgbClr val="B9B9FF"/>
                </a:solidFill>
              </a:rPr>
              <a:t>Production of Human Speech</a:t>
            </a:r>
            <a:endParaRPr>
              <a:solidFill>
                <a:srgbClr val="B9B9FF"/>
              </a:solidFill>
            </a:endParaRPr>
          </a:p>
          <a:p>
            <a:pPr indent="-381000" lvl="1" marL="914400" rtl="0" algn="l">
              <a:spcBef>
                <a:spcPts val="0"/>
              </a:spcBef>
              <a:spcAft>
                <a:spcPts val="0"/>
              </a:spcAft>
              <a:buClr>
                <a:srgbClr val="B9B9FF"/>
              </a:buClr>
              <a:buSzPts val="2400"/>
              <a:buChar char="–"/>
            </a:pPr>
            <a:r>
              <a:rPr lang="en">
                <a:solidFill>
                  <a:srgbClr val="B9B9FF"/>
                </a:solidFill>
              </a:rPr>
              <a:t>Science behind Human Hearing</a:t>
            </a:r>
            <a:endParaRPr>
              <a:solidFill>
                <a:srgbClr val="B9B9FF"/>
              </a:solidFill>
            </a:endParaRPr>
          </a:p>
          <a:p>
            <a:pPr indent="-381000" lvl="0" marL="457200" rtl="0" algn="l">
              <a:spcBef>
                <a:spcPts val="0"/>
              </a:spcBef>
              <a:spcAft>
                <a:spcPts val="0"/>
              </a:spcAft>
              <a:buClr>
                <a:srgbClr val="B9B9FF"/>
              </a:buClr>
              <a:buSzPts val="2400"/>
              <a:buChar char="•"/>
            </a:pPr>
            <a:r>
              <a:rPr lang="en">
                <a:solidFill>
                  <a:srgbClr val="B9B9FF"/>
                </a:solidFill>
              </a:rPr>
              <a:t>TTS Synthesis</a:t>
            </a:r>
            <a:endParaRPr>
              <a:solidFill>
                <a:srgbClr val="B9B9FF"/>
              </a:solidFill>
            </a:endParaRPr>
          </a:p>
          <a:p>
            <a:pPr indent="-381000" lvl="1" marL="914400" rtl="0" algn="l">
              <a:spcBef>
                <a:spcPts val="0"/>
              </a:spcBef>
              <a:spcAft>
                <a:spcPts val="0"/>
              </a:spcAft>
              <a:buClr>
                <a:srgbClr val="B9B9FF"/>
              </a:buClr>
              <a:buSzPts val="2400"/>
              <a:buChar char="–"/>
            </a:pPr>
            <a:r>
              <a:rPr lang="en">
                <a:solidFill>
                  <a:srgbClr val="B9B9FF"/>
                </a:solidFill>
              </a:rPr>
              <a:t>Introduction</a:t>
            </a:r>
            <a:endParaRPr>
              <a:solidFill>
                <a:srgbClr val="B9B9FF"/>
              </a:solidFill>
            </a:endParaRPr>
          </a:p>
          <a:p>
            <a:pPr indent="-381000" lvl="1" marL="914400" rtl="0" algn="l">
              <a:spcBef>
                <a:spcPts val="0"/>
              </a:spcBef>
              <a:spcAft>
                <a:spcPts val="0"/>
              </a:spcAft>
              <a:buClr>
                <a:srgbClr val="B9B9FF"/>
              </a:buClr>
              <a:buSzPts val="2400"/>
              <a:buChar char="–"/>
            </a:pPr>
            <a:r>
              <a:rPr lang="en">
                <a:solidFill>
                  <a:srgbClr val="B9B9FF"/>
                </a:solidFill>
              </a:rPr>
              <a:t>Previous Approaches</a:t>
            </a:r>
            <a:endParaRPr>
              <a:solidFill>
                <a:srgbClr val="B9B9FF"/>
              </a:solidFill>
            </a:endParaRPr>
          </a:p>
          <a:p>
            <a:pPr indent="-381000" lvl="1" marL="914400" rtl="0" algn="l">
              <a:spcBef>
                <a:spcPts val="0"/>
              </a:spcBef>
              <a:spcAft>
                <a:spcPts val="0"/>
              </a:spcAft>
              <a:buClr>
                <a:srgbClr val="B9B9FF"/>
              </a:buClr>
              <a:buSzPts val="2400"/>
              <a:buChar char="–"/>
            </a:pPr>
            <a:r>
              <a:rPr lang="en">
                <a:solidFill>
                  <a:srgbClr val="B9B9FF"/>
                </a:solidFill>
              </a:rPr>
              <a:t>Latest Developments</a:t>
            </a:r>
            <a:endParaRPr>
              <a:solidFill>
                <a:srgbClr val="B9B9FF"/>
              </a:solidFill>
            </a:endParaRPr>
          </a:p>
          <a:p>
            <a:pPr indent="-381000" lvl="0" marL="457200" rtl="0" algn="l">
              <a:spcBef>
                <a:spcPts val="0"/>
              </a:spcBef>
              <a:spcAft>
                <a:spcPts val="0"/>
              </a:spcAft>
              <a:buClr>
                <a:srgbClr val="B9B9FF"/>
              </a:buClr>
              <a:buSzPts val="2400"/>
              <a:buChar char="•"/>
            </a:pPr>
            <a:r>
              <a:rPr lang="en">
                <a:solidFill>
                  <a:srgbClr val="B9B9FF"/>
                </a:solidFill>
              </a:rPr>
              <a:t>Demonstration</a:t>
            </a:r>
            <a:endParaRPr>
              <a:solidFill>
                <a:srgbClr val="B9B9FF"/>
              </a:solidFill>
            </a:endParaRPr>
          </a:p>
        </p:txBody>
      </p:sp>
      <p:sp>
        <p:nvSpPr>
          <p:cNvPr id="2556" name="Google Shape;2556;p3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0" name="Shape 2560"/>
        <p:cNvGrpSpPr/>
        <p:nvPr/>
      </p:nvGrpSpPr>
      <p:grpSpPr>
        <a:xfrm>
          <a:off x="0" y="0"/>
          <a:ext cx="0" cy="0"/>
          <a:chOff x="0" y="0"/>
          <a:chExt cx="0" cy="0"/>
        </a:xfrm>
      </p:grpSpPr>
      <p:sp>
        <p:nvSpPr>
          <p:cNvPr id="2561" name="Google Shape;2561;p315"/>
          <p:cNvSpPr txBox="1"/>
          <p:nvPr>
            <p:ph idx="1" type="body"/>
          </p:nvPr>
        </p:nvSpPr>
        <p:spPr>
          <a:xfrm>
            <a:off x="457200" y="2786075"/>
            <a:ext cx="8229600" cy="20814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480"/>
              </a:spcBef>
              <a:spcAft>
                <a:spcPts val="0"/>
              </a:spcAft>
              <a:buSzPts val="2400"/>
              <a:buChar char="•"/>
            </a:pPr>
            <a:r>
              <a:rPr lang="en"/>
              <a:t>In this presentation, we focus on </a:t>
            </a:r>
            <a:r>
              <a:rPr b="1" lang="en"/>
              <a:t>Indian languages</a:t>
            </a:r>
            <a:r>
              <a:rPr lang="en"/>
              <a:t>, specifically the Marathi language.</a:t>
            </a:r>
            <a:br>
              <a:rPr lang="en"/>
            </a:br>
            <a:endParaRPr/>
          </a:p>
          <a:p>
            <a:pPr indent="-381000" lvl="0" marL="457200" rtl="0" algn="l">
              <a:lnSpc>
                <a:spcPct val="100000"/>
              </a:lnSpc>
              <a:spcBef>
                <a:spcPts val="0"/>
              </a:spcBef>
              <a:spcAft>
                <a:spcPts val="0"/>
              </a:spcAft>
              <a:buSzPts val="2400"/>
              <a:buChar char="•"/>
            </a:pPr>
            <a:r>
              <a:rPr lang="en"/>
              <a:t>Also we allow the system to be non-causal, if required. </a:t>
            </a:r>
            <a:endParaRPr/>
          </a:p>
        </p:txBody>
      </p:sp>
      <p:sp>
        <p:nvSpPr>
          <p:cNvPr id="2562" name="Google Shape;2562;p31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Problem Statement </a:t>
            </a:r>
            <a:endParaRPr/>
          </a:p>
        </p:txBody>
      </p:sp>
      <p:sp>
        <p:nvSpPr>
          <p:cNvPr id="2563" name="Google Shape;2563;p315"/>
          <p:cNvSpPr/>
          <p:nvPr/>
        </p:nvSpPr>
        <p:spPr>
          <a:xfrm>
            <a:off x="1513550" y="1461413"/>
            <a:ext cx="1800300" cy="751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My name is Shyam</a:t>
            </a:r>
            <a:endParaRPr b="0" i="0" sz="1400" u="none" cap="none" strike="noStrike">
              <a:solidFill>
                <a:srgbClr val="000000"/>
              </a:solidFill>
              <a:latin typeface="Arial"/>
              <a:ea typeface="Arial"/>
              <a:cs typeface="Arial"/>
              <a:sym typeface="Arial"/>
            </a:endParaRPr>
          </a:p>
        </p:txBody>
      </p:sp>
      <p:sp>
        <p:nvSpPr>
          <p:cNvPr id="2564" name="Google Shape;2564;p315"/>
          <p:cNvSpPr/>
          <p:nvPr/>
        </p:nvSpPr>
        <p:spPr>
          <a:xfrm>
            <a:off x="3587038" y="1687138"/>
            <a:ext cx="728700" cy="30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65" name="Google Shape;2565;p315"/>
          <p:cNvPicPr preferRelativeResize="0"/>
          <p:nvPr/>
        </p:nvPicPr>
        <p:blipFill rotWithShape="1">
          <a:blip r:embed="rId3">
            <a:alphaModFix/>
          </a:blip>
          <a:srcRect b="0" l="0" r="71950" t="0"/>
          <a:stretch/>
        </p:blipFill>
        <p:spPr>
          <a:xfrm>
            <a:off x="4588925" y="1380363"/>
            <a:ext cx="2121700" cy="857400"/>
          </a:xfrm>
          <a:prstGeom prst="rect">
            <a:avLst/>
          </a:prstGeom>
          <a:noFill/>
          <a:ln>
            <a:noFill/>
          </a:ln>
        </p:spPr>
      </p:pic>
      <p:sp>
        <p:nvSpPr>
          <p:cNvPr id="2566" name="Google Shape;2566;p315"/>
          <p:cNvSpPr txBox="1"/>
          <p:nvPr/>
        </p:nvSpPr>
        <p:spPr>
          <a:xfrm>
            <a:off x="7123138" y="1637775"/>
            <a:ext cx="13002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Intelligible and natural sounding</a:t>
            </a:r>
            <a:endParaRPr b="0" i="0" sz="1400" u="none" cap="none" strike="noStrike">
              <a:solidFill>
                <a:srgbClr val="000000"/>
              </a:solidFill>
              <a:latin typeface="Arial"/>
              <a:ea typeface="Arial"/>
              <a:cs typeface="Arial"/>
              <a:sym typeface="Arial"/>
            </a:endParaRPr>
          </a:p>
        </p:txBody>
      </p:sp>
      <p:cxnSp>
        <p:nvCxnSpPr>
          <p:cNvPr id="2567" name="Google Shape;2567;p315"/>
          <p:cNvCxnSpPr/>
          <p:nvPr/>
        </p:nvCxnSpPr>
        <p:spPr>
          <a:xfrm rot="10800000">
            <a:off x="6710625" y="1987150"/>
            <a:ext cx="412500" cy="132600"/>
          </a:xfrm>
          <a:prstGeom prst="curvedConnector3">
            <a:avLst>
              <a:gd fmla="val 50000" name="adj1"/>
            </a:avLst>
          </a:prstGeom>
          <a:noFill/>
          <a:ln cap="flat" cmpd="sng" w="9525">
            <a:solidFill>
              <a:schemeClr val="dk2"/>
            </a:solidFill>
            <a:prstDash val="solid"/>
            <a:round/>
            <a:headEnd len="sm" w="sm" type="none"/>
            <a:tailEnd len="sm" w="sm" type="none"/>
          </a:ln>
        </p:spPr>
      </p:cxnSp>
      <p:sp>
        <p:nvSpPr>
          <p:cNvPr id="2568" name="Google Shape;2568;p3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4"/>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Results (3/3)</a:t>
            </a:r>
            <a:endParaRPr/>
          </a:p>
        </p:txBody>
      </p:sp>
      <p:sp>
        <p:nvSpPr>
          <p:cNvPr id="406" name="Google Shape;406;p64"/>
          <p:cNvSpPr txBox="1"/>
          <p:nvPr>
            <p:ph idx="1" type="body"/>
          </p:nvPr>
        </p:nvSpPr>
        <p:spPr>
          <a:xfrm>
            <a:off x="457200" y="1200150"/>
            <a:ext cx="8229600" cy="11061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u="sng"/>
              <a:t>Both source and target text transcripts are unavailable:</a:t>
            </a:r>
            <a:endParaRPr sz="2000" u="sng"/>
          </a:p>
          <a:p>
            <a:pPr indent="-355600" lvl="1" marL="914400" rtl="0" algn="l">
              <a:spcBef>
                <a:spcPts val="0"/>
              </a:spcBef>
              <a:spcAft>
                <a:spcPts val="0"/>
              </a:spcAft>
              <a:buSzPts val="2000"/>
              <a:buChar char="–"/>
            </a:pPr>
            <a:r>
              <a:rPr lang="en" sz="2000"/>
              <a:t>All models are trained without using any text transcripts. </a:t>
            </a:r>
            <a:endParaRPr sz="2000"/>
          </a:p>
        </p:txBody>
      </p:sp>
      <p:graphicFrame>
        <p:nvGraphicFramePr>
          <p:cNvPr id="407" name="Google Shape;407;p64"/>
          <p:cNvGraphicFramePr/>
          <p:nvPr/>
        </p:nvGraphicFramePr>
        <p:xfrm>
          <a:off x="1741750" y="2686050"/>
          <a:ext cx="3000000" cy="3000000"/>
        </p:xfrm>
        <a:graphic>
          <a:graphicData uri="http://schemas.openxmlformats.org/drawingml/2006/table">
            <a:tbl>
              <a:tblPr>
                <a:noFill/>
                <a:tableStyleId>{B143D93F-E4F7-4F78-8F95-2D93CAC28090}</a:tableStyleId>
              </a:tblPr>
              <a:tblGrid>
                <a:gridCol w="2188000"/>
                <a:gridCol w="2188000"/>
                <a:gridCol w="277800"/>
                <a:gridCol w="1232925"/>
              </a:tblGrid>
              <a:tr h="396200">
                <a:tc>
                  <a:txBody>
                    <a:bodyPr/>
                    <a:lstStyle/>
                    <a:p>
                      <a:pPr indent="0" lvl="0" marL="0" rtl="0" algn="ctr">
                        <a:spcBef>
                          <a:spcPts val="0"/>
                        </a:spcBef>
                        <a:spcAft>
                          <a:spcPts val="0"/>
                        </a:spcAft>
                        <a:buNone/>
                      </a:pPr>
                      <a:r>
                        <a:rPr b="1" lang="en"/>
                        <a:t>Corpus</a:t>
                      </a:r>
                      <a:endParaRPr b="1"/>
                    </a:p>
                  </a:txBody>
                  <a:tcPr marT="91425" marB="91425" marR="91425" marL="91425"/>
                </a:tc>
                <a:tc>
                  <a:txBody>
                    <a:bodyPr/>
                    <a:lstStyle/>
                    <a:p>
                      <a:pPr indent="0" lvl="0" marL="0" rtl="0" algn="ctr">
                        <a:spcBef>
                          <a:spcPts val="0"/>
                        </a:spcBef>
                        <a:spcAft>
                          <a:spcPts val="0"/>
                        </a:spcAft>
                        <a:buNone/>
                      </a:pPr>
                      <a:r>
                        <a:rPr b="1" lang="en"/>
                        <a:t>Models</a:t>
                      </a:r>
                      <a:endParaRPr b="1"/>
                    </a:p>
                  </a:txBody>
                  <a:tcPr marT="91425" marB="91425" marR="91425" marL="91425"/>
                </a:tc>
                <a:tc gridSpan="2">
                  <a:txBody>
                    <a:bodyPr/>
                    <a:lstStyle/>
                    <a:p>
                      <a:pPr indent="0" lvl="0" marL="0" rtl="0" algn="ctr">
                        <a:spcBef>
                          <a:spcPts val="0"/>
                        </a:spcBef>
                        <a:spcAft>
                          <a:spcPts val="0"/>
                        </a:spcAft>
                        <a:buNone/>
                      </a:pPr>
                      <a:r>
                        <a:rPr b="1" lang="en"/>
                        <a:t>Test (BLEU)</a:t>
                      </a:r>
                      <a:endParaRPr b="1"/>
                    </a:p>
                  </a:txBody>
                  <a:tcPr marT="91425" marB="91425" marR="91425" marL="91425"/>
                </a:tc>
                <a:tc hMerge="1"/>
              </a:tr>
              <a:tr h="396200">
                <a:tc rowSpan="2">
                  <a:txBody>
                    <a:bodyPr/>
                    <a:lstStyle/>
                    <a:p>
                      <a:pPr indent="0" lvl="0" marL="0" rtl="0" algn="ctr">
                        <a:spcBef>
                          <a:spcPts val="0"/>
                        </a:spcBef>
                        <a:spcAft>
                          <a:spcPts val="0"/>
                        </a:spcAft>
                        <a:buNone/>
                      </a:pPr>
                      <a:r>
                        <a:rPr lang="en"/>
                        <a:t>Fisher Spanish-English Speech Translation Corpus</a:t>
                      </a:r>
                      <a:endParaRPr/>
                    </a:p>
                  </a:txBody>
                  <a:tcPr marT="91425" marB="91425" marR="91425" marL="91425"/>
                </a:tc>
                <a:tc>
                  <a:txBody>
                    <a:bodyPr/>
                    <a:lstStyle/>
                    <a:p>
                      <a:pPr indent="0" lvl="0" marL="0" rtl="0" algn="ctr">
                        <a:spcBef>
                          <a:spcPts val="0"/>
                        </a:spcBef>
                        <a:spcAft>
                          <a:spcPts val="0"/>
                        </a:spcAft>
                        <a:buNone/>
                      </a:pPr>
                      <a:r>
                        <a:rPr lang="en"/>
                        <a:t>Translatotron no auxiliary task</a:t>
                      </a:r>
                      <a:endParaRPr/>
                    </a:p>
                  </a:txBody>
                  <a:tcPr marT="91425" marB="91425" marR="91425" marL="91425"/>
                </a:tc>
                <a:tc gridSpan="2">
                  <a:txBody>
                    <a:bodyPr/>
                    <a:lstStyle/>
                    <a:p>
                      <a:pPr indent="0" lvl="0" marL="0" rtl="0" algn="ctr">
                        <a:spcBef>
                          <a:spcPts val="0"/>
                        </a:spcBef>
                        <a:spcAft>
                          <a:spcPts val="0"/>
                        </a:spcAft>
                        <a:buNone/>
                      </a:pPr>
                      <a:r>
                        <a:rPr lang="en"/>
                        <a:t>0.6</a:t>
                      </a:r>
                      <a:endParaRPr/>
                    </a:p>
                  </a:txBody>
                  <a:tcPr marT="91425" marB="91425" marR="91425" marL="91425"/>
                </a:tc>
                <a:tc hMerge="1"/>
              </a:tr>
              <a:tr h="396200">
                <a:tc vMerge="1"/>
                <a:tc>
                  <a:txBody>
                    <a:bodyPr/>
                    <a:lstStyle/>
                    <a:p>
                      <a:pPr indent="0" lvl="0" marL="0" rtl="0" algn="ctr">
                        <a:spcBef>
                          <a:spcPts val="0"/>
                        </a:spcBef>
                        <a:spcAft>
                          <a:spcPts val="0"/>
                        </a:spcAft>
                        <a:buNone/>
                      </a:pPr>
                      <a:r>
                        <a:rPr b="1" lang="en"/>
                        <a:t>S2U reduced (w/ su)</a:t>
                      </a:r>
                      <a:endParaRPr b="1"/>
                    </a:p>
                  </a:txBody>
                  <a:tcPr marT="91425" marB="91425" marR="91425" marL="91425"/>
                </a:tc>
                <a:tc gridSpan="2">
                  <a:txBody>
                    <a:bodyPr/>
                    <a:lstStyle/>
                    <a:p>
                      <a:pPr indent="0" lvl="0" marL="0" rtl="0" algn="ctr">
                        <a:spcBef>
                          <a:spcPts val="0"/>
                        </a:spcBef>
                        <a:spcAft>
                          <a:spcPts val="0"/>
                        </a:spcAft>
                        <a:buNone/>
                      </a:pPr>
                      <a:r>
                        <a:rPr b="1" lang="en"/>
                        <a:t>27.1</a:t>
                      </a:r>
                      <a:endParaRPr b="1"/>
                    </a:p>
                  </a:txBody>
                  <a:tcPr marT="91425" marB="91425" marR="91425" marL="91425"/>
                </a:tc>
                <a:tc hMerge="1"/>
              </a:tr>
            </a:tbl>
          </a:graphicData>
        </a:graphic>
      </p:graphicFrame>
      <p:sp>
        <p:nvSpPr>
          <p:cNvPr id="408" name="Google Shape;408;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2" name="Shape 2572"/>
        <p:cNvGrpSpPr/>
        <p:nvPr/>
      </p:nvGrpSpPr>
      <p:grpSpPr>
        <a:xfrm>
          <a:off x="0" y="0"/>
          <a:ext cx="0" cy="0"/>
          <a:chOff x="0" y="0"/>
          <a:chExt cx="0" cy="0"/>
        </a:xfrm>
      </p:grpSpPr>
      <p:sp>
        <p:nvSpPr>
          <p:cNvPr id="2573" name="Google Shape;2573;p31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Motivation (1/2)</a:t>
            </a:r>
            <a:endParaRPr/>
          </a:p>
        </p:txBody>
      </p:sp>
      <p:sp>
        <p:nvSpPr>
          <p:cNvPr id="2574" name="Google Shape;2574;p316"/>
          <p:cNvSpPr txBox="1"/>
          <p:nvPr>
            <p:ph idx="1" type="body"/>
          </p:nvPr>
        </p:nvSpPr>
        <p:spPr>
          <a:xfrm>
            <a:off x="457200" y="1307300"/>
            <a:ext cx="8229600" cy="370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80"/>
              </a:spcBef>
              <a:spcAft>
                <a:spcPts val="0"/>
              </a:spcAft>
              <a:buSzPts val="2400"/>
              <a:buNone/>
            </a:pPr>
            <a:r>
              <a:rPr lang="en" sz="2200"/>
              <a:t>Speech synthesis has the potential to improve the daily lives of many people around the world.</a:t>
            </a:r>
            <a:br>
              <a:rPr lang="en" sz="2200"/>
            </a:br>
            <a:endParaRPr sz="2200"/>
          </a:p>
          <a:p>
            <a:pPr indent="-368300" lvl="0" marL="457200" rtl="0" algn="l">
              <a:lnSpc>
                <a:spcPct val="100000"/>
              </a:lnSpc>
              <a:spcBef>
                <a:spcPts val="480"/>
              </a:spcBef>
              <a:spcAft>
                <a:spcPts val="0"/>
              </a:spcAft>
              <a:buSzPts val="2200"/>
              <a:buChar char="•"/>
            </a:pPr>
            <a:r>
              <a:rPr lang="en" sz="2200"/>
              <a:t>It can give voice to people with speaking disabilities.</a:t>
            </a:r>
            <a:br>
              <a:rPr lang="en" sz="2200"/>
            </a:br>
            <a:r>
              <a:rPr lang="en" sz="2200"/>
              <a:t>E.g. People with damaged vocal tract </a:t>
            </a:r>
            <a:br>
              <a:rPr lang="en" sz="2200"/>
            </a:br>
            <a:br>
              <a:rPr lang="en" sz="2200"/>
            </a:br>
            <a:r>
              <a:rPr lang="en" sz="2200"/>
              <a:t>The speech synthesiser housing of</a:t>
            </a:r>
            <a:br>
              <a:rPr lang="en" sz="2200"/>
            </a:br>
            <a:r>
              <a:rPr lang="en" sz="2200"/>
              <a:t>famous physicist Stephen Hawking</a:t>
            </a:r>
            <a:endParaRPr sz="2200"/>
          </a:p>
        </p:txBody>
      </p:sp>
      <p:pic>
        <p:nvPicPr>
          <p:cNvPr id="2575" name="Google Shape;2575;p316"/>
          <p:cNvPicPr preferRelativeResize="0"/>
          <p:nvPr/>
        </p:nvPicPr>
        <p:blipFill rotWithShape="1">
          <a:blip r:embed="rId3">
            <a:alphaModFix/>
          </a:blip>
          <a:srcRect b="0" l="0" r="0" t="0"/>
          <a:stretch/>
        </p:blipFill>
        <p:spPr>
          <a:xfrm>
            <a:off x="6950850" y="3018362"/>
            <a:ext cx="1222200" cy="1470324"/>
          </a:xfrm>
          <a:prstGeom prst="rect">
            <a:avLst/>
          </a:prstGeom>
          <a:noFill/>
          <a:ln>
            <a:noFill/>
          </a:ln>
        </p:spPr>
      </p:pic>
      <p:cxnSp>
        <p:nvCxnSpPr>
          <p:cNvPr id="2576" name="Google Shape;2576;p316"/>
          <p:cNvCxnSpPr/>
          <p:nvPr/>
        </p:nvCxnSpPr>
        <p:spPr>
          <a:xfrm flipH="1" rot="10800000">
            <a:off x="5550725" y="3750375"/>
            <a:ext cx="919500" cy="6300"/>
          </a:xfrm>
          <a:prstGeom prst="straightConnector1">
            <a:avLst/>
          </a:prstGeom>
          <a:noFill/>
          <a:ln cap="flat" cmpd="sng" w="9525">
            <a:solidFill>
              <a:schemeClr val="dk2"/>
            </a:solidFill>
            <a:prstDash val="solid"/>
            <a:round/>
            <a:headEnd len="sm" w="sm" type="none"/>
            <a:tailEnd len="med" w="med" type="triangle"/>
          </a:ln>
        </p:spPr>
      </p:cxnSp>
      <p:sp>
        <p:nvSpPr>
          <p:cNvPr id="2577" name="Google Shape;2577;p316"/>
          <p:cNvSpPr txBox="1"/>
          <p:nvPr/>
        </p:nvSpPr>
        <p:spPr>
          <a:xfrm>
            <a:off x="4614150" y="4591700"/>
            <a:ext cx="3558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22222"/>
                </a:solidFill>
                <a:highlight>
                  <a:srgbClr val="FFFFFF"/>
                </a:highlight>
                <a:latin typeface="Arial"/>
                <a:ea typeface="Arial"/>
                <a:cs typeface="Arial"/>
                <a:sym typeface="Arial"/>
              </a:rPr>
              <a:t>Img source: https://en.wikipedia.org/wiki/Speech_synthesis</a:t>
            </a:r>
            <a:endParaRPr b="0" i="0" sz="1400" u="none" cap="none" strike="noStrike">
              <a:solidFill>
                <a:srgbClr val="000000"/>
              </a:solidFill>
              <a:latin typeface="Arial"/>
              <a:ea typeface="Arial"/>
              <a:cs typeface="Arial"/>
              <a:sym typeface="Arial"/>
            </a:endParaRPr>
          </a:p>
        </p:txBody>
      </p:sp>
      <p:sp>
        <p:nvSpPr>
          <p:cNvPr id="2578" name="Google Shape;2578;p3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2" name="Shape 2582"/>
        <p:cNvGrpSpPr/>
        <p:nvPr/>
      </p:nvGrpSpPr>
      <p:grpSpPr>
        <a:xfrm>
          <a:off x="0" y="0"/>
          <a:ext cx="0" cy="0"/>
          <a:chOff x="0" y="0"/>
          <a:chExt cx="0" cy="0"/>
        </a:xfrm>
      </p:grpSpPr>
      <p:sp>
        <p:nvSpPr>
          <p:cNvPr id="2583" name="Google Shape;2583;p31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Motivation (2/2)</a:t>
            </a:r>
            <a:endParaRPr/>
          </a:p>
        </p:txBody>
      </p:sp>
      <p:sp>
        <p:nvSpPr>
          <p:cNvPr id="2584" name="Google Shape;2584;p317"/>
          <p:cNvSpPr txBox="1"/>
          <p:nvPr>
            <p:ph idx="1" type="body"/>
          </p:nvPr>
        </p:nvSpPr>
        <p:spPr>
          <a:xfrm>
            <a:off x="457200" y="1296600"/>
            <a:ext cx="8229600" cy="32361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480"/>
              </a:spcBef>
              <a:spcAft>
                <a:spcPts val="0"/>
              </a:spcAft>
              <a:buSzPts val="2200"/>
              <a:buChar char="•"/>
            </a:pPr>
            <a:r>
              <a:rPr lang="en" sz="2200"/>
              <a:t>Machines reading text would enable people with visual impairments or reading disabilities to comprehend any book they wish to read.</a:t>
            </a:r>
            <a:br>
              <a:rPr lang="en" sz="2200"/>
            </a:br>
            <a:r>
              <a:rPr lang="en" sz="2200"/>
              <a:t>E.g. Audiobooks</a:t>
            </a:r>
            <a:br>
              <a:rPr lang="en" sz="2200"/>
            </a:br>
            <a:endParaRPr sz="2200"/>
          </a:p>
          <a:p>
            <a:pPr indent="-368300" lvl="0" marL="457200" rtl="0" algn="l">
              <a:lnSpc>
                <a:spcPct val="100000"/>
              </a:lnSpc>
              <a:spcBef>
                <a:spcPts val="0"/>
              </a:spcBef>
              <a:spcAft>
                <a:spcPts val="0"/>
              </a:spcAft>
              <a:buSzPts val="2200"/>
              <a:buChar char="•"/>
            </a:pPr>
            <a:r>
              <a:rPr lang="en" sz="2200"/>
              <a:t>People who are able to understand spoken language, but cannot read text, will get a chance to gain knowledge from the books by </a:t>
            </a:r>
            <a:r>
              <a:rPr i="1" lang="en" sz="2200"/>
              <a:t>listening</a:t>
            </a:r>
            <a:r>
              <a:rPr lang="en" sz="2200"/>
              <a:t> them.</a:t>
            </a:r>
            <a:br>
              <a:rPr lang="en" sz="2200"/>
            </a:br>
            <a:r>
              <a:rPr lang="en" sz="2200"/>
              <a:t>E.g. Regions in India with high illiteracy rate.</a:t>
            </a:r>
            <a:endParaRPr sz="2200"/>
          </a:p>
          <a:p>
            <a:pPr indent="0" lvl="0" marL="0" rtl="0" algn="l">
              <a:lnSpc>
                <a:spcPct val="100000"/>
              </a:lnSpc>
              <a:spcBef>
                <a:spcPts val="480"/>
              </a:spcBef>
              <a:spcAft>
                <a:spcPts val="0"/>
              </a:spcAft>
              <a:buSzPts val="2400"/>
              <a:buNone/>
            </a:pPr>
            <a:r>
              <a:t/>
            </a:r>
            <a:endParaRPr sz="2200"/>
          </a:p>
        </p:txBody>
      </p:sp>
      <p:sp>
        <p:nvSpPr>
          <p:cNvPr id="2585" name="Google Shape;2585;p3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9" name="Shape 2589"/>
        <p:cNvGrpSpPr/>
        <p:nvPr/>
      </p:nvGrpSpPr>
      <p:grpSpPr>
        <a:xfrm>
          <a:off x="0" y="0"/>
          <a:ext cx="0" cy="0"/>
          <a:chOff x="0" y="0"/>
          <a:chExt cx="0" cy="0"/>
        </a:xfrm>
      </p:grpSpPr>
      <p:sp>
        <p:nvSpPr>
          <p:cNvPr id="2590" name="Google Shape;2590;p31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 Challenges</a:t>
            </a:r>
            <a:endParaRPr/>
          </a:p>
        </p:txBody>
      </p:sp>
      <p:sp>
        <p:nvSpPr>
          <p:cNvPr id="2591" name="Google Shape;2591;p318"/>
          <p:cNvSpPr txBox="1"/>
          <p:nvPr>
            <p:ph idx="1" type="body"/>
          </p:nvPr>
        </p:nvSpPr>
        <p:spPr>
          <a:xfrm>
            <a:off x="457200" y="1063375"/>
            <a:ext cx="8229600" cy="3951600"/>
          </a:xfrm>
          <a:prstGeom prst="rect">
            <a:avLst/>
          </a:prstGeom>
          <a:noFill/>
          <a:ln>
            <a:noFill/>
          </a:ln>
        </p:spPr>
        <p:txBody>
          <a:bodyPr anchorCtr="0" anchor="t" bIns="45700" lIns="91425" spcFirstLastPara="1" rIns="91425" wrap="square" tIns="45700">
            <a:noAutofit/>
          </a:bodyPr>
          <a:lstStyle/>
          <a:p>
            <a:pPr indent="-361950" lvl="0" marL="457200" rtl="0" algn="l">
              <a:lnSpc>
                <a:spcPct val="100000"/>
              </a:lnSpc>
              <a:spcBef>
                <a:spcPts val="0"/>
              </a:spcBef>
              <a:spcAft>
                <a:spcPts val="0"/>
              </a:spcAft>
              <a:buSzPts val="2100"/>
              <a:buChar char="•"/>
            </a:pPr>
            <a:r>
              <a:rPr lang="en" sz="2100"/>
              <a:t>Availability of Data:</a:t>
            </a:r>
            <a:br>
              <a:rPr lang="en" sz="2100"/>
            </a:br>
            <a:r>
              <a:rPr lang="en" sz="2100"/>
              <a:t>The best English TTS systems are trained on 24 hours of data. The currently available data for Marathi and Hindi is 4.8 hours.</a:t>
            </a:r>
            <a:br>
              <a:rPr lang="en" sz="2100"/>
            </a:br>
            <a:endParaRPr sz="1700"/>
          </a:p>
          <a:p>
            <a:pPr indent="-361950" lvl="0" marL="457200" rtl="0" algn="l">
              <a:lnSpc>
                <a:spcPct val="100000"/>
              </a:lnSpc>
              <a:spcBef>
                <a:spcPts val="0"/>
              </a:spcBef>
              <a:spcAft>
                <a:spcPts val="0"/>
              </a:spcAft>
              <a:buSzPts val="2100"/>
              <a:buChar char="•"/>
            </a:pPr>
            <a:r>
              <a:rPr lang="en" sz="2100"/>
              <a:t>Text processing:</a:t>
            </a:r>
            <a:br>
              <a:rPr lang="en" sz="2100"/>
            </a:br>
            <a:r>
              <a:rPr lang="en" sz="2100"/>
              <a:t>Marathi and Hindi are almost phonemic languages. However, currently there do not exist many tools for accurate grapheme-to-phoneme conversion.</a:t>
            </a:r>
            <a:br>
              <a:rPr lang="en" sz="2100"/>
            </a:br>
            <a:endParaRPr sz="1700"/>
          </a:p>
          <a:p>
            <a:pPr indent="-361950" lvl="0" marL="457200" rtl="0" algn="l">
              <a:lnSpc>
                <a:spcPct val="100000"/>
              </a:lnSpc>
              <a:spcBef>
                <a:spcPts val="0"/>
              </a:spcBef>
              <a:spcAft>
                <a:spcPts val="0"/>
              </a:spcAft>
              <a:buSzPts val="2100"/>
              <a:buChar char="•"/>
            </a:pPr>
            <a:r>
              <a:rPr lang="en" sz="2100"/>
              <a:t>Handling words from different languages:</a:t>
            </a:r>
            <a:br>
              <a:rPr lang="en" sz="2100"/>
            </a:br>
            <a:r>
              <a:rPr lang="en" sz="2100"/>
              <a:t>Word sounds from other language do not have much representation in the data, making it difficult to predict.</a:t>
            </a:r>
            <a:endParaRPr sz="2100"/>
          </a:p>
        </p:txBody>
      </p:sp>
      <p:sp>
        <p:nvSpPr>
          <p:cNvPr id="2592" name="Google Shape;2592;p3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6" name="Shape 2596"/>
        <p:cNvGrpSpPr/>
        <p:nvPr/>
      </p:nvGrpSpPr>
      <p:grpSpPr>
        <a:xfrm>
          <a:off x="0" y="0"/>
          <a:ext cx="0" cy="0"/>
          <a:chOff x="0" y="0"/>
          <a:chExt cx="0" cy="0"/>
        </a:xfrm>
      </p:grpSpPr>
      <p:sp>
        <p:nvSpPr>
          <p:cNvPr id="2597" name="Google Shape;2597;p319"/>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Content</a:t>
            </a:r>
            <a:endParaRPr/>
          </a:p>
        </p:txBody>
      </p:sp>
      <p:sp>
        <p:nvSpPr>
          <p:cNvPr id="2598" name="Google Shape;2598;p319"/>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B9B9FF"/>
              </a:buClr>
              <a:buSzPts val="2400"/>
              <a:buChar char="•"/>
            </a:pPr>
            <a:r>
              <a:rPr lang="en">
                <a:solidFill>
                  <a:srgbClr val="B9B9FF"/>
                </a:solidFill>
              </a:rPr>
              <a:t>Introduction</a:t>
            </a:r>
            <a:endParaRPr>
              <a:solidFill>
                <a:srgbClr val="B9B9FF"/>
              </a:solidFill>
            </a:endParaRPr>
          </a:p>
          <a:p>
            <a:pPr indent="-381000" lvl="0" marL="457200" rtl="0" algn="l">
              <a:spcBef>
                <a:spcPts val="0"/>
              </a:spcBef>
              <a:spcAft>
                <a:spcPts val="0"/>
              </a:spcAft>
              <a:buClr>
                <a:srgbClr val="0000FF"/>
              </a:buClr>
              <a:buSzPts val="2400"/>
              <a:buChar char="•"/>
            </a:pPr>
            <a:r>
              <a:rPr lang="en">
                <a:solidFill>
                  <a:srgbClr val="0000FF"/>
                </a:solidFill>
              </a:rPr>
              <a:t>Foundations</a:t>
            </a:r>
            <a:endParaRPr>
              <a:solidFill>
                <a:srgbClr val="0000FF"/>
              </a:solidFill>
            </a:endParaRPr>
          </a:p>
          <a:p>
            <a:pPr indent="-381000" lvl="1" marL="914400" rtl="0" algn="l">
              <a:spcBef>
                <a:spcPts val="0"/>
              </a:spcBef>
              <a:spcAft>
                <a:spcPts val="0"/>
              </a:spcAft>
              <a:buClr>
                <a:srgbClr val="0000FF"/>
              </a:buClr>
              <a:buSzPts val="2400"/>
              <a:buChar char="–"/>
            </a:pPr>
            <a:r>
              <a:rPr lang="en">
                <a:solidFill>
                  <a:srgbClr val="0000FF"/>
                </a:solidFill>
              </a:rPr>
              <a:t>Production of Human Speech</a:t>
            </a:r>
            <a:endParaRPr>
              <a:solidFill>
                <a:srgbClr val="0000FF"/>
              </a:solidFill>
            </a:endParaRPr>
          </a:p>
          <a:p>
            <a:pPr indent="-381000" lvl="1" marL="914400" rtl="0" algn="l">
              <a:spcBef>
                <a:spcPts val="0"/>
              </a:spcBef>
              <a:spcAft>
                <a:spcPts val="0"/>
              </a:spcAft>
              <a:buClr>
                <a:srgbClr val="B9B9FF"/>
              </a:buClr>
              <a:buSzPts val="2400"/>
              <a:buChar char="–"/>
            </a:pPr>
            <a:r>
              <a:rPr lang="en">
                <a:solidFill>
                  <a:srgbClr val="B9B9FF"/>
                </a:solidFill>
              </a:rPr>
              <a:t>Science behind Human Hearing</a:t>
            </a:r>
            <a:endParaRPr>
              <a:solidFill>
                <a:srgbClr val="B9B9FF"/>
              </a:solidFill>
            </a:endParaRPr>
          </a:p>
          <a:p>
            <a:pPr indent="-381000" lvl="0" marL="457200" rtl="0" algn="l">
              <a:spcBef>
                <a:spcPts val="0"/>
              </a:spcBef>
              <a:spcAft>
                <a:spcPts val="0"/>
              </a:spcAft>
              <a:buClr>
                <a:srgbClr val="B9B9FF"/>
              </a:buClr>
              <a:buSzPts val="2400"/>
              <a:buChar char="•"/>
            </a:pPr>
            <a:r>
              <a:rPr lang="en">
                <a:solidFill>
                  <a:srgbClr val="B9B9FF"/>
                </a:solidFill>
              </a:rPr>
              <a:t>TTS Synthesis</a:t>
            </a:r>
            <a:endParaRPr>
              <a:solidFill>
                <a:srgbClr val="B9B9FF"/>
              </a:solidFill>
            </a:endParaRPr>
          </a:p>
          <a:p>
            <a:pPr indent="-381000" lvl="1" marL="914400" rtl="0" algn="l">
              <a:spcBef>
                <a:spcPts val="0"/>
              </a:spcBef>
              <a:spcAft>
                <a:spcPts val="0"/>
              </a:spcAft>
              <a:buClr>
                <a:srgbClr val="B9B9FF"/>
              </a:buClr>
              <a:buSzPts val="2400"/>
              <a:buChar char="–"/>
            </a:pPr>
            <a:r>
              <a:rPr lang="en">
                <a:solidFill>
                  <a:srgbClr val="B9B9FF"/>
                </a:solidFill>
              </a:rPr>
              <a:t>Previous Approaches</a:t>
            </a:r>
            <a:endParaRPr>
              <a:solidFill>
                <a:srgbClr val="B9B9FF"/>
              </a:solidFill>
            </a:endParaRPr>
          </a:p>
          <a:p>
            <a:pPr indent="-381000" lvl="1" marL="914400" rtl="0" algn="l">
              <a:spcBef>
                <a:spcPts val="0"/>
              </a:spcBef>
              <a:spcAft>
                <a:spcPts val="0"/>
              </a:spcAft>
              <a:buClr>
                <a:srgbClr val="B9B9FF"/>
              </a:buClr>
              <a:buSzPts val="2400"/>
              <a:buChar char="–"/>
            </a:pPr>
            <a:r>
              <a:rPr lang="en">
                <a:solidFill>
                  <a:srgbClr val="B9B9FF"/>
                </a:solidFill>
              </a:rPr>
              <a:t>Latest Developments</a:t>
            </a:r>
            <a:endParaRPr>
              <a:solidFill>
                <a:srgbClr val="B9B9FF"/>
              </a:solidFill>
            </a:endParaRPr>
          </a:p>
          <a:p>
            <a:pPr indent="-381000" lvl="0" marL="457200" rtl="0" algn="l">
              <a:spcBef>
                <a:spcPts val="0"/>
              </a:spcBef>
              <a:spcAft>
                <a:spcPts val="0"/>
              </a:spcAft>
              <a:buClr>
                <a:srgbClr val="B9B9FF"/>
              </a:buClr>
              <a:buSzPts val="2400"/>
              <a:buChar char="•"/>
            </a:pPr>
            <a:r>
              <a:rPr lang="en">
                <a:solidFill>
                  <a:srgbClr val="B9B9FF"/>
                </a:solidFill>
              </a:rPr>
              <a:t>Demonstration</a:t>
            </a:r>
            <a:endParaRPr>
              <a:solidFill>
                <a:srgbClr val="B9B9FF"/>
              </a:solidFill>
            </a:endParaRPr>
          </a:p>
        </p:txBody>
      </p:sp>
      <p:sp>
        <p:nvSpPr>
          <p:cNvPr id="2599" name="Google Shape;2599;p3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3" name="Shape 2603"/>
        <p:cNvGrpSpPr/>
        <p:nvPr/>
      </p:nvGrpSpPr>
      <p:grpSpPr>
        <a:xfrm>
          <a:off x="0" y="0"/>
          <a:ext cx="0" cy="0"/>
          <a:chOff x="0" y="0"/>
          <a:chExt cx="0" cy="0"/>
        </a:xfrm>
      </p:grpSpPr>
      <p:sp>
        <p:nvSpPr>
          <p:cNvPr id="2604" name="Google Shape;2604;p320"/>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Basics of Signal Processing (1/5)</a:t>
            </a:r>
            <a:endParaRPr/>
          </a:p>
        </p:txBody>
      </p:sp>
      <p:sp>
        <p:nvSpPr>
          <p:cNvPr id="2605" name="Google Shape;2605;p320"/>
          <p:cNvSpPr txBox="1"/>
          <p:nvPr>
            <p:ph idx="1" type="body"/>
          </p:nvPr>
        </p:nvSpPr>
        <p:spPr>
          <a:xfrm>
            <a:off x="457200" y="1200150"/>
            <a:ext cx="8229600" cy="37290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Sampling and Quantization</a:t>
            </a:r>
            <a:endParaRPr sz="2100"/>
          </a:p>
          <a:p>
            <a:pPr indent="-361950" lvl="1" marL="914400" rtl="0" algn="l">
              <a:spcBef>
                <a:spcPts val="0"/>
              </a:spcBef>
              <a:spcAft>
                <a:spcPts val="0"/>
              </a:spcAft>
              <a:buSzPts val="2100"/>
              <a:buChar char="–"/>
            </a:pPr>
            <a:r>
              <a:rPr lang="en" sz="2100"/>
              <a:t>Storing analog signal in bits</a:t>
            </a:r>
            <a:br>
              <a:rPr lang="en" sz="2100"/>
            </a:br>
            <a:r>
              <a:rPr lang="en" sz="2100"/>
              <a:t>w</a:t>
            </a:r>
            <a:r>
              <a:rPr lang="en" sz="2100"/>
              <a:t>ould require infinite memory</a:t>
            </a:r>
            <a:endParaRPr sz="2100"/>
          </a:p>
          <a:p>
            <a:pPr indent="-361950" lvl="1" marL="914400" rtl="0" algn="l">
              <a:spcBef>
                <a:spcPts val="0"/>
              </a:spcBef>
              <a:spcAft>
                <a:spcPts val="0"/>
              </a:spcAft>
              <a:buSzPts val="2100"/>
              <a:buChar char="–"/>
            </a:pPr>
            <a:r>
              <a:rPr lang="en" sz="2100"/>
              <a:t>We discretize the signal along</a:t>
            </a:r>
            <a:br>
              <a:rPr lang="en" sz="2100"/>
            </a:br>
            <a:r>
              <a:rPr lang="en" sz="2100"/>
              <a:t>t</a:t>
            </a:r>
            <a:r>
              <a:rPr lang="en" sz="2100"/>
              <a:t>wo dimensions - time and value</a:t>
            </a:r>
            <a:endParaRPr sz="2100"/>
          </a:p>
          <a:p>
            <a:pPr indent="-361950" lvl="1" marL="914400" rtl="0" algn="l">
              <a:spcBef>
                <a:spcPts val="0"/>
              </a:spcBef>
              <a:spcAft>
                <a:spcPts val="0"/>
              </a:spcAft>
              <a:buSzPts val="2100"/>
              <a:buChar char="–"/>
            </a:pPr>
            <a:r>
              <a:rPr lang="en" sz="2100"/>
              <a:t>The discretization along the time</a:t>
            </a:r>
            <a:br>
              <a:rPr lang="en" sz="2100"/>
            </a:br>
            <a:r>
              <a:rPr lang="en" sz="2100"/>
              <a:t>a</a:t>
            </a:r>
            <a:r>
              <a:rPr lang="en" sz="2100"/>
              <a:t>xis is called as </a:t>
            </a:r>
            <a:r>
              <a:rPr i="1" lang="en" sz="2100"/>
              <a:t>sampling</a:t>
            </a:r>
            <a:r>
              <a:rPr lang="en" sz="2100"/>
              <a:t>. This</a:t>
            </a:r>
            <a:br>
              <a:rPr lang="en" sz="2100"/>
            </a:br>
            <a:r>
              <a:rPr lang="en" sz="2100"/>
              <a:t>r</a:t>
            </a:r>
            <a:r>
              <a:rPr lang="en" sz="2100"/>
              <a:t>equires a sampling rate to specified</a:t>
            </a:r>
            <a:endParaRPr sz="2100"/>
          </a:p>
          <a:p>
            <a:pPr indent="-361950" lvl="1" marL="914400" rtl="0" algn="l">
              <a:spcBef>
                <a:spcPts val="0"/>
              </a:spcBef>
              <a:spcAft>
                <a:spcPts val="0"/>
              </a:spcAft>
              <a:buSzPts val="2100"/>
              <a:buChar char="–"/>
            </a:pPr>
            <a:r>
              <a:rPr lang="en" sz="2100"/>
              <a:t>The discretization along the value axis is called as </a:t>
            </a:r>
            <a:r>
              <a:rPr i="1" lang="en" sz="2100"/>
              <a:t>quantization</a:t>
            </a:r>
            <a:r>
              <a:rPr lang="en" sz="2100"/>
              <a:t>. This requires deciding on how many bits we want to use to store one sample of the signal.</a:t>
            </a:r>
            <a:endParaRPr sz="2100"/>
          </a:p>
        </p:txBody>
      </p:sp>
      <p:pic>
        <p:nvPicPr>
          <p:cNvPr id="2606" name="Google Shape;2606;p320"/>
          <p:cNvPicPr preferRelativeResize="0"/>
          <p:nvPr/>
        </p:nvPicPr>
        <p:blipFill>
          <a:blip r:embed="rId3">
            <a:alphaModFix/>
          </a:blip>
          <a:stretch>
            <a:fillRect/>
          </a:stretch>
        </p:blipFill>
        <p:spPr>
          <a:xfrm>
            <a:off x="5396850" y="1200150"/>
            <a:ext cx="3289949" cy="2282426"/>
          </a:xfrm>
          <a:prstGeom prst="rect">
            <a:avLst/>
          </a:prstGeom>
          <a:noFill/>
          <a:ln>
            <a:noFill/>
          </a:ln>
        </p:spPr>
      </p:pic>
      <p:sp>
        <p:nvSpPr>
          <p:cNvPr id="2607" name="Google Shape;2607;p3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1" name="Shape 2611"/>
        <p:cNvGrpSpPr/>
        <p:nvPr/>
      </p:nvGrpSpPr>
      <p:grpSpPr>
        <a:xfrm>
          <a:off x="0" y="0"/>
          <a:ext cx="0" cy="0"/>
          <a:chOff x="0" y="0"/>
          <a:chExt cx="0" cy="0"/>
        </a:xfrm>
      </p:grpSpPr>
      <p:sp>
        <p:nvSpPr>
          <p:cNvPr id="2612" name="Google Shape;2612;p321"/>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Basics of Signal Processing (2/5)</a:t>
            </a:r>
            <a:endParaRPr/>
          </a:p>
        </p:txBody>
      </p:sp>
      <p:sp>
        <p:nvSpPr>
          <p:cNvPr id="2613" name="Google Shape;2613;p321"/>
          <p:cNvSpPr txBox="1"/>
          <p:nvPr>
            <p:ph idx="1" type="body"/>
          </p:nvPr>
        </p:nvSpPr>
        <p:spPr>
          <a:xfrm>
            <a:off x="457200" y="1063375"/>
            <a:ext cx="8229600" cy="3804000"/>
          </a:xfrm>
          <a:prstGeom prst="rect">
            <a:avLst/>
          </a:prstGeom>
        </p:spPr>
        <p:txBody>
          <a:bodyPr anchorCtr="0" anchor="t" bIns="45700" lIns="91425" spcFirstLastPara="1" rIns="91425" wrap="square" tIns="45700">
            <a:noAutofit/>
          </a:bodyPr>
          <a:lstStyle/>
          <a:p>
            <a:pPr indent="-349250" lvl="0" marL="457200" rtl="0" algn="l">
              <a:spcBef>
                <a:spcPts val="480"/>
              </a:spcBef>
              <a:spcAft>
                <a:spcPts val="0"/>
              </a:spcAft>
              <a:buSzPts val="1900"/>
              <a:buChar char="•"/>
            </a:pPr>
            <a:r>
              <a:rPr lang="en" sz="1900"/>
              <a:t>D</a:t>
            </a:r>
            <a:r>
              <a:rPr lang="en" sz="1900"/>
              <a:t>igital system</a:t>
            </a:r>
            <a:endParaRPr sz="1900"/>
          </a:p>
          <a:p>
            <a:pPr indent="-349250" lvl="1" marL="914400" rtl="0" algn="l">
              <a:spcBef>
                <a:spcPts val="0"/>
              </a:spcBef>
              <a:spcAft>
                <a:spcPts val="0"/>
              </a:spcAft>
              <a:buSzPts val="1900"/>
              <a:buChar char="–"/>
            </a:pPr>
            <a:r>
              <a:rPr lang="en" sz="1900"/>
              <a:t>Impulse Response:</a:t>
            </a:r>
            <a:endParaRPr sz="1900"/>
          </a:p>
          <a:p>
            <a:pPr indent="-349250" lvl="2" marL="1371600" rtl="0" algn="l">
              <a:spcBef>
                <a:spcPts val="0"/>
              </a:spcBef>
              <a:spcAft>
                <a:spcPts val="0"/>
              </a:spcAft>
              <a:buSzPts val="1900"/>
              <a:buChar char="○"/>
            </a:pPr>
            <a:r>
              <a:rPr lang="en" sz="1900"/>
              <a:t>The impulse response of a system is the output that is generated when a delta signal is given as the input</a:t>
            </a:r>
            <a:endParaRPr sz="1900"/>
          </a:p>
          <a:p>
            <a:pPr indent="-349250" lvl="2" marL="1371600" rtl="0" algn="l">
              <a:spcBef>
                <a:spcPts val="0"/>
              </a:spcBef>
              <a:spcAft>
                <a:spcPts val="0"/>
              </a:spcAft>
              <a:buSzPts val="1900"/>
              <a:buChar char="○"/>
            </a:pPr>
            <a:r>
              <a:rPr lang="en" sz="1900"/>
              <a:t>It is characteristic of any digital system and provides information about how the system reacts to change in input</a:t>
            </a:r>
            <a:br>
              <a:rPr lang="en" sz="1900"/>
            </a:br>
            <a:endParaRPr sz="1900"/>
          </a:p>
          <a:p>
            <a:pPr indent="-349250" lvl="1" marL="914400" rtl="0" algn="l">
              <a:spcBef>
                <a:spcPts val="0"/>
              </a:spcBef>
              <a:spcAft>
                <a:spcPts val="0"/>
              </a:spcAft>
              <a:buSzPts val="1900"/>
              <a:buChar char="–"/>
            </a:pPr>
            <a:r>
              <a:rPr lang="en" sz="1900"/>
              <a:t>Output of system:</a:t>
            </a:r>
            <a:endParaRPr sz="1900"/>
          </a:p>
          <a:p>
            <a:pPr indent="-349250" lvl="2" marL="1371600" rtl="0" algn="l">
              <a:spcBef>
                <a:spcPts val="0"/>
              </a:spcBef>
              <a:spcAft>
                <a:spcPts val="0"/>
              </a:spcAft>
              <a:buSzPts val="1900"/>
              <a:buChar char="○"/>
            </a:pPr>
            <a:r>
              <a:rPr lang="en" sz="1900"/>
              <a:t>Consider a digital signal </a:t>
            </a:r>
            <a:r>
              <a:rPr b="1" lang="en" sz="1900"/>
              <a:t>x</a:t>
            </a:r>
            <a:r>
              <a:rPr lang="en" sz="1900"/>
              <a:t>[</a:t>
            </a:r>
            <a:r>
              <a:rPr i="1" lang="en" sz="1900"/>
              <a:t>n</a:t>
            </a:r>
            <a:r>
              <a:rPr lang="en" sz="1900"/>
              <a:t>], a digital system with impulse response </a:t>
            </a:r>
            <a:r>
              <a:rPr b="1" lang="en" sz="1900"/>
              <a:t>h</a:t>
            </a:r>
            <a:r>
              <a:rPr lang="en" sz="1900"/>
              <a:t>[</a:t>
            </a:r>
            <a:r>
              <a:rPr i="1" lang="en" sz="1900"/>
              <a:t>n</a:t>
            </a:r>
            <a:r>
              <a:rPr lang="en" sz="1900"/>
              <a:t>], and the output signal </a:t>
            </a:r>
            <a:r>
              <a:rPr b="1" lang="en" sz="1900"/>
              <a:t>y</a:t>
            </a:r>
            <a:r>
              <a:rPr lang="en" sz="1900"/>
              <a:t>[</a:t>
            </a:r>
            <a:r>
              <a:rPr i="1" lang="en" sz="1900"/>
              <a:t>n</a:t>
            </a:r>
            <a:r>
              <a:rPr lang="en" sz="1900"/>
              <a:t>]</a:t>
            </a:r>
            <a:endParaRPr sz="1900"/>
          </a:p>
          <a:p>
            <a:pPr indent="-349250" lvl="2" marL="1371600" rtl="0" algn="l">
              <a:spcBef>
                <a:spcPts val="0"/>
              </a:spcBef>
              <a:spcAft>
                <a:spcPts val="0"/>
              </a:spcAft>
              <a:buSzPts val="1900"/>
              <a:buChar char="○"/>
            </a:pPr>
            <a:r>
              <a:rPr lang="en" sz="1900"/>
              <a:t>Then we have,</a:t>
            </a:r>
            <a:br>
              <a:rPr lang="en" sz="1900"/>
            </a:br>
            <a:r>
              <a:rPr lang="en" sz="1900"/>
              <a:t>	</a:t>
            </a:r>
            <a:r>
              <a:rPr b="1" lang="en" sz="1900"/>
              <a:t>y</a:t>
            </a:r>
            <a:r>
              <a:rPr lang="en" sz="1900"/>
              <a:t>[</a:t>
            </a:r>
            <a:r>
              <a:rPr i="1" lang="en" sz="1900"/>
              <a:t>n</a:t>
            </a:r>
            <a:r>
              <a:rPr lang="en" sz="1900"/>
              <a:t>] = </a:t>
            </a:r>
            <a:r>
              <a:rPr b="1" lang="en" sz="1900"/>
              <a:t>x</a:t>
            </a:r>
            <a:r>
              <a:rPr lang="en" sz="1900"/>
              <a:t>[</a:t>
            </a:r>
            <a:r>
              <a:rPr i="1" lang="en" sz="1900"/>
              <a:t>n</a:t>
            </a:r>
            <a:r>
              <a:rPr lang="en" sz="1900"/>
              <a:t>] * </a:t>
            </a:r>
            <a:r>
              <a:rPr b="1" lang="en" sz="1900"/>
              <a:t>h</a:t>
            </a:r>
            <a:r>
              <a:rPr lang="en" sz="1900"/>
              <a:t>[</a:t>
            </a:r>
            <a:r>
              <a:rPr i="1" lang="en" sz="1900"/>
              <a:t>n</a:t>
            </a:r>
            <a:r>
              <a:rPr lang="en" sz="1900"/>
              <a:t>] = ∑ </a:t>
            </a:r>
            <a:r>
              <a:rPr b="1" lang="en" sz="1900"/>
              <a:t>x</a:t>
            </a:r>
            <a:r>
              <a:rPr lang="en" sz="1900"/>
              <a:t>[</a:t>
            </a:r>
            <a:r>
              <a:rPr i="1" lang="en" sz="1900"/>
              <a:t>k</a:t>
            </a:r>
            <a:r>
              <a:rPr lang="en" sz="1900"/>
              <a:t>] </a:t>
            </a:r>
            <a:r>
              <a:rPr b="1" lang="en" sz="1900"/>
              <a:t>h</a:t>
            </a:r>
            <a:r>
              <a:rPr lang="en" sz="1900"/>
              <a:t>[</a:t>
            </a:r>
            <a:r>
              <a:rPr i="1" lang="en" sz="1900"/>
              <a:t>n</a:t>
            </a:r>
            <a:r>
              <a:rPr lang="en" sz="1900"/>
              <a:t>-</a:t>
            </a:r>
            <a:r>
              <a:rPr i="1" lang="en" sz="1900"/>
              <a:t>k</a:t>
            </a:r>
            <a:r>
              <a:rPr lang="en" sz="1900"/>
              <a:t>] , for all k in ( -∞, ∞ )</a:t>
            </a:r>
            <a:br>
              <a:rPr lang="en" sz="1900"/>
            </a:br>
            <a:r>
              <a:rPr lang="en" sz="1900"/>
              <a:t>where, * is the convolution operator</a:t>
            </a:r>
            <a:endParaRPr sz="1900"/>
          </a:p>
        </p:txBody>
      </p:sp>
      <p:sp>
        <p:nvSpPr>
          <p:cNvPr id="2614" name="Google Shape;2614;p3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p322"/>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Basics of Signal Processing (3/5)</a:t>
            </a:r>
            <a:endParaRPr/>
          </a:p>
        </p:txBody>
      </p:sp>
      <p:sp>
        <p:nvSpPr>
          <p:cNvPr id="2620" name="Google Shape;2620;p322"/>
          <p:cNvSpPr txBox="1"/>
          <p:nvPr>
            <p:ph idx="1" type="body"/>
          </p:nvPr>
        </p:nvSpPr>
        <p:spPr>
          <a:xfrm>
            <a:off x="457200" y="1063375"/>
            <a:ext cx="4064700" cy="3804000"/>
          </a:xfrm>
          <a:prstGeom prst="rect">
            <a:avLst/>
          </a:prstGeom>
        </p:spPr>
        <p:txBody>
          <a:bodyPr anchorCtr="0" anchor="t" bIns="45700" lIns="91425" spcFirstLastPara="1" rIns="91425" wrap="square" tIns="45700">
            <a:noAutofit/>
          </a:bodyPr>
          <a:lstStyle/>
          <a:p>
            <a:pPr indent="-349250" lvl="0" marL="457200" rtl="0" algn="l">
              <a:spcBef>
                <a:spcPts val="480"/>
              </a:spcBef>
              <a:spcAft>
                <a:spcPts val="0"/>
              </a:spcAft>
              <a:buSzPts val="1900"/>
              <a:buChar char="•"/>
            </a:pPr>
            <a:r>
              <a:rPr lang="en" sz="1900"/>
              <a:t>Fourier Transform</a:t>
            </a:r>
            <a:endParaRPr sz="1900"/>
          </a:p>
          <a:p>
            <a:pPr indent="-349250" lvl="1" marL="914400" rtl="0" algn="l">
              <a:spcBef>
                <a:spcPts val="0"/>
              </a:spcBef>
              <a:spcAft>
                <a:spcPts val="0"/>
              </a:spcAft>
              <a:buSzPts val="1900"/>
              <a:buChar char="–"/>
            </a:pPr>
            <a:r>
              <a:rPr lang="en" sz="1900"/>
              <a:t>Provides the </a:t>
            </a:r>
            <a:r>
              <a:rPr lang="en" sz="1900"/>
              <a:t>frequency</a:t>
            </a:r>
            <a:r>
              <a:rPr lang="en" sz="1900"/>
              <a:t> domain representation of any signal</a:t>
            </a:r>
            <a:endParaRPr sz="1900"/>
          </a:p>
          <a:p>
            <a:pPr indent="-349250" lvl="1" marL="914400" rtl="0" algn="l">
              <a:spcBef>
                <a:spcPts val="0"/>
              </a:spcBef>
              <a:spcAft>
                <a:spcPts val="0"/>
              </a:spcAft>
              <a:buSzPts val="1900"/>
              <a:buChar char="–"/>
            </a:pPr>
            <a:r>
              <a:rPr lang="en" sz="1900"/>
              <a:t>Captures the relative strength of different frequencies in the signal</a:t>
            </a:r>
            <a:endParaRPr sz="1900"/>
          </a:p>
          <a:p>
            <a:pPr indent="-349250" lvl="1" marL="914400" rtl="0" algn="l">
              <a:spcBef>
                <a:spcPts val="0"/>
              </a:spcBef>
              <a:spcAft>
                <a:spcPts val="0"/>
              </a:spcAft>
              <a:buSzPts val="1900"/>
              <a:buChar char="–"/>
            </a:pPr>
            <a:r>
              <a:rPr lang="en" sz="1900"/>
              <a:t>It is an invertible transformation</a:t>
            </a:r>
            <a:endParaRPr sz="1900"/>
          </a:p>
          <a:p>
            <a:pPr indent="0" lvl="0" marL="457200" rtl="0" algn="l">
              <a:spcBef>
                <a:spcPts val="480"/>
              </a:spcBef>
              <a:spcAft>
                <a:spcPts val="0"/>
              </a:spcAft>
              <a:buNone/>
            </a:pPr>
            <a:r>
              <a:t/>
            </a:r>
            <a:endParaRPr sz="1900"/>
          </a:p>
        </p:txBody>
      </p:sp>
      <p:pic>
        <p:nvPicPr>
          <p:cNvPr id="2621" name="Google Shape;2621;p322"/>
          <p:cNvPicPr preferRelativeResize="0"/>
          <p:nvPr/>
        </p:nvPicPr>
        <p:blipFill>
          <a:blip r:embed="rId3">
            <a:alphaModFix/>
          </a:blip>
          <a:stretch>
            <a:fillRect/>
          </a:stretch>
        </p:blipFill>
        <p:spPr>
          <a:xfrm>
            <a:off x="5036350" y="1063375"/>
            <a:ext cx="3650450" cy="3083550"/>
          </a:xfrm>
          <a:prstGeom prst="rect">
            <a:avLst/>
          </a:prstGeom>
          <a:noFill/>
          <a:ln>
            <a:noFill/>
          </a:ln>
        </p:spPr>
      </p:pic>
      <p:sp>
        <p:nvSpPr>
          <p:cNvPr id="2622" name="Google Shape;2622;p322"/>
          <p:cNvSpPr txBox="1"/>
          <p:nvPr/>
        </p:nvSpPr>
        <p:spPr>
          <a:xfrm>
            <a:off x="792900" y="4146925"/>
            <a:ext cx="7893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22222"/>
                </a:solidFill>
                <a:highlight>
                  <a:srgbClr val="FFFFFF"/>
                </a:highlight>
                <a:latin typeface="Arial"/>
                <a:ea typeface="Arial"/>
                <a:cs typeface="Arial"/>
                <a:sym typeface="Arial"/>
              </a:rPr>
              <a:t>Image source: </a:t>
            </a:r>
            <a:r>
              <a:rPr lang="en" sz="1000">
                <a:solidFill>
                  <a:srgbClr val="222222"/>
                </a:solidFill>
                <a:highlight>
                  <a:srgbClr val="FFFFFF"/>
                </a:highlight>
              </a:rPr>
              <a:t>https://www.researchgate.net/figure/Fourier-transform-of-a-sum-of-sinusoids-and-filtering-the-highest-frequency_fig3_237061998</a:t>
            </a:r>
            <a:endParaRPr b="0" i="0" sz="1000" u="none" cap="none" strike="noStrike">
              <a:solidFill>
                <a:srgbClr val="222222"/>
              </a:solidFill>
              <a:highlight>
                <a:srgbClr val="FFFFFF"/>
              </a:highlight>
              <a:latin typeface="Arial"/>
              <a:ea typeface="Arial"/>
              <a:cs typeface="Arial"/>
              <a:sym typeface="Arial"/>
            </a:endParaRPr>
          </a:p>
        </p:txBody>
      </p:sp>
      <p:sp>
        <p:nvSpPr>
          <p:cNvPr id="2623" name="Google Shape;2623;p3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7" name="Shape 2627"/>
        <p:cNvGrpSpPr/>
        <p:nvPr/>
      </p:nvGrpSpPr>
      <p:grpSpPr>
        <a:xfrm>
          <a:off x="0" y="0"/>
          <a:ext cx="0" cy="0"/>
          <a:chOff x="0" y="0"/>
          <a:chExt cx="0" cy="0"/>
        </a:xfrm>
      </p:grpSpPr>
      <p:sp>
        <p:nvSpPr>
          <p:cNvPr id="2628" name="Google Shape;2628;p323"/>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Basics of Signal Processing (4/5)</a:t>
            </a:r>
            <a:endParaRPr/>
          </a:p>
        </p:txBody>
      </p:sp>
      <p:sp>
        <p:nvSpPr>
          <p:cNvPr id="2629" name="Google Shape;2629;p323"/>
          <p:cNvSpPr txBox="1"/>
          <p:nvPr>
            <p:ph idx="1" type="body"/>
          </p:nvPr>
        </p:nvSpPr>
        <p:spPr>
          <a:xfrm>
            <a:off x="457200" y="1063375"/>
            <a:ext cx="8229600" cy="3804000"/>
          </a:xfrm>
          <a:prstGeom prst="rect">
            <a:avLst/>
          </a:prstGeom>
        </p:spPr>
        <p:txBody>
          <a:bodyPr anchorCtr="0" anchor="t" bIns="45700" lIns="91425" spcFirstLastPara="1" rIns="91425" wrap="square" tIns="45700">
            <a:noAutofit/>
          </a:bodyPr>
          <a:lstStyle/>
          <a:p>
            <a:pPr indent="-349250" lvl="0" marL="457200" rtl="0" algn="l">
              <a:spcBef>
                <a:spcPts val="480"/>
              </a:spcBef>
              <a:spcAft>
                <a:spcPts val="0"/>
              </a:spcAft>
              <a:buSzPts val="1900"/>
              <a:buChar char="•"/>
            </a:pPr>
            <a:r>
              <a:rPr lang="en" sz="1900"/>
              <a:t>Discrete </a:t>
            </a:r>
            <a:r>
              <a:rPr lang="en" sz="1900"/>
              <a:t>Fourier Transform (DFT)</a:t>
            </a:r>
            <a:endParaRPr sz="1900"/>
          </a:p>
          <a:p>
            <a:pPr indent="-349250" lvl="1" marL="914400" rtl="0" algn="l">
              <a:spcBef>
                <a:spcPts val="0"/>
              </a:spcBef>
              <a:spcAft>
                <a:spcPts val="0"/>
              </a:spcAft>
              <a:buSzPts val="1900"/>
              <a:buChar char="–"/>
            </a:pPr>
            <a:r>
              <a:rPr lang="en" sz="1900"/>
              <a:t>Converts a digital signal input of finite length into same-length sequence which </a:t>
            </a:r>
            <a:r>
              <a:rPr lang="en" sz="1900"/>
              <a:t>represents</a:t>
            </a:r>
            <a:r>
              <a:rPr lang="en" sz="1900"/>
              <a:t> the samples of fourier transform of the input signal</a:t>
            </a:r>
            <a:br>
              <a:rPr lang="en" sz="1900"/>
            </a:br>
            <a:endParaRPr sz="1900"/>
          </a:p>
          <a:p>
            <a:pPr indent="-349250" lvl="0" marL="457200" rtl="0" algn="l">
              <a:spcBef>
                <a:spcPts val="0"/>
              </a:spcBef>
              <a:spcAft>
                <a:spcPts val="0"/>
              </a:spcAft>
              <a:buSzPts val="1900"/>
              <a:buChar char="•"/>
            </a:pPr>
            <a:r>
              <a:rPr lang="en" sz="1900"/>
              <a:t>Short-time Fourier Transform</a:t>
            </a:r>
            <a:endParaRPr sz="1900"/>
          </a:p>
          <a:p>
            <a:pPr indent="-349250" lvl="1" marL="914400" rtl="0" algn="l">
              <a:spcBef>
                <a:spcPts val="0"/>
              </a:spcBef>
              <a:spcAft>
                <a:spcPts val="0"/>
              </a:spcAft>
              <a:buSzPts val="1900"/>
              <a:buChar char="–"/>
            </a:pPr>
            <a:r>
              <a:rPr lang="en" sz="1900"/>
              <a:t>DFT is applied to small segments</a:t>
            </a:r>
            <a:br>
              <a:rPr lang="en" sz="1900"/>
            </a:br>
            <a:r>
              <a:rPr lang="en" sz="1900"/>
              <a:t>o</a:t>
            </a:r>
            <a:r>
              <a:rPr lang="en" sz="1900"/>
              <a:t>f input signal</a:t>
            </a:r>
            <a:br>
              <a:rPr lang="en" sz="1900"/>
            </a:br>
            <a:endParaRPr sz="1900"/>
          </a:p>
          <a:p>
            <a:pPr indent="-349250" lvl="0" marL="457200" rtl="0" algn="l">
              <a:spcBef>
                <a:spcPts val="0"/>
              </a:spcBef>
              <a:spcAft>
                <a:spcPts val="0"/>
              </a:spcAft>
              <a:buSzPts val="1900"/>
              <a:buChar char="•"/>
            </a:pPr>
            <a:r>
              <a:rPr lang="en" sz="1900"/>
              <a:t>Spectrograms</a:t>
            </a:r>
            <a:endParaRPr sz="1900"/>
          </a:p>
          <a:p>
            <a:pPr indent="-349250" lvl="1" marL="914400" rtl="0" algn="l">
              <a:spcBef>
                <a:spcPts val="0"/>
              </a:spcBef>
              <a:spcAft>
                <a:spcPts val="0"/>
              </a:spcAft>
              <a:buSzPts val="1900"/>
              <a:buChar char="–"/>
            </a:pPr>
            <a:r>
              <a:rPr lang="en" sz="1900"/>
              <a:t>The STFT of each segment of the</a:t>
            </a:r>
            <a:br>
              <a:rPr lang="en" sz="1900"/>
            </a:br>
            <a:r>
              <a:rPr lang="en" sz="1900"/>
              <a:t>i</a:t>
            </a:r>
            <a:r>
              <a:rPr lang="en" sz="1900"/>
              <a:t>nput signal are vertically placed </a:t>
            </a:r>
            <a:br>
              <a:rPr lang="en" sz="1900"/>
            </a:br>
            <a:r>
              <a:rPr lang="en" sz="1900"/>
              <a:t>next to each other to form a matrix</a:t>
            </a:r>
            <a:endParaRPr sz="1900"/>
          </a:p>
        </p:txBody>
      </p:sp>
      <p:pic>
        <p:nvPicPr>
          <p:cNvPr id="2630" name="Google Shape;2630;p323"/>
          <p:cNvPicPr preferRelativeResize="0"/>
          <p:nvPr/>
        </p:nvPicPr>
        <p:blipFill>
          <a:blip r:embed="rId3">
            <a:alphaModFix/>
          </a:blip>
          <a:stretch>
            <a:fillRect/>
          </a:stretch>
        </p:blipFill>
        <p:spPr>
          <a:xfrm>
            <a:off x="5422050" y="2097175"/>
            <a:ext cx="2861100" cy="2770199"/>
          </a:xfrm>
          <a:prstGeom prst="rect">
            <a:avLst/>
          </a:prstGeom>
          <a:noFill/>
          <a:ln>
            <a:noFill/>
          </a:ln>
        </p:spPr>
      </p:pic>
      <p:sp>
        <p:nvSpPr>
          <p:cNvPr id="2631" name="Google Shape;2631;p3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sp>
        <p:nvSpPr>
          <p:cNvPr id="2636" name="Google Shape;2636;p324"/>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Basics of Signal Processing (5/5)</a:t>
            </a:r>
            <a:endParaRPr/>
          </a:p>
        </p:txBody>
      </p:sp>
      <p:pic>
        <p:nvPicPr>
          <p:cNvPr id="2637" name="Google Shape;2637;p324"/>
          <p:cNvPicPr preferRelativeResize="0"/>
          <p:nvPr/>
        </p:nvPicPr>
        <p:blipFill>
          <a:blip r:embed="rId3">
            <a:alphaModFix/>
          </a:blip>
          <a:stretch>
            <a:fillRect/>
          </a:stretch>
        </p:blipFill>
        <p:spPr>
          <a:xfrm>
            <a:off x="911250" y="1063375"/>
            <a:ext cx="6110748" cy="3499249"/>
          </a:xfrm>
          <a:prstGeom prst="rect">
            <a:avLst/>
          </a:prstGeom>
          <a:noFill/>
          <a:ln>
            <a:noFill/>
          </a:ln>
        </p:spPr>
      </p:pic>
      <p:sp>
        <p:nvSpPr>
          <p:cNvPr id="2638" name="Google Shape;2638;p324"/>
          <p:cNvSpPr txBox="1"/>
          <p:nvPr/>
        </p:nvSpPr>
        <p:spPr>
          <a:xfrm>
            <a:off x="7200900" y="3300525"/>
            <a:ext cx="14859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22222"/>
                </a:solidFill>
                <a:highlight>
                  <a:srgbClr val="FFFFFF"/>
                </a:highlight>
                <a:latin typeface="Arial"/>
                <a:ea typeface="Arial"/>
                <a:cs typeface="Arial"/>
                <a:sym typeface="Arial"/>
              </a:rPr>
              <a:t>Image source: </a:t>
            </a:r>
            <a:r>
              <a:rPr lang="en" sz="1000">
                <a:solidFill>
                  <a:srgbClr val="222222"/>
                </a:solidFill>
                <a:highlight>
                  <a:srgbClr val="FFFFFF"/>
                </a:highlight>
              </a:rPr>
              <a:t>https://towardsdatascience.com/understanding-audio-data-fourier-transform-fft-spectrogram-and-speech-recognition-a4072d228520</a:t>
            </a:r>
            <a:r>
              <a:rPr lang="en" sz="1000">
                <a:solidFill>
                  <a:srgbClr val="222222"/>
                </a:solidFill>
                <a:highlight>
                  <a:srgbClr val="FFFFFF"/>
                </a:highlight>
              </a:rPr>
              <a:t> </a:t>
            </a:r>
            <a:endParaRPr b="0" i="0" sz="1000" u="none" cap="none" strike="noStrike">
              <a:solidFill>
                <a:srgbClr val="222222"/>
              </a:solidFill>
              <a:highlight>
                <a:srgbClr val="FFFFFF"/>
              </a:highlight>
              <a:latin typeface="Arial"/>
              <a:ea typeface="Arial"/>
              <a:cs typeface="Arial"/>
              <a:sym typeface="Arial"/>
            </a:endParaRPr>
          </a:p>
        </p:txBody>
      </p:sp>
      <p:sp>
        <p:nvSpPr>
          <p:cNvPr id="2639" name="Google Shape;2639;p3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sp>
        <p:nvSpPr>
          <p:cNvPr id="2644" name="Google Shape;2644;p325"/>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Source-Filter Model (1/3)</a:t>
            </a:r>
            <a:endParaRPr/>
          </a:p>
        </p:txBody>
      </p:sp>
      <p:sp>
        <p:nvSpPr>
          <p:cNvPr id="2645" name="Google Shape;2645;p325"/>
          <p:cNvSpPr txBox="1"/>
          <p:nvPr>
            <p:ph idx="1" type="body"/>
          </p:nvPr>
        </p:nvSpPr>
        <p:spPr>
          <a:xfrm>
            <a:off x="457200" y="1200150"/>
            <a:ext cx="8308200" cy="33945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One way to model human speech is via the source-filter approach. Here, the speech is </a:t>
            </a:r>
            <a:r>
              <a:rPr lang="en" sz="2100"/>
              <a:t>considered</a:t>
            </a:r>
            <a:r>
              <a:rPr lang="en" sz="2100"/>
              <a:t> to formed by passing a source signal through a filter</a:t>
            </a:r>
            <a:endParaRPr sz="2100"/>
          </a:p>
          <a:p>
            <a:pPr indent="-361950" lvl="1" marL="914400" rtl="0" algn="l">
              <a:spcBef>
                <a:spcPts val="0"/>
              </a:spcBef>
              <a:spcAft>
                <a:spcPts val="0"/>
              </a:spcAft>
              <a:buSzPts val="2100"/>
              <a:buChar char="–"/>
            </a:pPr>
            <a:r>
              <a:rPr lang="en" sz="2100"/>
              <a:t>Source: Periodic vibrations from the glottis (vocal cord)</a:t>
            </a:r>
            <a:endParaRPr sz="2100"/>
          </a:p>
          <a:p>
            <a:pPr indent="-361950" lvl="1" marL="914400" rtl="0" algn="l">
              <a:spcBef>
                <a:spcPts val="0"/>
              </a:spcBef>
              <a:spcAft>
                <a:spcPts val="0"/>
              </a:spcAft>
              <a:buSzPts val="2100"/>
              <a:buChar char="–"/>
            </a:pPr>
            <a:r>
              <a:rPr lang="en" sz="2100"/>
              <a:t>Filter: Vocal tract, including the tongue to change its shape</a:t>
            </a:r>
            <a:br>
              <a:rPr lang="en" sz="2100"/>
            </a:br>
            <a:endParaRPr sz="2100"/>
          </a:p>
          <a:p>
            <a:pPr indent="-361950" lvl="0" marL="457200" rtl="0" algn="l">
              <a:spcBef>
                <a:spcPts val="0"/>
              </a:spcBef>
              <a:spcAft>
                <a:spcPts val="0"/>
              </a:spcAft>
              <a:buSzPts val="2100"/>
              <a:buChar char="•"/>
            </a:pPr>
            <a:r>
              <a:rPr lang="en" sz="2100">
                <a:solidFill>
                  <a:srgbClr val="FF0000"/>
                </a:solidFill>
              </a:rPr>
              <a:t>Underlying Hypothesis</a:t>
            </a:r>
            <a:r>
              <a:rPr lang="en" sz="2100"/>
              <a:t>: </a:t>
            </a:r>
            <a:br>
              <a:rPr lang="en" sz="2100"/>
            </a:br>
            <a:r>
              <a:rPr lang="en" sz="2100"/>
              <a:t>All sounds of any language can be produced by passing a periodic signal through some specific Linear Time-Invariant filter.</a:t>
            </a:r>
            <a:endParaRPr sz="2100"/>
          </a:p>
        </p:txBody>
      </p:sp>
      <p:sp>
        <p:nvSpPr>
          <p:cNvPr id="2646" name="Google Shape;2646;p3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5"/>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Summary</a:t>
            </a:r>
            <a:endParaRPr/>
          </a:p>
        </p:txBody>
      </p:sp>
      <p:sp>
        <p:nvSpPr>
          <p:cNvPr id="414" name="Google Shape;414;p65"/>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In scenario where text transcripts are available at source as well as target, S2U reduced model with joint speech and text training and auxiliary tasks, has bridged 83% of the gap between transformer-based Translatotron and the S2T+TTS cascaded baseline.</a:t>
            </a:r>
            <a:endParaRPr sz="2000"/>
          </a:p>
          <a:p>
            <a:pPr indent="0" lvl="0" marL="457200" rtl="0" algn="l">
              <a:spcBef>
                <a:spcPts val="480"/>
              </a:spcBef>
              <a:spcAft>
                <a:spcPts val="0"/>
              </a:spcAft>
              <a:buNone/>
            </a:pPr>
            <a:r>
              <a:t/>
            </a:r>
            <a:endParaRPr sz="2000"/>
          </a:p>
          <a:p>
            <a:pPr indent="-355600" lvl="0" marL="457200" rtl="0" algn="l">
              <a:spcBef>
                <a:spcPts val="480"/>
              </a:spcBef>
              <a:spcAft>
                <a:spcPts val="0"/>
              </a:spcAft>
              <a:buSzPts val="2000"/>
              <a:buChar char="•"/>
            </a:pPr>
            <a:r>
              <a:rPr lang="en" sz="2000"/>
              <a:t>Also demonstrated the possibility of translating between two unwritten languages by taking advantage of discrete representations of both the source and the target speech for model training.</a:t>
            </a:r>
            <a:endParaRPr sz="2000"/>
          </a:p>
          <a:p>
            <a:pPr indent="0" lvl="0" marL="457200" rtl="0" algn="l">
              <a:spcBef>
                <a:spcPts val="480"/>
              </a:spcBef>
              <a:spcAft>
                <a:spcPts val="0"/>
              </a:spcAft>
              <a:buNone/>
            </a:pPr>
            <a:r>
              <a:t/>
            </a:r>
            <a:endParaRPr/>
          </a:p>
          <a:p>
            <a:pPr indent="0" lvl="0" marL="457200" rtl="0" algn="l">
              <a:spcBef>
                <a:spcPts val="480"/>
              </a:spcBef>
              <a:spcAft>
                <a:spcPts val="0"/>
              </a:spcAft>
              <a:buNone/>
            </a:pPr>
            <a:r>
              <a:t/>
            </a:r>
            <a:endParaRPr sz="2000"/>
          </a:p>
          <a:p>
            <a:pPr indent="0" lvl="0" marL="457200" rtl="0" algn="l">
              <a:spcBef>
                <a:spcPts val="480"/>
              </a:spcBef>
              <a:spcAft>
                <a:spcPts val="0"/>
              </a:spcAft>
              <a:buNone/>
            </a:pPr>
            <a:r>
              <a:t/>
            </a:r>
            <a:endParaRPr sz="2000"/>
          </a:p>
          <a:p>
            <a:pPr indent="0" lvl="0" marL="0" rtl="0" algn="l">
              <a:spcBef>
                <a:spcPts val="480"/>
              </a:spcBef>
              <a:spcAft>
                <a:spcPts val="0"/>
              </a:spcAft>
              <a:buNone/>
            </a:pPr>
            <a:r>
              <a:t/>
            </a:r>
            <a:endParaRPr/>
          </a:p>
        </p:txBody>
      </p:sp>
      <p:sp>
        <p:nvSpPr>
          <p:cNvPr id="415" name="Google Shape;415;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0" name="Shape 2650"/>
        <p:cNvGrpSpPr/>
        <p:nvPr/>
      </p:nvGrpSpPr>
      <p:grpSpPr>
        <a:xfrm>
          <a:off x="0" y="0"/>
          <a:ext cx="0" cy="0"/>
          <a:chOff x="0" y="0"/>
          <a:chExt cx="0" cy="0"/>
        </a:xfrm>
      </p:grpSpPr>
      <p:sp>
        <p:nvSpPr>
          <p:cNvPr id="2651" name="Google Shape;2651;p326"/>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Source-Filter Model (2/3)</a:t>
            </a:r>
            <a:endParaRPr/>
          </a:p>
        </p:txBody>
      </p:sp>
      <p:sp>
        <p:nvSpPr>
          <p:cNvPr id="2652" name="Google Shape;2652;p326"/>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Linear Time-Invariant System</a:t>
            </a:r>
            <a:endParaRPr sz="2100"/>
          </a:p>
          <a:p>
            <a:pPr indent="-361950" lvl="1" marL="914400" rtl="0" algn="l">
              <a:spcBef>
                <a:spcPts val="0"/>
              </a:spcBef>
              <a:spcAft>
                <a:spcPts val="0"/>
              </a:spcAft>
              <a:buSzPts val="2100"/>
              <a:buChar char="–"/>
            </a:pPr>
            <a:r>
              <a:rPr lang="en" sz="2100"/>
              <a:t>Linearity: A linear combination of any two signals as input would result in the same linear combination of corresponding outputs.</a:t>
            </a:r>
            <a:endParaRPr sz="2100"/>
          </a:p>
          <a:p>
            <a:pPr indent="-361950" lvl="1" marL="914400" rtl="0" algn="l">
              <a:spcBef>
                <a:spcPts val="0"/>
              </a:spcBef>
              <a:spcAft>
                <a:spcPts val="0"/>
              </a:spcAft>
              <a:buSzPts val="2100"/>
              <a:buChar char="–"/>
            </a:pPr>
            <a:r>
              <a:rPr lang="en" sz="2100"/>
              <a:t>Time-invariant: Shifting the input signal along the time axis, will correspondingly shift the output signal.</a:t>
            </a:r>
            <a:endParaRPr sz="2100"/>
          </a:p>
        </p:txBody>
      </p:sp>
      <p:pic>
        <p:nvPicPr>
          <p:cNvPr id="2653" name="Google Shape;2653;p326"/>
          <p:cNvPicPr preferRelativeResize="0"/>
          <p:nvPr/>
        </p:nvPicPr>
        <p:blipFill>
          <a:blip r:embed="rId3">
            <a:alphaModFix/>
          </a:blip>
          <a:stretch>
            <a:fillRect/>
          </a:stretch>
        </p:blipFill>
        <p:spPr>
          <a:xfrm>
            <a:off x="1261763" y="3342375"/>
            <a:ext cx="6620477" cy="1373875"/>
          </a:xfrm>
          <a:prstGeom prst="rect">
            <a:avLst/>
          </a:prstGeom>
          <a:noFill/>
          <a:ln>
            <a:noFill/>
          </a:ln>
        </p:spPr>
      </p:pic>
      <p:sp>
        <p:nvSpPr>
          <p:cNvPr id="2654" name="Google Shape;2654;p3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8" name="Shape 2658"/>
        <p:cNvGrpSpPr/>
        <p:nvPr/>
      </p:nvGrpSpPr>
      <p:grpSpPr>
        <a:xfrm>
          <a:off x="0" y="0"/>
          <a:ext cx="0" cy="0"/>
          <a:chOff x="0" y="0"/>
          <a:chExt cx="0" cy="0"/>
        </a:xfrm>
      </p:grpSpPr>
      <p:sp>
        <p:nvSpPr>
          <p:cNvPr id="2659" name="Google Shape;2659;p327"/>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Source-Filter Model (3/3)</a:t>
            </a:r>
            <a:endParaRPr/>
          </a:p>
        </p:txBody>
      </p:sp>
      <p:pic>
        <p:nvPicPr>
          <p:cNvPr id="2660" name="Google Shape;2660;p327"/>
          <p:cNvPicPr preferRelativeResize="0"/>
          <p:nvPr/>
        </p:nvPicPr>
        <p:blipFill>
          <a:blip r:embed="rId3">
            <a:alphaModFix/>
          </a:blip>
          <a:stretch>
            <a:fillRect/>
          </a:stretch>
        </p:blipFill>
        <p:spPr>
          <a:xfrm>
            <a:off x="2057750" y="1162203"/>
            <a:ext cx="5028507" cy="3775321"/>
          </a:xfrm>
          <a:prstGeom prst="rect">
            <a:avLst/>
          </a:prstGeom>
          <a:noFill/>
          <a:ln>
            <a:noFill/>
          </a:ln>
        </p:spPr>
      </p:pic>
      <p:sp>
        <p:nvSpPr>
          <p:cNvPr id="2661" name="Google Shape;2661;p327"/>
          <p:cNvSpPr txBox="1"/>
          <p:nvPr/>
        </p:nvSpPr>
        <p:spPr>
          <a:xfrm>
            <a:off x="7179475" y="4137125"/>
            <a:ext cx="17703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22222"/>
                </a:solidFill>
                <a:highlight>
                  <a:srgbClr val="FFFFFF"/>
                </a:highlight>
                <a:latin typeface="Arial"/>
                <a:ea typeface="Arial"/>
                <a:cs typeface="Arial"/>
                <a:sym typeface="Arial"/>
              </a:rPr>
              <a:t>Image source: </a:t>
            </a:r>
            <a:r>
              <a:rPr lang="en" sz="1000">
                <a:solidFill>
                  <a:srgbClr val="222222"/>
                </a:solidFill>
                <a:highlight>
                  <a:srgbClr val="FFFFFF"/>
                </a:highlight>
              </a:rPr>
              <a:t>https://www.vocalsonstage.com/vocals-on-stage-blog/resonance-and-articulation</a:t>
            </a:r>
            <a:endParaRPr b="0" i="0" sz="1000" u="none" cap="none" strike="noStrike">
              <a:solidFill>
                <a:srgbClr val="222222"/>
              </a:solidFill>
              <a:highlight>
                <a:srgbClr val="FFFFFF"/>
              </a:highlight>
              <a:latin typeface="Arial"/>
              <a:ea typeface="Arial"/>
              <a:cs typeface="Arial"/>
              <a:sym typeface="Arial"/>
            </a:endParaRPr>
          </a:p>
        </p:txBody>
      </p:sp>
      <p:sp>
        <p:nvSpPr>
          <p:cNvPr id="2662" name="Google Shape;2662;p3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6" name="Shape 2666"/>
        <p:cNvGrpSpPr/>
        <p:nvPr/>
      </p:nvGrpSpPr>
      <p:grpSpPr>
        <a:xfrm>
          <a:off x="0" y="0"/>
          <a:ext cx="0" cy="0"/>
          <a:chOff x="0" y="0"/>
          <a:chExt cx="0" cy="0"/>
        </a:xfrm>
      </p:grpSpPr>
      <p:sp>
        <p:nvSpPr>
          <p:cNvPr id="2667" name="Google Shape;2667;p328"/>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Human Speech (1/2)</a:t>
            </a:r>
            <a:endParaRPr/>
          </a:p>
        </p:txBody>
      </p:sp>
      <p:sp>
        <p:nvSpPr>
          <p:cNvPr id="2668" name="Google Shape;2668;p328"/>
          <p:cNvSpPr txBox="1"/>
          <p:nvPr>
            <p:ph idx="1" type="body"/>
          </p:nvPr>
        </p:nvSpPr>
        <p:spPr>
          <a:xfrm>
            <a:off x="457200" y="1063375"/>
            <a:ext cx="8229600" cy="40158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Voiced and Unvoiced</a:t>
            </a:r>
            <a:endParaRPr sz="2000"/>
          </a:p>
          <a:p>
            <a:pPr indent="-355600" lvl="1" marL="914400" rtl="0" algn="l">
              <a:spcBef>
                <a:spcPts val="0"/>
              </a:spcBef>
              <a:spcAft>
                <a:spcPts val="0"/>
              </a:spcAft>
              <a:buSzPts val="2000"/>
              <a:buChar char="–"/>
            </a:pPr>
            <a:r>
              <a:rPr lang="en" sz="2000"/>
              <a:t>When the generation of a sound requires vibration of glottis, then we say that it is a </a:t>
            </a:r>
            <a:r>
              <a:rPr i="1" lang="en" sz="2000"/>
              <a:t>voiced </a:t>
            </a:r>
            <a:r>
              <a:rPr lang="en" sz="2000"/>
              <a:t>sound. </a:t>
            </a:r>
            <a:br>
              <a:rPr lang="en" sz="2000"/>
            </a:br>
            <a:r>
              <a:rPr lang="en" sz="2000"/>
              <a:t>Note: All vowels are voiced sounds.</a:t>
            </a:r>
            <a:endParaRPr sz="2000"/>
          </a:p>
          <a:p>
            <a:pPr indent="-355600" lvl="1" marL="914400" rtl="0" algn="l">
              <a:spcBef>
                <a:spcPts val="0"/>
              </a:spcBef>
              <a:spcAft>
                <a:spcPts val="0"/>
              </a:spcAft>
              <a:buSzPts val="2000"/>
              <a:buChar char="–"/>
            </a:pPr>
            <a:r>
              <a:rPr lang="en" sz="2000"/>
              <a:t>When the vibration of vocal cords are not used for articulation, the generated sound is said to be </a:t>
            </a:r>
            <a:r>
              <a:rPr i="1" lang="en" sz="2000"/>
              <a:t>unvoiced</a:t>
            </a:r>
            <a:r>
              <a:rPr lang="en" sz="2000"/>
              <a:t>.</a:t>
            </a:r>
            <a:br>
              <a:rPr lang="en" sz="2000"/>
            </a:br>
            <a:endParaRPr sz="1600"/>
          </a:p>
          <a:p>
            <a:pPr indent="-355600" lvl="0" marL="457200" rtl="0" algn="l">
              <a:spcBef>
                <a:spcPts val="0"/>
              </a:spcBef>
              <a:spcAft>
                <a:spcPts val="0"/>
              </a:spcAft>
              <a:buSzPts val="2000"/>
              <a:buChar char="•"/>
            </a:pPr>
            <a:r>
              <a:rPr lang="en" sz="2000"/>
              <a:t>Plosives and Fricatives</a:t>
            </a:r>
            <a:endParaRPr sz="2000"/>
          </a:p>
          <a:p>
            <a:pPr indent="-355600" lvl="1" marL="914400" rtl="0" algn="l">
              <a:spcBef>
                <a:spcPts val="0"/>
              </a:spcBef>
              <a:spcAft>
                <a:spcPts val="0"/>
              </a:spcAft>
              <a:buSzPts val="2000"/>
              <a:buChar char="–"/>
            </a:pPr>
            <a:r>
              <a:rPr i="1" lang="en" sz="2000"/>
              <a:t>Plosives </a:t>
            </a:r>
            <a:r>
              <a:rPr lang="en" sz="2000"/>
              <a:t>are consonants which require a burst of air source. This is achi</a:t>
            </a:r>
            <a:r>
              <a:rPr lang="en" sz="2000"/>
              <a:t>eved via closure of mouth followed by sudden compression and burst of air</a:t>
            </a:r>
            <a:r>
              <a:rPr lang="en" sz="2000"/>
              <a:t> (E.g. ब, प)</a:t>
            </a:r>
            <a:endParaRPr sz="2000"/>
          </a:p>
          <a:p>
            <a:pPr indent="-355600" lvl="1" marL="914400" rtl="0" algn="l">
              <a:spcBef>
                <a:spcPts val="0"/>
              </a:spcBef>
              <a:spcAft>
                <a:spcPts val="0"/>
              </a:spcAft>
              <a:buSzPts val="2000"/>
              <a:buChar char="–"/>
            </a:pPr>
            <a:r>
              <a:rPr i="1" lang="en" sz="2000"/>
              <a:t>Fricatives </a:t>
            </a:r>
            <a:r>
              <a:rPr lang="en" sz="2000"/>
              <a:t>are consonants </a:t>
            </a:r>
            <a:r>
              <a:rPr lang="en" sz="2000"/>
              <a:t>which</a:t>
            </a:r>
            <a:r>
              <a:rPr lang="en" sz="2000"/>
              <a:t> involve a constriction in the vocal tract to create aspiration (E.g. /s/ in sick, /z/ in zebra)</a:t>
            </a:r>
            <a:endParaRPr sz="2000"/>
          </a:p>
        </p:txBody>
      </p:sp>
      <p:sp>
        <p:nvSpPr>
          <p:cNvPr id="2669" name="Google Shape;2669;p3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3" name="Shape 2673"/>
        <p:cNvGrpSpPr/>
        <p:nvPr/>
      </p:nvGrpSpPr>
      <p:grpSpPr>
        <a:xfrm>
          <a:off x="0" y="0"/>
          <a:ext cx="0" cy="0"/>
          <a:chOff x="0" y="0"/>
          <a:chExt cx="0" cy="0"/>
        </a:xfrm>
      </p:grpSpPr>
      <p:sp>
        <p:nvSpPr>
          <p:cNvPr id="2674" name="Google Shape;2674;p329"/>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Human Speech (2/2)</a:t>
            </a:r>
            <a:endParaRPr/>
          </a:p>
        </p:txBody>
      </p:sp>
      <p:sp>
        <p:nvSpPr>
          <p:cNvPr id="2675" name="Google Shape;2675;p3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76" name="Google Shape;2676;p329"/>
          <p:cNvPicPr preferRelativeResize="0"/>
          <p:nvPr/>
        </p:nvPicPr>
        <p:blipFill>
          <a:blip r:embed="rId3">
            <a:alphaModFix/>
          </a:blip>
          <a:stretch>
            <a:fillRect/>
          </a:stretch>
        </p:blipFill>
        <p:spPr>
          <a:xfrm>
            <a:off x="464250" y="1215778"/>
            <a:ext cx="8215501" cy="3381673"/>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sp>
        <p:nvSpPr>
          <p:cNvPr id="2681" name="Google Shape;2681;p330"/>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Content</a:t>
            </a:r>
            <a:endParaRPr/>
          </a:p>
        </p:txBody>
      </p:sp>
      <p:sp>
        <p:nvSpPr>
          <p:cNvPr id="2682" name="Google Shape;2682;p330"/>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B9B9FF"/>
              </a:buClr>
              <a:buSzPts val="2400"/>
              <a:buChar char="•"/>
            </a:pPr>
            <a:r>
              <a:rPr lang="en">
                <a:solidFill>
                  <a:srgbClr val="B9B9FF"/>
                </a:solidFill>
              </a:rPr>
              <a:t>Introduction</a:t>
            </a:r>
            <a:endParaRPr>
              <a:solidFill>
                <a:srgbClr val="B9B9FF"/>
              </a:solidFill>
            </a:endParaRPr>
          </a:p>
          <a:p>
            <a:pPr indent="-381000" lvl="0" marL="457200" rtl="0" algn="l">
              <a:spcBef>
                <a:spcPts val="0"/>
              </a:spcBef>
              <a:spcAft>
                <a:spcPts val="0"/>
              </a:spcAft>
              <a:buSzPts val="2400"/>
              <a:buChar char="•"/>
            </a:pPr>
            <a:r>
              <a:rPr lang="en"/>
              <a:t>Foundations</a:t>
            </a:r>
            <a:endParaRPr/>
          </a:p>
          <a:p>
            <a:pPr indent="-381000" lvl="1" marL="914400" rtl="0" algn="l">
              <a:spcBef>
                <a:spcPts val="0"/>
              </a:spcBef>
              <a:spcAft>
                <a:spcPts val="0"/>
              </a:spcAft>
              <a:buClr>
                <a:srgbClr val="B9B9FF"/>
              </a:buClr>
              <a:buSzPts val="2400"/>
              <a:buChar char="–"/>
            </a:pPr>
            <a:r>
              <a:rPr lang="en">
                <a:solidFill>
                  <a:srgbClr val="B9B9FF"/>
                </a:solidFill>
              </a:rPr>
              <a:t>Production of Human Speech</a:t>
            </a:r>
            <a:endParaRPr>
              <a:solidFill>
                <a:srgbClr val="B9B9FF"/>
              </a:solidFill>
            </a:endParaRPr>
          </a:p>
          <a:p>
            <a:pPr indent="-381000" lvl="1" marL="914400" rtl="0" algn="l">
              <a:spcBef>
                <a:spcPts val="0"/>
              </a:spcBef>
              <a:spcAft>
                <a:spcPts val="0"/>
              </a:spcAft>
              <a:buClr>
                <a:srgbClr val="0000FF"/>
              </a:buClr>
              <a:buSzPts val="2400"/>
              <a:buChar char="–"/>
            </a:pPr>
            <a:r>
              <a:rPr lang="en">
                <a:solidFill>
                  <a:srgbClr val="0000FF"/>
                </a:solidFill>
              </a:rPr>
              <a:t>Science behind Human Hearing</a:t>
            </a:r>
            <a:endParaRPr>
              <a:solidFill>
                <a:srgbClr val="0000FF"/>
              </a:solidFill>
            </a:endParaRPr>
          </a:p>
          <a:p>
            <a:pPr indent="-381000" lvl="0" marL="457200" rtl="0" algn="l">
              <a:spcBef>
                <a:spcPts val="0"/>
              </a:spcBef>
              <a:spcAft>
                <a:spcPts val="0"/>
              </a:spcAft>
              <a:buClr>
                <a:srgbClr val="B9B9FF"/>
              </a:buClr>
              <a:buSzPts val="2400"/>
              <a:buChar char="•"/>
            </a:pPr>
            <a:r>
              <a:rPr lang="en">
                <a:solidFill>
                  <a:srgbClr val="B9B9FF"/>
                </a:solidFill>
              </a:rPr>
              <a:t>TTS Synthesis</a:t>
            </a:r>
            <a:endParaRPr>
              <a:solidFill>
                <a:srgbClr val="B9B9FF"/>
              </a:solidFill>
            </a:endParaRPr>
          </a:p>
          <a:p>
            <a:pPr indent="-381000" lvl="1" marL="914400" rtl="0" algn="l">
              <a:spcBef>
                <a:spcPts val="0"/>
              </a:spcBef>
              <a:spcAft>
                <a:spcPts val="0"/>
              </a:spcAft>
              <a:buClr>
                <a:srgbClr val="B9B9FF"/>
              </a:buClr>
              <a:buSzPts val="2400"/>
              <a:buChar char="–"/>
            </a:pPr>
            <a:r>
              <a:rPr lang="en">
                <a:solidFill>
                  <a:srgbClr val="B9B9FF"/>
                </a:solidFill>
              </a:rPr>
              <a:t>Previous Approaches</a:t>
            </a:r>
            <a:endParaRPr>
              <a:solidFill>
                <a:srgbClr val="B9B9FF"/>
              </a:solidFill>
            </a:endParaRPr>
          </a:p>
          <a:p>
            <a:pPr indent="-381000" lvl="1" marL="914400" rtl="0" algn="l">
              <a:spcBef>
                <a:spcPts val="0"/>
              </a:spcBef>
              <a:spcAft>
                <a:spcPts val="0"/>
              </a:spcAft>
              <a:buClr>
                <a:srgbClr val="B9B9FF"/>
              </a:buClr>
              <a:buSzPts val="2400"/>
              <a:buChar char="–"/>
            </a:pPr>
            <a:r>
              <a:rPr lang="en">
                <a:solidFill>
                  <a:srgbClr val="B9B9FF"/>
                </a:solidFill>
              </a:rPr>
              <a:t>Latest Developments</a:t>
            </a:r>
            <a:endParaRPr>
              <a:solidFill>
                <a:srgbClr val="B9B9FF"/>
              </a:solidFill>
            </a:endParaRPr>
          </a:p>
          <a:p>
            <a:pPr indent="-381000" lvl="0" marL="457200" rtl="0" algn="l">
              <a:spcBef>
                <a:spcPts val="0"/>
              </a:spcBef>
              <a:spcAft>
                <a:spcPts val="0"/>
              </a:spcAft>
              <a:buClr>
                <a:srgbClr val="B9B9FF"/>
              </a:buClr>
              <a:buSzPts val="2400"/>
              <a:buChar char="•"/>
            </a:pPr>
            <a:r>
              <a:rPr lang="en">
                <a:solidFill>
                  <a:srgbClr val="B9B9FF"/>
                </a:solidFill>
              </a:rPr>
              <a:t>Demonstration</a:t>
            </a:r>
            <a:endParaRPr>
              <a:solidFill>
                <a:srgbClr val="B9B9FF"/>
              </a:solidFill>
            </a:endParaRPr>
          </a:p>
        </p:txBody>
      </p:sp>
      <p:sp>
        <p:nvSpPr>
          <p:cNvPr id="2683" name="Google Shape;2683;p3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7" name="Shape 2687"/>
        <p:cNvGrpSpPr/>
        <p:nvPr/>
      </p:nvGrpSpPr>
      <p:grpSpPr>
        <a:xfrm>
          <a:off x="0" y="0"/>
          <a:ext cx="0" cy="0"/>
          <a:chOff x="0" y="0"/>
          <a:chExt cx="0" cy="0"/>
        </a:xfrm>
      </p:grpSpPr>
      <p:sp>
        <p:nvSpPr>
          <p:cNvPr id="2688" name="Google Shape;2688;p331"/>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Perceiving</a:t>
            </a:r>
            <a:r>
              <a:rPr lang="en"/>
              <a:t> Sound</a:t>
            </a:r>
            <a:endParaRPr/>
          </a:p>
        </p:txBody>
      </p:sp>
      <p:sp>
        <p:nvSpPr>
          <p:cNvPr id="2689" name="Google Shape;2689;p331"/>
          <p:cNvSpPr txBox="1"/>
          <p:nvPr>
            <p:ph idx="1" type="body"/>
          </p:nvPr>
        </p:nvSpPr>
        <p:spPr>
          <a:xfrm>
            <a:off x="457200" y="1200150"/>
            <a:ext cx="8229600" cy="37506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Human Hearing (What makes speech </a:t>
            </a:r>
            <a:r>
              <a:rPr lang="en" sz="2000"/>
              <a:t>sound natural?</a:t>
            </a:r>
            <a:r>
              <a:rPr lang="en" sz="2000"/>
              <a:t>)</a:t>
            </a:r>
            <a:endParaRPr sz="2000"/>
          </a:p>
          <a:p>
            <a:pPr indent="-355600" lvl="1" marL="914400" rtl="0" algn="l">
              <a:spcBef>
                <a:spcPts val="0"/>
              </a:spcBef>
              <a:spcAft>
                <a:spcPts val="0"/>
              </a:spcAft>
              <a:buSzPts val="2000"/>
              <a:buChar char="–"/>
            </a:pPr>
            <a:r>
              <a:rPr lang="en" sz="2000"/>
              <a:t>Loudness: Proportional to the intensity of the sound</a:t>
            </a:r>
            <a:endParaRPr sz="2000"/>
          </a:p>
          <a:p>
            <a:pPr indent="-355600" lvl="1" marL="914400" rtl="0" algn="l">
              <a:spcBef>
                <a:spcPts val="0"/>
              </a:spcBef>
              <a:spcAft>
                <a:spcPts val="0"/>
              </a:spcAft>
              <a:buSzPts val="2000"/>
              <a:buChar char="–"/>
            </a:pPr>
            <a:r>
              <a:rPr lang="en" sz="2000"/>
              <a:t>Pitch: Human sensation of various frequencies in sound</a:t>
            </a:r>
            <a:endParaRPr sz="2000"/>
          </a:p>
          <a:p>
            <a:pPr indent="-355600" lvl="1" marL="914400" rtl="0" algn="l">
              <a:spcBef>
                <a:spcPts val="0"/>
              </a:spcBef>
              <a:spcAft>
                <a:spcPts val="0"/>
              </a:spcAft>
              <a:buSzPts val="2000"/>
              <a:buChar char="–"/>
            </a:pPr>
            <a:r>
              <a:rPr lang="en" sz="2000"/>
              <a:t>Prosody: Refers to rhythm, stress, and intonation in sound</a:t>
            </a:r>
            <a:br>
              <a:rPr lang="en" sz="2000"/>
            </a:br>
            <a:endParaRPr sz="2000"/>
          </a:p>
          <a:p>
            <a:pPr indent="-355600" lvl="0" marL="457200" rtl="0" algn="l">
              <a:spcBef>
                <a:spcPts val="0"/>
              </a:spcBef>
              <a:spcAft>
                <a:spcPts val="0"/>
              </a:spcAft>
              <a:buSzPts val="2000"/>
              <a:buChar char="•"/>
            </a:pPr>
            <a:r>
              <a:rPr lang="en" sz="2000"/>
              <a:t>Absolute </a:t>
            </a:r>
            <a:r>
              <a:rPr lang="en" sz="2000"/>
              <a:t>threshold of hearing</a:t>
            </a:r>
            <a:endParaRPr sz="2000"/>
          </a:p>
          <a:p>
            <a:pPr indent="-355600" lvl="1" marL="914400" rtl="0" algn="l">
              <a:spcBef>
                <a:spcPts val="0"/>
              </a:spcBef>
              <a:spcAft>
                <a:spcPts val="0"/>
              </a:spcAft>
              <a:buSzPts val="2000"/>
              <a:buChar char="–"/>
            </a:pPr>
            <a:r>
              <a:rPr lang="en" sz="2000"/>
              <a:t>Minimum sound intensity of a pure tone that can be heard with no other sound in the environment</a:t>
            </a:r>
            <a:endParaRPr sz="2000"/>
          </a:p>
          <a:p>
            <a:pPr indent="-355600" lvl="1" marL="914400" rtl="0" algn="l">
              <a:spcBef>
                <a:spcPts val="0"/>
              </a:spcBef>
              <a:spcAft>
                <a:spcPts val="0"/>
              </a:spcAft>
              <a:buSzPts val="2000"/>
              <a:buChar char="–"/>
            </a:pPr>
            <a:r>
              <a:rPr lang="en" sz="2000"/>
              <a:t>It is frequency dependent (Best range: 2kHz - 5kHz)</a:t>
            </a:r>
            <a:endParaRPr sz="2000"/>
          </a:p>
          <a:p>
            <a:pPr indent="-355600" lvl="1" marL="914400" rtl="0" algn="l">
              <a:spcBef>
                <a:spcPts val="0"/>
              </a:spcBef>
              <a:spcAft>
                <a:spcPts val="0"/>
              </a:spcAft>
              <a:buSzPts val="2000"/>
              <a:buChar char="–"/>
            </a:pPr>
            <a:r>
              <a:rPr lang="en" sz="2000"/>
              <a:t>Measure in dB SPL, which is the pressure relative to 20 micropascal (quietest audible sound pressure level for normal hearing)</a:t>
            </a:r>
            <a:endParaRPr sz="2000"/>
          </a:p>
        </p:txBody>
      </p:sp>
      <p:sp>
        <p:nvSpPr>
          <p:cNvPr id="2690" name="Google Shape;2690;p3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4" name="Shape 2694"/>
        <p:cNvGrpSpPr/>
        <p:nvPr/>
      </p:nvGrpSpPr>
      <p:grpSpPr>
        <a:xfrm>
          <a:off x="0" y="0"/>
          <a:ext cx="0" cy="0"/>
          <a:chOff x="0" y="0"/>
          <a:chExt cx="0" cy="0"/>
        </a:xfrm>
      </p:grpSpPr>
      <p:sp>
        <p:nvSpPr>
          <p:cNvPr id="2695" name="Google Shape;2695;p332"/>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Logarithmic Scale and Hearing</a:t>
            </a:r>
            <a:endParaRPr/>
          </a:p>
        </p:txBody>
      </p:sp>
      <p:sp>
        <p:nvSpPr>
          <p:cNvPr id="2696" name="Google Shape;2696;p332"/>
          <p:cNvSpPr txBox="1"/>
          <p:nvPr>
            <p:ph idx="1" type="body"/>
          </p:nvPr>
        </p:nvSpPr>
        <p:spPr>
          <a:xfrm>
            <a:off x="407200" y="1200150"/>
            <a:ext cx="83367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Weber–Fechner law:</a:t>
            </a:r>
            <a:endParaRPr sz="2000"/>
          </a:p>
          <a:p>
            <a:pPr indent="-355600" lvl="1" marL="914400" rtl="0" algn="l">
              <a:spcBef>
                <a:spcPts val="0"/>
              </a:spcBef>
              <a:spcAft>
                <a:spcPts val="0"/>
              </a:spcAft>
              <a:buSzPts val="2000"/>
              <a:buChar char="–"/>
            </a:pPr>
            <a:r>
              <a:rPr lang="en" sz="2000"/>
              <a:t>Above a minimum threshold of perception </a:t>
            </a:r>
            <a:r>
              <a:rPr i="1" lang="en" sz="2000"/>
              <a:t>S</a:t>
            </a:r>
            <a:r>
              <a:rPr baseline="-25000" i="1" lang="en" sz="2000"/>
              <a:t>0</a:t>
            </a:r>
            <a:r>
              <a:rPr lang="en" sz="2000"/>
              <a:t>, the perceived intensity </a:t>
            </a:r>
            <a:r>
              <a:rPr i="1" lang="en" sz="2000"/>
              <a:t>P</a:t>
            </a:r>
            <a:r>
              <a:rPr b="1" lang="en" sz="2000"/>
              <a:t> </a:t>
            </a:r>
            <a:r>
              <a:rPr lang="en" sz="2000"/>
              <a:t>is logarithmic to the stimulus intensity </a:t>
            </a:r>
            <a:r>
              <a:rPr i="1" lang="en" sz="2000"/>
              <a:t>S</a:t>
            </a:r>
            <a:br>
              <a:rPr lang="en" sz="2000"/>
            </a:br>
            <a:r>
              <a:rPr lang="en" sz="2000"/>
              <a:t>                               </a:t>
            </a:r>
            <a:r>
              <a:rPr i="1" lang="en" sz="2000"/>
              <a:t>P</a:t>
            </a:r>
            <a:r>
              <a:rPr b="1" lang="en" sz="2000"/>
              <a:t> </a:t>
            </a:r>
            <a:r>
              <a:rPr lang="en" sz="2000"/>
              <a:t>= K log(</a:t>
            </a:r>
            <a:r>
              <a:rPr i="1" lang="en" sz="2000"/>
              <a:t>S</a:t>
            </a:r>
            <a:r>
              <a:rPr lang="en" sz="2000"/>
              <a:t>/</a:t>
            </a:r>
            <a:r>
              <a:rPr i="1" lang="en" sz="2000"/>
              <a:t>S</a:t>
            </a:r>
            <a:r>
              <a:rPr baseline="-25000" i="1" lang="en" sz="2000"/>
              <a:t>0</a:t>
            </a:r>
            <a:r>
              <a:rPr lang="en" sz="2000"/>
              <a:t>)</a:t>
            </a:r>
            <a:br>
              <a:rPr lang="en" sz="2000"/>
            </a:br>
            <a:endParaRPr sz="2000"/>
          </a:p>
          <a:p>
            <a:pPr indent="-355600" lvl="0" marL="457200" rtl="0" algn="l">
              <a:spcBef>
                <a:spcPts val="0"/>
              </a:spcBef>
              <a:spcAft>
                <a:spcPts val="0"/>
              </a:spcAft>
              <a:buSzPts val="2000"/>
              <a:buChar char="•"/>
            </a:pPr>
            <a:r>
              <a:rPr lang="en" sz="2000"/>
              <a:t>Empirical</a:t>
            </a:r>
            <a:r>
              <a:rPr lang="en" sz="2000"/>
              <a:t> evidences support the concept that logarithmic mapping in brain minimizes relative error in perception</a:t>
            </a:r>
            <a:br>
              <a:rPr lang="en" sz="2000"/>
            </a:br>
            <a:endParaRPr sz="2000"/>
          </a:p>
          <a:p>
            <a:pPr indent="-355600" lvl="0" marL="457200" rtl="0" algn="l">
              <a:spcBef>
                <a:spcPts val="0"/>
              </a:spcBef>
              <a:spcAft>
                <a:spcPts val="0"/>
              </a:spcAft>
              <a:buSzPts val="2000"/>
              <a:buChar char="•"/>
            </a:pPr>
            <a:r>
              <a:rPr lang="en" sz="2000"/>
              <a:t>So, a change in intensity at a low intensity is more clearly audible compared to </a:t>
            </a:r>
            <a:r>
              <a:rPr lang="en" sz="2000"/>
              <a:t>a change in intensity at a high intensity</a:t>
            </a:r>
            <a:endParaRPr sz="2000"/>
          </a:p>
        </p:txBody>
      </p:sp>
      <p:sp>
        <p:nvSpPr>
          <p:cNvPr id="2697" name="Google Shape;2697;p332"/>
          <p:cNvSpPr txBox="1"/>
          <p:nvPr/>
        </p:nvSpPr>
        <p:spPr>
          <a:xfrm>
            <a:off x="849175" y="4395250"/>
            <a:ext cx="770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n" sz="1000">
                <a:solidFill>
                  <a:srgbClr val="222222"/>
                </a:solidFill>
                <a:highlight>
                  <a:srgbClr val="FFFFFF"/>
                </a:highlight>
              </a:rPr>
              <a:t>Source: Varshney, Lav &amp; Sun, John. (2013). Why do we perceive logarithmically?. Significance. 10. </a:t>
            </a:r>
            <a:r>
              <a:rPr lang="en" sz="1000">
                <a:solidFill>
                  <a:srgbClr val="222222"/>
                </a:solidFill>
                <a:highlight>
                  <a:srgbClr val="FFFFFF"/>
                </a:highlight>
              </a:rPr>
              <a:t>1</a:t>
            </a:r>
            <a:r>
              <a:rPr lang="en" sz="1000">
                <a:solidFill>
                  <a:srgbClr val="222222"/>
                </a:solidFill>
                <a:highlight>
                  <a:srgbClr val="FFFFFF"/>
                </a:highlight>
              </a:rPr>
              <a:t>0.1111/j.1740-9713.2013.00636.x.</a:t>
            </a:r>
            <a:endParaRPr b="0" i="0" sz="1000" u="none" cap="none" strike="noStrike">
              <a:solidFill>
                <a:srgbClr val="222222"/>
              </a:solidFill>
              <a:highlight>
                <a:srgbClr val="FFFFFF"/>
              </a:highlight>
              <a:latin typeface="Arial"/>
              <a:ea typeface="Arial"/>
              <a:cs typeface="Arial"/>
              <a:sym typeface="Arial"/>
            </a:endParaRPr>
          </a:p>
        </p:txBody>
      </p:sp>
      <p:sp>
        <p:nvSpPr>
          <p:cNvPr id="2698" name="Google Shape;2698;p3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2" name="Shape 2702"/>
        <p:cNvGrpSpPr/>
        <p:nvPr/>
      </p:nvGrpSpPr>
      <p:grpSpPr>
        <a:xfrm>
          <a:off x="0" y="0"/>
          <a:ext cx="0" cy="0"/>
          <a:chOff x="0" y="0"/>
          <a:chExt cx="0" cy="0"/>
        </a:xfrm>
      </p:grpSpPr>
      <p:sp>
        <p:nvSpPr>
          <p:cNvPr id="2703" name="Google Shape;2703;p333"/>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Mel Frequency Cepstral Coefficient</a:t>
            </a:r>
            <a:endParaRPr/>
          </a:p>
        </p:txBody>
      </p:sp>
      <p:sp>
        <p:nvSpPr>
          <p:cNvPr id="2704" name="Google Shape;2704;p333"/>
          <p:cNvSpPr txBox="1"/>
          <p:nvPr>
            <p:ph idx="1" type="body"/>
          </p:nvPr>
        </p:nvSpPr>
        <p:spPr>
          <a:xfrm>
            <a:off x="457200" y="1200150"/>
            <a:ext cx="8229600" cy="36969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Taking the logarithmic hearing into consideration, we can extract MFCC features from any speech signal. The components are:</a:t>
            </a:r>
            <a:endParaRPr sz="2000"/>
          </a:p>
          <a:p>
            <a:pPr indent="-355600" lvl="1" marL="914400" rtl="0" algn="l">
              <a:spcBef>
                <a:spcPts val="0"/>
              </a:spcBef>
              <a:spcAft>
                <a:spcPts val="0"/>
              </a:spcAft>
              <a:buSzPts val="2000"/>
              <a:buChar char="–"/>
            </a:pPr>
            <a:r>
              <a:rPr lang="en" sz="2000"/>
              <a:t>Sampling and Windowing</a:t>
            </a:r>
            <a:endParaRPr sz="2000"/>
          </a:p>
          <a:p>
            <a:pPr indent="-355600" lvl="1" marL="914400" rtl="0" algn="l">
              <a:spcBef>
                <a:spcPts val="0"/>
              </a:spcBef>
              <a:spcAft>
                <a:spcPts val="0"/>
              </a:spcAft>
              <a:buSzPts val="2000"/>
              <a:buChar char="–"/>
            </a:pPr>
            <a:r>
              <a:rPr lang="en" sz="2000"/>
              <a:t>Discrete </a:t>
            </a:r>
            <a:r>
              <a:rPr lang="en" sz="2000"/>
              <a:t>Fourier Transform</a:t>
            </a:r>
            <a:endParaRPr sz="2000"/>
          </a:p>
          <a:p>
            <a:pPr indent="-355600" lvl="1" marL="914400" rtl="0" algn="l">
              <a:spcBef>
                <a:spcPts val="0"/>
              </a:spcBef>
              <a:spcAft>
                <a:spcPts val="0"/>
              </a:spcAft>
              <a:buSzPts val="2000"/>
              <a:buChar char="–"/>
            </a:pPr>
            <a:r>
              <a:rPr lang="en" sz="2000"/>
              <a:t>Mel Filter Bank</a:t>
            </a:r>
            <a:endParaRPr sz="2000"/>
          </a:p>
          <a:p>
            <a:pPr indent="-355600" lvl="2" marL="1371600" rtl="0" algn="l">
              <a:spcBef>
                <a:spcPts val="0"/>
              </a:spcBef>
              <a:spcAft>
                <a:spcPts val="0"/>
              </a:spcAft>
              <a:buSzPts val="2000"/>
              <a:buChar char="○"/>
            </a:pPr>
            <a:r>
              <a:rPr lang="en" sz="2000"/>
              <a:t>Mel frequency scale: </a:t>
            </a:r>
            <a:r>
              <a:rPr i="1" lang="en" sz="2000"/>
              <a:t>m</a:t>
            </a:r>
            <a:r>
              <a:rPr lang="en" sz="2000"/>
              <a:t> = 2595 log</a:t>
            </a:r>
            <a:r>
              <a:rPr baseline="-25000" lang="en" sz="2000"/>
              <a:t>10</a:t>
            </a:r>
            <a:r>
              <a:rPr lang="en" sz="2000"/>
              <a:t>(1 + </a:t>
            </a:r>
            <a:r>
              <a:rPr i="1" lang="en" sz="2000"/>
              <a:t>f </a:t>
            </a:r>
            <a:r>
              <a:rPr lang="en" sz="2000"/>
              <a:t>/ 700)</a:t>
            </a:r>
            <a:endParaRPr sz="2000"/>
          </a:p>
          <a:p>
            <a:pPr indent="-355600" lvl="1" marL="914400" rtl="0" algn="l">
              <a:spcBef>
                <a:spcPts val="0"/>
              </a:spcBef>
              <a:spcAft>
                <a:spcPts val="0"/>
              </a:spcAft>
              <a:buSzPts val="2000"/>
              <a:buChar char="–"/>
            </a:pPr>
            <a:r>
              <a:rPr lang="en" sz="2000"/>
              <a:t>Discrete Cosine Transform</a:t>
            </a:r>
            <a:br>
              <a:rPr lang="en" sz="2000"/>
            </a:br>
            <a:endParaRPr sz="2000"/>
          </a:p>
          <a:p>
            <a:pPr indent="-355600" lvl="0" marL="457200" rtl="0" algn="l">
              <a:spcBef>
                <a:spcPts val="0"/>
              </a:spcBef>
              <a:spcAft>
                <a:spcPts val="0"/>
              </a:spcAft>
              <a:buSzPts val="2000"/>
              <a:buChar char="•"/>
            </a:pPr>
            <a:r>
              <a:rPr lang="en" sz="2000"/>
              <a:t>Mel Filter Bank: </a:t>
            </a:r>
            <a:br>
              <a:rPr lang="en" sz="2000"/>
            </a:br>
            <a:r>
              <a:rPr lang="en" sz="2000"/>
              <a:t>Pre-decided number of triangular bandpass filters separated according to the mel frequency scale within specified minimum and maximum frequencies</a:t>
            </a:r>
            <a:endParaRPr sz="2000"/>
          </a:p>
        </p:txBody>
      </p:sp>
      <p:sp>
        <p:nvSpPr>
          <p:cNvPr id="2705" name="Google Shape;2705;p3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9" name="Shape 2709"/>
        <p:cNvGrpSpPr/>
        <p:nvPr/>
      </p:nvGrpSpPr>
      <p:grpSpPr>
        <a:xfrm>
          <a:off x="0" y="0"/>
          <a:ext cx="0" cy="0"/>
          <a:chOff x="0" y="0"/>
          <a:chExt cx="0" cy="0"/>
        </a:xfrm>
      </p:grpSpPr>
      <p:sp>
        <p:nvSpPr>
          <p:cNvPr id="2710" name="Google Shape;2710;p334"/>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MFCC Extraction</a:t>
            </a:r>
            <a:endParaRPr/>
          </a:p>
        </p:txBody>
      </p:sp>
      <p:pic>
        <p:nvPicPr>
          <p:cNvPr id="2711" name="Google Shape;2711;p334"/>
          <p:cNvPicPr preferRelativeResize="0"/>
          <p:nvPr/>
        </p:nvPicPr>
        <p:blipFill>
          <a:blip r:embed="rId3">
            <a:alphaModFix/>
          </a:blip>
          <a:stretch>
            <a:fillRect/>
          </a:stretch>
        </p:blipFill>
        <p:spPr>
          <a:xfrm>
            <a:off x="523875" y="1338266"/>
            <a:ext cx="8096250" cy="2466975"/>
          </a:xfrm>
          <a:prstGeom prst="rect">
            <a:avLst/>
          </a:prstGeom>
          <a:noFill/>
          <a:ln>
            <a:noFill/>
          </a:ln>
        </p:spPr>
      </p:pic>
      <p:sp>
        <p:nvSpPr>
          <p:cNvPr id="2712" name="Google Shape;2712;p334"/>
          <p:cNvSpPr txBox="1"/>
          <p:nvPr/>
        </p:nvSpPr>
        <p:spPr>
          <a:xfrm>
            <a:off x="1019700" y="4146925"/>
            <a:ext cx="7104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22222"/>
                </a:solidFill>
                <a:highlight>
                  <a:srgbClr val="FFFFFF"/>
                </a:highlight>
                <a:latin typeface="Arial"/>
                <a:ea typeface="Arial"/>
                <a:cs typeface="Arial"/>
                <a:sym typeface="Arial"/>
              </a:rPr>
              <a:t>Image source: </a:t>
            </a:r>
            <a:r>
              <a:rPr lang="en" sz="1000">
                <a:solidFill>
                  <a:srgbClr val="222222"/>
                </a:solidFill>
                <a:highlight>
                  <a:srgbClr val="FFFFFF"/>
                </a:highlight>
              </a:rPr>
              <a:t>https://www.researchgate.net/figure/Mel-frequency-cepstrum-coefficient-MFCC-calculation_fig4_277553387</a:t>
            </a:r>
            <a:endParaRPr b="0" i="0" sz="1000" u="none" cap="none" strike="noStrike">
              <a:solidFill>
                <a:srgbClr val="222222"/>
              </a:solidFill>
              <a:highlight>
                <a:srgbClr val="FFFFFF"/>
              </a:highlight>
              <a:latin typeface="Arial"/>
              <a:ea typeface="Arial"/>
              <a:cs typeface="Arial"/>
              <a:sym typeface="Arial"/>
            </a:endParaRPr>
          </a:p>
        </p:txBody>
      </p:sp>
      <p:sp>
        <p:nvSpPr>
          <p:cNvPr id="2713" name="Google Shape;2713;p3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sp>
        <p:nvSpPr>
          <p:cNvPr id="2718" name="Google Shape;2718;p335"/>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Content</a:t>
            </a:r>
            <a:endParaRPr/>
          </a:p>
        </p:txBody>
      </p:sp>
      <p:sp>
        <p:nvSpPr>
          <p:cNvPr id="2719" name="Google Shape;2719;p335"/>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B9B9FF"/>
              </a:buClr>
              <a:buSzPts val="2400"/>
              <a:buChar char="•"/>
            </a:pPr>
            <a:r>
              <a:rPr lang="en">
                <a:solidFill>
                  <a:srgbClr val="B9B9FF"/>
                </a:solidFill>
              </a:rPr>
              <a:t>Introduction</a:t>
            </a:r>
            <a:endParaRPr>
              <a:solidFill>
                <a:srgbClr val="B9B9FF"/>
              </a:solidFill>
            </a:endParaRPr>
          </a:p>
          <a:p>
            <a:pPr indent="-381000" lvl="0" marL="457200" rtl="0" algn="l">
              <a:spcBef>
                <a:spcPts val="0"/>
              </a:spcBef>
              <a:spcAft>
                <a:spcPts val="0"/>
              </a:spcAft>
              <a:buClr>
                <a:srgbClr val="B9B9FF"/>
              </a:buClr>
              <a:buSzPts val="2400"/>
              <a:buChar char="•"/>
            </a:pPr>
            <a:r>
              <a:rPr lang="en">
                <a:solidFill>
                  <a:srgbClr val="B9B9FF"/>
                </a:solidFill>
              </a:rPr>
              <a:t>Foundations</a:t>
            </a:r>
            <a:endParaRPr>
              <a:solidFill>
                <a:srgbClr val="B9B9FF"/>
              </a:solidFill>
            </a:endParaRPr>
          </a:p>
          <a:p>
            <a:pPr indent="-381000" lvl="1" marL="914400" rtl="0" algn="l">
              <a:spcBef>
                <a:spcPts val="0"/>
              </a:spcBef>
              <a:spcAft>
                <a:spcPts val="0"/>
              </a:spcAft>
              <a:buClr>
                <a:srgbClr val="B9B9FF"/>
              </a:buClr>
              <a:buSzPts val="2400"/>
              <a:buChar char="–"/>
            </a:pPr>
            <a:r>
              <a:rPr lang="en">
                <a:solidFill>
                  <a:srgbClr val="B9B9FF"/>
                </a:solidFill>
              </a:rPr>
              <a:t>Production of Human Speech</a:t>
            </a:r>
            <a:endParaRPr>
              <a:solidFill>
                <a:srgbClr val="B9B9FF"/>
              </a:solidFill>
            </a:endParaRPr>
          </a:p>
          <a:p>
            <a:pPr indent="-381000" lvl="1" marL="914400" rtl="0" algn="l">
              <a:spcBef>
                <a:spcPts val="0"/>
              </a:spcBef>
              <a:spcAft>
                <a:spcPts val="0"/>
              </a:spcAft>
              <a:buClr>
                <a:srgbClr val="B9B9FF"/>
              </a:buClr>
              <a:buSzPts val="2400"/>
              <a:buChar char="–"/>
            </a:pPr>
            <a:r>
              <a:rPr lang="en">
                <a:solidFill>
                  <a:srgbClr val="B9B9FF"/>
                </a:solidFill>
              </a:rPr>
              <a:t>Science behind Human Hearing</a:t>
            </a:r>
            <a:endParaRPr>
              <a:solidFill>
                <a:srgbClr val="B9B9FF"/>
              </a:solidFill>
            </a:endParaRPr>
          </a:p>
          <a:p>
            <a:pPr indent="-381000" lvl="0" marL="457200" rtl="0" algn="l">
              <a:spcBef>
                <a:spcPts val="0"/>
              </a:spcBef>
              <a:spcAft>
                <a:spcPts val="0"/>
              </a:spcAft>
              <a:buClr>
                <a:srgbClr val="0000FF"/>
              </a:buClr>
              <a:buSzPts val="2400"/>
              <a:buChar char="•"/>
            </a:pPr>
            <a:r>
              <a:rPr lang="en">
                <a:solidFill>
                  <a:srgbClr val="0000FF"/>
                </a:solidFill>
              </a:rPr>
              <a:t>TTS Synthesis</a:t>
            </a:r>
            <a:endParaRPr>
              <a:solidFill>
                <a:srgbClr val="B9B9FF"/>
              </a:solidFill>
            </a:endParaRPr>
          </a:p>
          <a:p>
            <a:pPr indent="-381000" lvl="1" marL="914400" rtl="0" algn="l">
              <a:spcBef>
                <a:spcPts val="0"/>
              </a:spcBef>
              <a:spcAft>
                <a:spcPts val="0"/>
              </a:spcAft>
              <a:buClr>
                <a:srgbClr val="0000FF"/>
              </a:buClr>
              <a:buSzPts val="2400"/>
              <a:buChar char="–"/>
            </a:pPr>
            <a:r>
              <a:rPr lang="en">
                <a:solidFill>
                  <a:srgbClr val="0000FF"/>
                </a:solidFill>
              </a:rPr>
              <a:t>Previous Approaches</a:t>
            </a:r>
            <a:endParaRPr>
              <a:solidFill>
                <a:srgbClr val="0000FF"/>
              </a:solidFill>
            </a:endParaRPr>
          </a:p>
          <a:p>
            <a:pPr indent="-381000" lvl="1" marL="914400" rtl="0" algn="l">
              <a:spcBef>
                <a:spcPts val="0"/>
              </a:spcBef>
              <a:spcAft>
                <a:spcPts val="0"/>
              </a:spcAft>
              <a:buClr>
                <a:srgbClr val="B9B9FF"/>
              </a:buClr>
              <a:buSzPts val="2400"/>
              <a:buChar char="–"/>
            </a:pPr>
            <a:r>
              <a:rPr lang="en">
                <a:solidFill>
                  <a:srgbClr val="B9B9FF"/>
                </a:solidFill>
              </a:rPr>
              <a:t>Latest Developments</a:t>
            </a:r>
            <a:endParaRPr>
              <a:solidFill>
                <a:srgbClr val="B9B9FF"/>
              </a:solidFill>
            </a:endParaRPr>
          </a:p>
          <a:p>
            <a:pPr indent="-381000" lvl="0" marL="457200" rtl="0" algn="l">
              <a:spcBef>
                <a:spcPts val="0"/>
              </a:spcBef>
              <a:spcAft>
                <a:spcPts val="0"/>
              </a:spcAft>
              <a:buClr>
                <a:srgbClr val="B9B9FF"/>
              </a:buClr>
              <a:buSzPts val="2400"/>
              <a:buChar char="•"/>
            </a:pPr>
            <a:r>
              <a:rPr lang="en">
                <a:solidFill>
                  <a:srgbClr val="B9B9FF"/>
                </a:solidFill>
              </a:rPr>
              <a:t>Demonstration</a:t>
            </a:r>
            <a:endParaRPr>
              <a:solidFill>
                <a:srgbClr val="B9B9FF"/>
              </a:solidFill>
            </a:endParaRPr>
          </a:p>
        </p:txBody>
      </p:sp>
      <p:sp>
        <p:nvSpPr>
          <p:cNvPr id="2720" name="Google Shape;2720;p3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9"/>
          <p:cNvSpPr txBox="1"/>
          <p:nvPr>
            <p:ph type="title"/>
          </p:nvPr>
        </p:nvSpPr>
        <p:spPr>
          <a:xfrm>
            <a:off x="457200" y="2143053"/>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Speech-to-Speech </a:t>
            </a:r>
            <a:r>
              <a:rPr lang="en"/>
              <a:t>Machine Translation</a:t>
            </a:r>
            <a:endParaRPr/>
          </a:p>
        </p:txBody>
      </p:sp>
      <p:sp>
        <p:nvSpPr>
          <p:cNvPr id="176" name="Google Shape;17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6"/>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Comparing Direct S2ST with Cascaded approach</a:t>
            </a:r>
            <a:endParaRPr/>
          </a:p>
        </p:txBody>
      </p:sp>
      <p:graphicFrame>
        <p:nvGraphicFramePr>
          <p:cNvPr id="421" name="Google Shape;421;p66"/>
          <p:cNvGraphicFramePr/>
          <p:nvPr/>
        </p:nvGraphicFramePr>
        <p:xfrm>
          <a:off x="650650" y="1322525"/>
          <a:ext cx="3000000" cy="3000000"/>
        </p:xfrm>
        <a:graphic>
          <a:graphicData uri="http://schemas.openxmlformats.org/drawingml/2006/table">
            <a:tbl>
              <a:tblPr>
                <a:noFill/>
                <a:tableStyleId>{B143D93F-E4F7-4F78-8F95-2D93CAC28090}</a:tableStyleId>
              </a:tblPr>
              <a:tblGrid>
                <a:gridCol w="3939900"/>
                <a:gridCol w="3939900"/>
              </a:tblGrid>
              <a:tr h="609850">
                <a:tc>
                  <a:txBody>
                    <a:bodyPr/>
                    <a:lstStyle/>
                    <a:p>
                      <a:pPr indent="0" lvl="0" marL="0" rtl="0" algn="ctr">
                        <a:spcBef>
                          <a:spcPts val="0"/>
                        </a:spcBef>
                        <a:spcAft>
                          <a:spcPts val="0"/>
                        </a:spcAft>
                        <a:buNone/>
                      </a:pPr>
                      <a:r>
                        <a:rPr b="1" lang="en"/>
                        <a:t>Advantages</a:t>
                      </a:r>
                      <a:endParaRPr b="1"/>
                    </a:p>
                  </a:txBody>
                  <a:tcPr marT="91425" marB="91425" marR="91425" marL="91425"/>
                </a:tc>
                <a:tc>
                  <a:txBody>
                    <a:bodyPr/>
                    <a:lstStyle/>
                    <a:p>
                      <a:pPr indent="0" lvl="0" marL="0" rtl="0" algn="ctr">
                        <a:spcBef>
                          <a:spcPts val="0"/>
                        </a:spcBef>
                        <a:spcAft>
                          <a:spcPts val="0"/>
                        </a:spcAft>
                        <a:buNone/>
                      </a:pPr>
                      <a:r>
                        <a:rPr b="1" lang="en"/>
                        <a:t>Disadvantages</a:t>
                      </a:r>
                      <a:endParaRPr b="1"/>
                    </a:p>
                  </a:txBody>
                  <a:tcPr marT="91425" marB="91425" marR="91425" marL="91425"/>
                </a:tc>
              </a:tr>
              <a:tr h="609850">
                <a:tc>
                  <a:txBody>
                    <a:bodyPr/>
                    <a:lstStyle/>
                    <a:p>
                      <a:pPr indent="0" lvl="0" marL="0" rtl="0" algn="just">
                        <a:spcBef>
                          <a:spcPts val="0"/>
                        </a:spcBef>
                        <a:spcAft>
                          <a:spcPts val="0"/>
                        </a:spcAft>
                        <a:buNone/>
                      </a:pPr>
                      <a:r>
                        <a:rPr lang="en"/>
                        <a:t>Cascaded system have problem of errors compounding between components e.g.  Recognition errors leading to larger translational errors. Direct S2ST model does not face such issues.</a:t>
                      </a:r>
                      <a:endParaRPr/>
                    </a:p>
                  </a:txBody>
                  <a:tcPr marT="91425" marB="91425" marR="91425" marL="91425"/>
                </a:tc>
                <a:tc>
                  <a:txBody>
                    <a:bodyPr/>
                    <a:lstStyle/>
                    <a:p>
                      <a:pPr indent="0" lvl="0" marL="0" rtl="0" algn="just">
                        <a:spcBef>
                          <a:spcPts val="0"/>
                        </a:spcBef>
                        <a:spcAft>
                          <a:spcPts val="0"/>
                        </a:spcAft>
                        <a:buNone/>
                      </a:pPr>
                      <a:r>
                        <a:rPr lang="en"/>
                        <a:t>A large set of Input/Output speech pairs are required which are more difficult to collect than parallel text pairs for MT.</a:t>
                      </a:r>
                      <a:endParaRPr/>
                    </a:p>
                  </a:txBody>
                  <a:tcPr marT="91425" marB="91425" marR="91425" marL="91425"/>
                </a:tc>
              </a:tr>
              <a:tr h="609850">
                <a:tc>
                  <a:txBody>
                    <a:bodyPr/>
                    <a:lstStyle/>
                    <a:p>
                      <a:pPr indent="0" lvl="0" marL="0" rtl="0" algn="just">
                        <a:spcBef>
                          <a:spcPts val="0"/>
                        </a:spcBef>
                        <a:spcAft>
                          <a:spcPts val="0"/>
                        </a:spcAft>
                        <a:buClr>
                          <a:srgbClr val="000000"/>
                        </a:buClr>
                        <a:buSzPts val="1100"/>
                        <a:buFont typeface="Arial"/>
                        <a:buNone/>
                      </a:pPr>
                      <a:r>
                        <a:rPr lang="en"/>
                        <a:t>Reduced computational requirements and lower inference latency.</a:t>
                      </a:r>
                      <a:endParaRPr/>
                    </a:p>
                    <a:p>
                      <a:pPr indent="0" lvl="0" marL="0" rtl="0" algn="just">
                        <a:spcBef>
                          <a:spcPts val="0"/>
                        </a:spcBef>
                        <a:spcAft>
                          <a:spcPts val="0"/>
                        </a:spcAft>
                        <a:buNone/>
                      </a:pPr>
                      <a:r>
                        <a:t/>
                      </a:r>
                      <a:endParaRPr/>
                    </a:p>
                  </a:txBody>
                  <a:tcPr marT="91425" marB="91425" marR="91425" marL="91425"/>
                </a:tc>
                <a:tc>
                  <a:txBody>
                    <a:bodyPr/>
                    <a:lstStyle/>
                    <a:p>
                      <a:pPr indent="0" lvl="0" marL="0" rtl="0" algn="just">
                        <a:spcBef>
                          <a:spcPts val="0"/>
                        </a:spcBef>
                        <a:spcAft>
                          <a:spcPts val="0"/>
                        </a:spcAft>
                        <a:buNone/>
                      </a:pPr>
                      <a:r>
                        <a:rPr lang="en"/>
                        <a:t>Cascaded S2ST is more robust. </a:t>
                      </a:r>
                      <a:endParaRPr/>
                    </a:p>
                  </a:txBody>
                  <a:tcPr marT="91425" marB="91425" marR="91425" marL="91425"/>
                </a:tc>
              </a:tr>
              <a:tr h="609850">
                <a:tc>
                  <a:txBody>
                    <a:bodyPr/>
                    <a:lstStyle/>
                    <a:p>
                      <a:pPr indent="0" lvl="0" marL="0" rtl="0" algn="just">
                        <a:spcBef>
                          <a:spcPts val="0"/>
                        </a:spcBef>
                        <a:spcAft>
                          <a:spcPts val="0"/>
                        </a:spcAft>
                        <a:buNone/>
                      </a:pPr>
                      <a:r>
                        <a:rPr lang="en"/>
                        <a:t>Paralinguistic and Non-linguistic information is retained during translation.</a:t>
                      </a:r>
                      <a:endParaRPr/>
                    </a:p>
                  </a:txBody>
                  <a:tcPr marT="91425" marB="91425" marR="91425" marL="91425"/>
                </a:tc>
                <a:tc>
                  <a:txBody>
                    <a:bodyPr/>
                    <a:lstStyle/>
                    <a:p>
                      <a:pPr indent="0" lvl="0" marL="0" rtl="0" algn="just">
                        <a:spcBef>
                          <a:spcPts val="0"/>
                        </a:spcBef>
                        <a:spcAft>
                          <a:spcPts val="0"/>
                        </a:spcAft>
                        <a:buNone/>
                      </a:pPr>
                      <a:r>
                        <a:rPr lang="en"/>
                        <a:t>Uncertain alignment between two spectrograms whose underlying spoken content differs also poses a major training challenge. </a:t>
                      </a:r>
                      <a:endParaRPr/>
                    </a:p>
                  </a:txBody>
                  <a:tcPr marT="91425" marB="91425" marR="91425" marL="91425"/>
                </a:tc>
              </a:tr>
            </a:tbl>
          </a:graphicData>
        </a:graphic>
      </p:graphicFrame>
      <p:sp>
        <p:nvSpPr>
          <p:cNvPr id="422" name="Google Shape;422;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4" name="Shape 2724"/>
        <p:cNvGrpSpPr/>
        <p:nvPr/>
      </p:nvGrpSpPr>
      <p:grpSpPr>
        <a:xfrm>
          <a:off x="0" y="0"/>
          <a:ext cx="0" cy="0"/>
          <a:chOff x="0" y="0"/>
          <a:chExt cx="0" cy="0"/>
        </a:xfrm>
      </p:grpSpPr>
      <p:sp>
        <p:nvSpPr>
          <p:cNvPr id="2725" name="Google Shape;2725;p336"/>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History</a:t>
            </a:r>
            <a:endParaRPr/>
          </a:p>
        </p:txBody>
      </p:sp>
      <p:sp>
        <p:nvSpPr>
          <p:cNvPr id="2726" name="Google Shape;2726;p336"/>
          <p:cNvSpPr txBox="1"/>
          <p:nvPr>
            <p:ph idx="1" type="body"/>
          </p:nvPr>
        </p:nvSpPr>
        <p:spPr>
          <a:xfrm>
            <a:off x="457200" y="1202675"/>
            <a:ext cx="8229600" cy="30729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1779 – Mechanical model was built that modelled the human</a:t>
            </a:r>
            <a:r>
              <a:rPr lang="en" sz="2100"/>
              <a:t> </a:t>
            </a:r>
            <a:r>
              <a:rPr lang="en" sz="2100"/>
              <a:t>vocal tract, and produced the five vowel sounds in English</a:t>
            </a:r>
            <a:br>
              <a:rPr lang="en" sz="2100"/>
            </a:br>
            <a:endParaRPr sz="2100"/>
          </a:p>
          <a:p>
            <a:pPr indent="-361950" lvl="0" marL="457200" rtl="0" algn="l">
              <a:spcBef>
                <a:spcPts val="0"/>
              </a:spcBef>
              <a:spcAft>
                <a:spcPts val="0"/>
              </a:spcAft>
              <a:buSzPts val="2100"/>
              <a:buChar char="•"/>
            </a:pPr>
            <a:r>
              <a:rPr lang="en" sz="2100"/>
              <a:t>1791 – Models of tongue and lips were added which allowed production of consonants along with vowels</a:t>
            </a:r>
            <a:br>
              <a:rPr lang="en" sz="2100"/>
            </a:br>
            <a:endParaRPr sz="2100"/>
          </a:p>
          <a:p>
            <a:pPr indent="-361950" lvl="0" marL="457200" rtl="0" algn="l">
              <a:spcBef>
                <a:spcPts val="0"/>
              </a:spcBef>
              <a:spcAft>
                <a:spcPts val="0"/>
              </a:spcAft>
              <a:buSzPts val="2100"/>
              <a:buChar char="•"/>
            </a:pPr>
            <a:r>
              <a:rPr lang="en" sz="2100"/>
              <a:t>1939 – Keyboard operated voice-synthesizer (Bell Labs)</a:t>
            </a:r>
            <a:br>
              <a:rPr lang="en" sz="2100"/>
            </a:br>
            <a:endParaRPr sz="2100"/>
          </a:p>
          <a:p>
            <a:pPr indent="-361950" lvl="0" marL="457200" rtl="0" algn="l">
              <a:spcBef>
                <a:spcPts val="0"/>
              </a:spcBef>
              <a:spcAft>
                <a:spcPts val="0"/>
              </a:spcAft>
              <a:buSzPts val="2100"/>
              <a:buChar char="•"/>
            </a:pPr>
            <a:r>
              <a:rPr lang="en" sz="2100"/>
              <a:t>Late 1950s – First computer-based speech-synthesis systems</a:t>
            </a:r>
            <a:endParaRPr sz="2100"/>
          </a:p>
        </p:txBody>
      </p:sp>
      <p:sp>
        <p:nvSpPr>
          <p:cNvPr id="2727" name="Google Shape;2727;p3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1" name="Shape 2731"/>
        <p:cNvGrpSpPr/>
        <p:nvPr/>
      </p:nvGrpSpPr>
      <p:grpSpPr>
        <a:xfrm>
          <a:off x="0" y="0"/>
          <a:ext cx="0" cy="0"/>
          <a:chOff x="0" y="0"/>
          <a:chExt cx="0" cy="0"/>
        </a:xfrm>
      </p:grpSpPr>
      <p:sp>
        <p:nvSpPr>
          <p:cNvPr id="2732" name="Google Shape;2732;p337"/>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Diphone-based Synthesis (1/3)</a:t>
            </a:r>
            <a:endParaRPr/>
          </a:p>
        </p:txBody>
      </p:sp>
      <p:sp>
        <p:nvSpPr>
          <p:cNvPr id="2733" name="Google Shape;2733;p337"/>
          <p:cNvSpPr txBox="1"/>
          <p:nvPr>
            <p:ph idx="1" type="body"/>
          </p:nvPr>
        </p:nvSpPr>
        <p:spPr>
          <a:xfrm>
            <a:off x="457200" y="1200150"/>
            <a:ext cx="8229600" cy="36432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What is a </a:t>
            </a:r>
            <a:r>
              <a:rPr lang="en" sz="2100">
                <a:solidFill>
                  <a:srgbClr val="FF0000"/>
                </a:solidFill>
              </a:rPr>
              <a:t>phoneme</a:t>
            </a:r>
            <a:r>
              <a:rPr lang="en" sz="2100"/>
              <a:t>?</a:t>
            </a:r>
            <a:endParaRPr sz="2100"/>
          </a:p>
          <a:p>
            <a:pPr indent="-361950" lvl="1" marL="914400" rtl="0" algn="l">
              <a:spcBef>
                <a:spcPts val="0"/>
              </a:spcBef>
              <a:spcAft>
                <a:spcPts val="0"/>
              </a:spcAft>
              <a:buSzPts val="2100"/>
              <a:buChar char="–"/>
            </a:pPr>
            <a:r>
              <a:rPr lang="en" sz="2100"/>
              <a:t>The simplest, perceptually distinct units of sound in any language that clearly distinguish one word from another.</a:t>
            </a:r>
            <a:br>
              <a:rPr lang="en" sz="2100"/>
            </a:br>
            <a:endParaRPr sz="2100"/>
          </a:p>
          <a:p>
            <a:pPr indent="-361950" lvl="0" marL="457200" rtl="0" algn="l">
              <a:spcBef>
                <a:spcPts val="0"/>
              </a:spcBef>
              <a:spcAft>
                <a:spcPts val="0"/>
              </a:spcAft>
              <a:buSzPts val="2100"/>
              <a:buChar char="•"/>
            </a:pPr>
            <a:r>
              <a:rPr lang="en" sz="2100"/>
              <a:t>What is a </a:t>
            </a:r>
            <a:r>
              <a:rPr lang="en" sz="2100">
                <a:solidFill>
                  <a:srgbClr val="FF0000"/>
                </a:solidFill>
              </a:rPr>
              <a:t>diphone</a:t>
            </a:r>
            <a:r>
              <a:rPr lang="en" sz="2100">
                <a:solidFill>
                  <a:srgbClr val="0000FF"/>
                </a:solidFill>
              </a:rPr>
              <a:t>?</a:t>
            </a:r>
            <a:endParaRPr sz="2100">
              <a:solidFill>
                <a:srgbClr val="FF0000"/>
              </a:solidFill>
            </a:endParaRPr>
          </a:p>
          <a:p>
            <a:pPr indent="-361950" lvl="1" marL="914400" rtl="0" algn="l">
              <a:spcBef>
                <a:spcPts val="0"/>
              </a:spcBef>
              <a:spcAft>
                <a:spcPts val="0"/>
              </a:spcAft>
              <a:buSzPts val="2100"/>
              <a:buChar char="–"/>
            </a:pPr>
            <a:r>
              <a:rPr lang="en" sz="2100">
                <a:solidFill>
                  <a:srgbClr val="0000FF"/>
                </a:solidFill>
              </a:rPr>
              <a:t>A combination of two half-phones is called as a diphon</a:t>
            </a:r>
            <a:r>
              <a:rPr lang="en" sz="2100">
                <a:solidFill>
                  <a:srgbClr val="0000FF"/>
                </a:solidFill>
              </a:rPr>
              <a:t>e.</a:t>
            </a:r>
            <a:br>
              <a:rPr lang="en" sz="2100">
                <a:solidFill>
                  <a:srgbClr val="0000FF"/>
                </a:solidFill>
              </a:rPr>
            </a:br>
            <a:endParaRPr sz="2100">
              <a:solidFill>
                <a:srgbClr val="0000FF"/>
              </a:solidFill>
            </a:endParaRPr>
          </a:p>
          <a:p>
            <a:pPr indent="-361950" lvl="0" marL="457200" rtl="0" algn="l">
              <a:spcBef>
                <a:spcPts val="0"/>
              </a:spcBef>
              <a:spcAft>
                <a:spcPts val="0"/>
              </a:spcAft>
              <a:buClr>
                <a:srgbClr val="0000FF"/>
              </a:buClr>
              <a:buSzPts val="2100"/>
              <a:buChar char="•"/>
            </a:pPr>
            <a:r>
              <a:rPr lang="en" sz="2100">
                <a:solidFill>
                  <a:srgbClr val="0000FF"/>
                </a:solidFill>
              </a:rPr>
              <a:t>The core idea of diphone-based approaches is to decompose </a:t>
            </a:r>
            <a:r>
              <a:rPr lang="en" sz="2100">
                <a:solidFill>
                  <a:srgbClr val="0000FF"/>
                </a:solidFill>
              </a:rPr>
              <a:t>speech</a:t>
            </a:r>
            <a:r>
              <a:rPr lang="en" sz="2100">
                <a:solidFill>
                  <a:srgbClr val="0000FF"/>
                </a:solidFill>
              </a:rPr>
              <a:t> at the level of diphones and then combine these units based on the characters of </a:t>
            </a:r>
            <a:r>
              <a:rPr lang="en" sz="2100">
                <a:solidFill>
                  <a:srgbClr val="0000FF"/>
                </a:solidFill>
              </a:rPr>
              <a:t>input</a:t>
            </a:r>
            <a:r>
              <a:rPr lang="en" sz="2100">
                <a:solidFill>
                  <a:srgbClr val="0000FF"/>
                </a:solidFill>
              </a:rPr>
              <a:t> text.</a:t>
            </a:r>
            <a:endParaRPr sz="2100">
              <a:solidFill>
                <a:srgbClr val="0000FF"/>
              </a:solidFill>
            </a:endParaRPr>
          </a:p>
        </p:txBody>
      </p:sp>
      <p:sp>
        <p:nvSpPr>
          <p:cNvPr id="2734" name="Google Shape;2734;p3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8" name="Shape 2738"/>
        <p:cNvGrpSpPr/>
        <p:nvPr/>
      </p:nvGrpSpPr>
      <p:grpSpPr>
        <a:xfrm>
          <a:off x="0" y="0"/>
          <a:ext cx="0" cy="0"/>
          <a:chOff x="0" y="0"/>
          <a:chExt cx="0" cy="0"/>
        </a:xfrm>
      </p:grpSpPr>
      <p:sp>
        <p:nvSpPr>
          <p:cNvPr id="2739" name="Google Shape;2739;p338"/>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Diphone-based Synthesis (2/3)</a:t>
            </a:r>
            <a:endParaRPr/>
          </a:p>
        </p:txBody>
      </p:sp>
      <p:sp>
        <p:nvSpPr>
          <p:cNvPr id="2740" name="Google Shape;2740;p338"/>
          <p:cNvSpPr txBox="1"/>
          <p:nvPr>
            <p:ph idx="1" type="body"/>
          </p:nvPr>
        </p:nvSpPr>
        <p:spPr>
          <a:xfrm>
            <a:off x="457200" y="1200150"/>
            <a:ext cx="82974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Pitch Synchronous Overlap and Add:</a:t>
            </a:r>
            <a:endParaRPr sz="2000"/>
          </a:p>
          <a:p>
            <a:pPr indent="-355600" lvl="1" marL="914400" rtl="0" algn="l">
              <a:spcBef>
                <a:spcPts val="0"/>
              </a:spcBef>
              <a:spcAft>
                <a:spcPts val="0"/>
              </a:spcAft>
              <a:buSzPts val="2000"/>
              <a:buChar char="–"/>
            </a:pPr>
            <a:r>
              <a:rPr lang="en" sz="2000"/>
              <a:t>Speech is divided into pitch-synchronous waveforms</a:t>
            </a:r>
            <a:endParaRPr sz="2000"/>
          </a:p>
          <a:p>
            <a:pPr indent="-355600" lvl="1" marL="914400" rtl="0" algn="l">
              <a:spcBef>
                <a:spcPts val="0"/>
              </a:spcBef>
              <a:spcAft>
                <a:spcPts val="0"/>
              </a:spcAft>
              <a:buSzPts val="2000"/>
              <a:buChar char="–"/>
            </a:pPr>
            <a:r>
              <a:rPr lang="en" sz="2000"/>
              <a:t>These are then varied in time or spectral domain to obtain synthetic versions of same speech unit</a:t>
            </a:r>
            <a:endParaRPr sz="2000"/>
          </a:p>
          <a:p>
            <a:pPr indent="-355600" lvl="1" marL="914400" rtl="0" algn="l">
              <a:spcBef>
                <a:spcPts val="0"/>
              </a:spcBef>
              <a:spcAft>
                <a:spcPts val="0"/>
              </a:spcAft>
              <a:buSzPts val="2000"/>
              <a:buChar char="–"/>
            </a:pPr>
            <a:r>
              <a:rPr lang="en" sz="2000"/>
              <a:t>Next, the newly formed</a:t>
            </a:r>
            <a:br>
              <a:rPr lang="en" sz="2000"/>
            </a:br>
            <a:r>
              <a:rPr lang="en" sz="2000"/>
              <a:t>s</a:t>
            </a:r>
            <a:r>
              <a:rPr lang="en" sz="2000"/>
              <a:t>peech units are </a:t>
            </a:r>
            <a:r>
              <a:rPr lang="en" sz="2000"/>
              <a:t>o</a:t>
            </a:r>
            <a:r>
              <a:rPr lang="en" sz="2000"/>
              <a:t>verlapped </a:t>
            </a:r>
            <a:br>
              <a:rPr lang="en" sz="2000"/>
            </a:br>
            <a:r>
              <a:rPr lang="en" sz="2000"/>
              <a:t>and added to generate the </a:t>
            </a:r>
            <a:br>
              <a:rPr lang="en" sz="2000"/>
            </a:br>
            <a:r>
              <a:rPr lang="en" sz="2000"/>
              <a:t>new speech</a:t>
            </a:r>
            <a:endParaRPr sz="2000"/>
          </a:p>
          <a:p>
            <a:pPr indent="-355600" lvl="1" marL="914400" rtl="0" algn="l">
              <a:spcBef>
                <a:spcPts val="0"/>
              </a:spcBef>
              <a:spcAft>
                <a:spcPts val="0"/>
              </a:spcAft>
              <a:buSzPts val="2000"/>
              <a:buChar char="–"/>
            </a:pPr>
            <a:r>
              <a:rPr lang="en" sz="2000"/>
              <a:t>Ideally, there would be no </a:t>
            </a:r>
            <a:br>
              <a:rPr lang="en" sz="2000"/>
            </a:br>
            <a:r>
              <a:rPr lang="en" sz="2000"/>
              <a:t>information loss</a:t>
            </a:r>
            <a:endParaRPr sz="2000"/>
          </a:p>
        </p:txBody>
      </p:sp>
      <p:pic>
        <p:nvPicPr>
          <p:cNvPr id="2741" name="Google Shape;2741;p338"/>
          <p:cNvPicPr preferRelativeResize="0"/>
          <p:nvPr/>
        </p:nvPicPr>
        <p:blipFill>
          <a:blip r:embed="rId3">
            <a:alphaModFix/>
          </a:blip>
          <a:stretch>
            <a:fillRect/>
          </a:stretch>
        </p:blipFill>
        <p:spPr>
          <a:xfrm>
            <a:off x="4886325" y="2571755"/>
            <a:ext cx="3800476" cy="2074671"/>
          </a:xfrm>
          <a:prstGeom prst="rect">
            <a:avLst/>
          </a:prstGeom>
          <a:noFill/>
          <a:ln>
            <a:noFill/>
          </a:ln>
        </p:spPr>
      </p:pic>
      <p:sp>
        <p:nvSpPr>
          <p:cNvPr id="2742" name="Google Shape;2742;p338"/>
          <p:cNvSpPr txBox="1"/>
          <p:nvPr/>
        </p:nvSpPr>
        <p:spPr>
          <a:xfrm>
            <a:off x="728451" y="4284000"/>
            <a:ext cx="4093500" cy="49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a:solidFill>
                  <a:srgbClr val="222222"/>
                </a:solidFill>
                <a:highlight>
                  <a:srgbClr val="FFFFFF"/>
                </a:highlight>
              </a:rPr>
              <a:t>Image Source: https://wiki.aalto.fi/pages/viewpage.action?pageId=155477136</a:t>
            </a:r>
            <a:endParaRPr sz="1100">
              <a:solidFill>
                <a:srgbClr val="222222"/>
              </a:solidFill>
              <a:highlight>
                <a:srgbClr val="FFFFFF"/>
              </a:highlight>
            </a:endParaRPr>
          </a:p>
        </p:txBody>
      </p:sp>
      <p:sp>
        <p:nvSpPr>
          <p:cNvPr id="2743" name="Google Shape;2743;p3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7" name="Shape 2747"/>
        <p:cNvGrpSpPr/>
        <p:nvPr/>
      </p:nvGrpSpPr>
      <p:grpSpPr>
        <a:xfrm>
          <a:off x="0" y="0"/>
          <a:ext cx="0" cy="0"/>
          <a:chOff x="0" y="0"/>
          <a:chExt cx="0" cy="0"/>
        </a:xfrm>
      </p:grpSpPr>
      <p:sp>
        <p:nvSpPr>
          <p:cNvPr id="2748" name="Google Shape;2748;p339"/>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Diphone-based Synthesis (3/3)</a:t>
            </a:r>
            <a:endParaRPr/>
          </a:p>
        </p:txBody>
      </p:sp>
      <p:sp>
        <p:nvSpPr>
          <p:cNvPr id="2749" name="Google Shape;2749;p339"/>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T</a:t>
            </a:r>
            <a:r>
              <a:rPr lang="en" sz="2000"/>
              <a:t>D-PSOLA (Time Domain - PSOLA):</a:t>
            </a:r>
            <a:endParaRPr sz="2000"/>
          </a:p>
          <a:p>
            <a:pPr indent="-355600" lvl="1" marL="914400" rtl="0" algn="l">
              <a:spcBef>
                <a:spcPts val="0"/>
              </a:spcBef>
              <a:spcAft>
                <a:spcPts val="0"/>
              </a:spcAft>
              <a:buSzPts val="2000"/>
              <a:buChar char="–"/>
            </a:pPr>
            <a:r>
              <a:rPr lang="en" sz="2000"/>
              <a:t>The speed and pitch of a sound is manipulated in time domain</a:t>
            </a:r>
            <a:endParaRPr sz="2000"/>
          </a:p>
          <a:p>
            <a:pPr indent="-355600" lvl="1" marL="914400" rtl="0" algn="l">
              <a:spcBef>
                <a:spcPts val="0"/>
              </a:spcBef>
              <a:spcAft>
                <a:spcPts val="0"/>
              </a:spcAft>
              <a:buSzPts val="2000"/>
              <a:buChar char="–"/>
            </a:pPr>
            <a:r>
              <a:rPr lang="en" sz="2000"/>
              <a:t>Pitch periods are extracted from the sound signal</a:t>
            </a:r>
            <a:endParaRPr sz="2000"/>
          </a:p>
          <a:p>
            <a:pPr indent="-355600" lvl="2" marL="1371600" rtl="0" algn="l">
              <a:spcBef>
                <a:spcPts val="0"/>
              </a:spcBef>
              <a:spcAft>
                <a:spcPts val="0"/>
              </a:spcAft>
              <a:buSzPts val="2000"/>
              <a:buAutoNum type="romanLcPeriod"/>
            </a:pPr>
            <a:r>
              <a:rPr lang="en" sz="2000"/>
              <a:t>Pitch change: Segments are brought closer or separated </a:t>
            </a:r>
            <a:endParaRPr sz="2000"/>
          </a:p>
          <a:p>
            <a:pPr indent="-355600" lvl="2" marL="1371600" rtl="0" algn="l">
              <a:spcBef>
                <a:spcPts val="0"/>
              </a:spcBef>
              <a:spcAft>
                <a:spcPts val="0"/>
              </a:spcAft>
              <a:buSzPts val="2000"/>
              <a:buAutoNum type="romanLcPeriod"/>
            </a:pPr>
            <a:r>
              <a:rPr lang="en" sz="2000"/>
              <a:t>Speed change: Segments are repeated or deleted </a:t>
            </a:r>
            <a:br>
              <a:rPr lang="en" sz="2000"/>
            </a:br>
            <a:endParaRPr sz="2000"/>
          </a:p>
          <a:p>
            <a:pPr indent="-355600" lvl="0" marL="457200" rtl="0" algn="l">
              <a:spcBef>
                <a:spcPts val="0"/>
              </a:spcBef>
              <a:spcAft>
                <a:spcPts val="0"/>
              </a:spcAft>
              <a:buSzPts val="2000"/>
              <a:buChar char="•"/>
            </a:pPr>
            <a:r>
              <a:rPr lang="en" sz="2000"/>
              <a:t>F</a:t>
            </a:r>
            <a:r>
              <a:rPr lang="en" sz="2000"/>
              <a:t>D-PSOLA (Frequency Domain - PSOLA):</a:t>
            </a:r>
            <a:endParaRPr sz="2000"/>
          </a:p>
          <a:p>
            <a:pPr indent="-355600" lvl="1" marL="914400" rtl="0" algn="l">
              <a:spcBef>
                <a:spcPts val="0"/>
              </a:spcBef>
              <a:spcAft>
                <a:spcPts val="0"/>
              </a:spcAft>
              <a:buSzPts val="2000"/>
              <a:buChar char="–"/>
            </a:pPr>
            <a:r>
              <a:rPr lang="en" sz="2000"/>
              <a:t>Spectral envelope is computed using linear predictive analysis</a:t>
            </a:r>
            <a:endParaRPr sz="2000"/>
          </a:p>
          <a:p>
            <a:pPr indent="-355600" lvl="1" marL="914400" rtl="0" algn="l">
              <a:spcBef>
                <a:spcPts val="0"/>
              </a:spcBef>
              <a:spcAft>
                <a:spcPts val="0"/>
              </a:spcAft>
              <a:buSzPts val="2000"/>
              <a:buChar char="–"/>
            </a:pPr>
            <a:r>
              <a:rPr lang="en" sz="2000"/>
              <a:t>Pitch is modified via linear interpolation to obtain synthetic versions of same sound unit</a:t>
            </a:r>
            <a:endParaRPr sz="2000"/>
          </a:p>
          <a:p>
            <a:pPr indent="-355600" lvl="1" marL="914400" rtl="0" algn="l">
              <a:spcBef>
                <a:spcPts val="0"/>
              </a:spcBef>
              <a:spcAft>
                <a:spcPts val="0"/>
              </a:spcAft>
              <a:buSzPts val="2000"/>
              <a:buChar char="–"/>
            </a:pPr>
            <a:r>
              <a:rPr lang="en" sz="2000"/>
              <a:t>Unnatural discontinuities at concatenation boundaries</a:t>
            </a:r>
            <a:endParaRPr/>
          </a:p>
        </p:txBody>
      </p:sp>
      <p:sp>
        <p:nvSpPr>
          <p:cNvPr id="2750" name="Google Shape;2750;p3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4" name="Shape 2754"/>
        <p:cNvGrpSpPr/>
        <p:nvPr/>
      </p:nvGrpSpPr>
      <p:grpSpPr>
        <a:xfrm>
          <a:off x="0" y="0"/>
          <a:ext cx="0" cy="0"/>
          <a:chOff x="0" y="0"/>
          <a:chExt cx="0" cy="0"/>
        </a:xfrm>
      </p:grpSpPr>
      <p:sp>
        <p:nvSpPr>
          <p:cNvPr id="2755" name="Google Shape;2755;p340"/>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Unit-Selection Synthesis (1/3)</a:t>
            </a:r>
            <a:endParaRPr/>
          </a:p>
        </p:txBody>
      </p:sp>
      <p:sp>
        <p:nvSpPr>
          <p:cNvPr id="2756" name="Google Shape;2756;p340"/>
          <p:cNvSpPr txBox="1"/>
          <p:nvPr>
            <p:ph idx="1" type="body"/>
          </p:nvPr>
        </p:nvSpPr>
        <p:spPr>
          <a:xfrm>
            <a:off x="457200" y="1200150"/>
            <a:ext cx="4600500" cy="37077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Selects &amp; concatenates units (phonemes) from large database</a:t>
            </a:r>
            <a:endParaRPr sz="2100"/>
          </a:p>
          <a:p>
            <a:pPr indent="-361950" lvl="0" marL="457200" rtl="0" algn="l">
              <a:spcBef>
                <a:spcPts val="0"/>
              </a:spcBef>
              <a:spcAft>
                <a:spcPts val="0"/>
              </a:spcAft>
              <a:buSzPts val="2100"/>
              <a:buChar char="•"/>
            </a:pPr>
            <a:r>
              <a:rPr lang="en" sz="2100"/>
              <a:t>Text can have additional annotations containing prosodic and phonetic context information</a:t>
            </a:r>
            <a:endParaRPr sz="2100"/>
          </a:p>
          <a:p>
            <a:pPr indent="-361950" lvl="0" marL="457200" rtl="0" algn="l">
              <a:spcBef>
                <a:spcPts val="0"/>
              </a:spcBef>
              <a:spcAft>
                <a:spcPts val="0"/>
              </a:spcAft>
              <a:buSzPts val="2100"/>
              <a:buChar char="•"/>
            </a:pPr>
            <a:r>
              <a:rPr lang="en" sz="2100"/>
              <a:t>Database is transformed into a state transition network, with phonemes as states </a:t>
            </a:r>
            <a:endParaRPr sz="2100"/>
          </a:p>
          <a:p>
            <a:pPr indent="-361950" lvl="0" marL="457200" rtl="0" algn="l">
              <a:spcBef>
                <a:spcPts val="0"/>
              </a:spcBef>
              <a:spcAft>
                <a:spcPts val="0"/>
              </a:spcAft>
              <a:buSzPts val="2100"/>
              <a:buChar char="•"/>
            </a:pPr>
            <a:r>
              <a:rPr lang="en" sz="2100"/>
              <a:t>The network is fully connected, since any sequence of phonemes is possible</a:t>
            </a:r>
            <a:endParaRPr sz="2100"/>
          </a:p>
        </p:txBody>
      </p:sp>
      <p:pic>
        <p:nvPicPr>
          <p:cNvPr id="2757" name="Google Shape;2757;p340"/>
          <p:cNvPicPr preferRelativeResize="0"/>
          <p:nvPr/>
        </p:nvPicPr>
        <p:blipFill>
          <a:blip r:embed="rId3">
            <a:alphaModFix/>
          </a:blip>
          <a:stretch>
            <a:fillRect/>
          </a:stretch>
        </p:blipFill>
        <p:spPr>
          <a:xfrm>
            <a:off x="5290550" y="1185150"/>
            <a:ext cx="3128349" cy="2773201"/>
          </a:xfrm>
          <a:prstGeom prst="rect">
            <a:avLst/>
          </a:prstGeom>
          <a:noFill/>
          <a:ln>
            <a:noFill/>
          </a:ln>
        </p:spPr>
      </p:pic>
      <p:sp>
        <p:nvSpPr>
          <p:cNvPr id="2758" name="Google Shape;2758;p340"/>
          <p:cNvSpPr txBox="1"/>
          <p:nvPr/>
        </p:nvSpPr>
        <p:spPr>
          <a:xfrm>
            <a:off x="5057700" y="3958350"/>
            <a:ext cx="36291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22222"/>
                </a:solidFill>
                <a:highlight>
                  <a:srgbClr val="FFFFFF"/>
                </a:highlight>
                <a:latin typeface="Arial"/>
                <a:ea typeface="Arial"/>
                <a:cs typeface="Arial"/>
                <a:sym typeface="Arial"/>
              </a:rPr>
              <a:t>Image source: </a:t>
            </a:r>
            <a:r>
              <a:rPr lang="en" sz="1000">
                <a:solidFill>
                  <a:srgbClr val="222222"/>
                </a:solidFill>
                <a:highlight>
                  <a:srgbClr val="FFFFFF"/>
                </a:highlight>
              </a:rPr>
              <a:t>A. J. Hunt and A. W. Black, "Unit selection in a concatenative speech synthesis system using a large speech database," 1996 IEEE International Conference on Acoustics, Speech, and Signal Processing Conference Proceedings, 1996, pp. 373-376 vol. 1, doi: 10.1109/ICASSP.1996.541110.</a:t>
            </a:r>
            <a:r>
              <a:rPr b="0" i="0" lang="en" sz="1000" u="none" cap="none" strike="noStrike">
                <a:solidFill>
                  <a:srgbClr val="222222"/>
                </a:solidFill>
                <a:highlight>
                  <a:srgbClr val="FFFFFF"/>
                </a:highlight>
                <a:latin typeface="Arial"/>
                <a:ea typeface="Arial"/>
                <a:cs typeface="Arial"/>
                <a:sym typeface="Arial"/>
              </a:rPr>
              <a:t> </a:t>
            </a:r>
            <a:endParaRPr b="0" i="0" sz="1000" u="none" cap="none" strike="noStrike">
              <a:solidFill>
                <a:srgbClr val="222222"/>
              </a:solidFill>
              <a:highlight>
                <a:srgbClr val="FFFFFF"/>
              </a:highlight>
              <a:latin typeface="Arial"/>
              <a:ea typeface="Arial"/>
              <a:cs typeface="Arial"/>
              <a:sym typeface="Arial"/>
            </a:endParaRPr>
          </a:p>
        </p:txBody>
      </p:sp>
      <p:sp>
        <p:nvSpPr>
          <p:cNvPr id="2759" name="Google Shape;2759;p3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3" name="Shape 2763"/>
        <p:cNvGrpSpPr/>
        <p:nvPr/>
      </p:nvGrpSpPr>
      <p:grpSpPr>
        <a:xfrm>
          <a:off x="0" y="0"/>
          <a:ext cx="0" cy="0"/>
          <a:chOff x="0" y="0"/>
          <a:chExt cx="0" cy="0"/>
        </a:xfrm>
      </p:grpSpPr>
      <p:sp>
        <p:nvSpPr>
          <p:cNvPr id="2764" name="Google Shape;2764;p341"/>
          <p:cNvSpPr txBox="1"/>
          <p:nvPr>
            <p:ph idx="1" type="body"/>
          </p:nvPr>
        </p:nvSpPr>
        <p:spPr>
          <a:xfrm>
            <a:off x="457200" y="1202675"/>
            <a:ext cx="8229600" cy="35550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Cost Functions</a:t>
            </a:r>
            <a:endParaRPr sz="2000"/>
          </a:p>
          <a:p>
            <a:pPr indent="-355600" lvl="1" marL="914400" rtl="0" algn="l">
              <a:spcBef>
                <a:spcPts val="0"/>
              </a:spcBef>
              <a:spcAft>
                <a:spcPts val="0"/>
              </a:spcAft>
              <a:buSzPts val="2000"/>
              <a:buChar char="–"/>
            </a:pPr>
            <a:r>
              <a:rPr lang="en" sz="2000"/>
              <a:t>Weighted sum of difference between target and unit feature vectors → weights for each feature need to be learned</a:t>
            </a:r>
            <a:endParaRPr sz="2000"/>
          </a:p>
          <a:p>
            <a:pPr indent="-355600" lvl="1" marL="914400" rtl="0" algn="l">
              <a:spcBef>
                <a:spcPts val="0"/>
              </a:spcBef>
              <a:spcAft>
                <a:spcPts val="0"/>
              </a:spcAft>
              <a:buSzPts val="2000"/>
              <a:buChar char="–"/>
            </a:pPr>
            <a:r>
              <a:rPr lang="en" sz="2000"/>
              <a:t>Target cost:</a:t>
            </a:r>
            <a:endParaRPr sz="2000"/>
          </a:p>
          <a:p>
            <a:pPr indent="-355600" lvl="2" marL="1371600" rtl="0" algn="l">
              <a:spcBef>
                <a:spcPts val="0"/>
              </a:spcBef>
              <a:spcAft>
                <a:spcPts val="0"/>
              </a:spcAft>
              <a:buSzPts val="2000"/>
              <a:buChar char="○"/>
            </a:pPr>
            <a:r>
              <a:rPr lang="en" sz="2000"/>
              <a:t>Measures the difference in selected unit and target</a:t>
            </a:r>
            <a:endParaRPr sz="2000"/>
          </a:p>
          <a:p>
            <a:pPr indent="-355600" lvl="2" marL="1371600" rtl="0" algn="l">
              <a:spcBef>
                <a:spcPts val="0"/>
              </a:spcBef>
              <a:spcAft>
                <a:spcPts val="0"/>
              </a:spcAft>
              <a:buSzPts val="2000"/>
              <a:buChar char="○"/>
            </a:pPr>
            <a:r>
              <a:rPr lang="en" sz="2000"/>
              <a:t>Feature vectors: pitch, power, duration, voicing, vowel/consonant, consonant type, point of articulation</a:t>
            </a:r>
            <a:endParaRPr sz="2000"/>
          </a:p>
          <a:p>
            <a:pPr indent="-355600" lvl="1" marL="914400" rtl="0" algn="l">
              <a:spcBef>
                <a:spcPts val="0"/>
              </a:spcBef>
              <a:spcAft>
                <a:spcPts val="0"/>
              </a:spcAft>
              <a:buSzPts val="2000"/>
              <a:buChar char="–"/>
            </a:pPr>
            <a:r>
              <a:rPr lang="en" sz="2000"/>
              <a:t>Concatenation cost:</a:t>
            </a:r>
            <a:endParaRPr sz="2000"/>
          </a:p>
          <a:p>
            <a:pPr indent="-355600" lvl="2" marL="1371600" rtl="0" algn="l">
              <a:spcBef>
                <a:spcPts val="0"/>
              </a:spcBef>
              <a:spcAft>
                <a:spcPts val="0"/>
              </a:spcAft>
              <a:buSzPts val="2000"/>
              <a:buChar char="○"/>
            </a:pPr>
            <a:r>
              <a:rPr lang="en" sz="2000"/>
              <a:t>Measures the quality of a join between selected units</a:t>
            </a:r>
            <a:endParaRPr sz="2000"/>
          </a:p>
          <a:p>
            <a:pPr indent="-355600" lvl="2" marL="1371600" rtl="0" algn="l">
              <a:spcBef>
                <a:spcPts val="0"/>
              </a:spcBef>
              <a:spcAft>
                <a:spcPts val="0"/>
              </a:spcAft>
              <a:buSzPts val="2000"/>
              <a:buChar char="○"/>
            </a:pPr>
            <a:r>
              <a:rPr lang="en" sz="2000"/>
              <a:t>Feature vectors: cepstral distance, difference in log power, pitch</a:t>
            </a:r>
            <a:endParaRPr sz="2000"/>
          </a:p>
        </p:txBody>
      </p:sp>
      <p:sp>
        <p:nvSpPr>
          <p:cNvPr id="2765" name="Google Shape;2765;p341"/>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Unit-Selection Synthesis (2/3)</a:t>
            </a:r>
            <a:endParaRPr/>
          </a:p>
        </p:txBody>
      </p:sp>
      <p:sp>
        <p:nvSpPr>
          <p:cNvPr id="2766" name="Google Shape;2766;p3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0" name="Shape 2770"/>
        <p:cNvGrpSpPr/>
        <p:nvPr/>
      </p:nvGrpSpPr>
      <p:grpSpPr>
        <a:xfrm>
          <a:off x="0" y="0"/>
          <a:ext cx="0" cy="0"/>
          <a:chOff x="0" y="0"/>
          <a:chExt cx="0" cy="0"/>
        </a:xfrm>
      </p:grpSpPr>
      <p:sp>
        <p:nvSpPr>
          <p:cNvPr id="2771" name="Google Shape;2771;p342"/>
          <p:cNvSpPr txBox="1"/>
          <p:nvPr>
            <p:ph idx="1" type="body"/>
          </p:nvPr>
        </p:nvSpPr>
        <p:spPr>
          <a:xfrm>
            <a:off x="457200" y="1202675"/>
            <a:ext cx="8229600" cy="35550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Learning weights for cost functions</a:t>
            </a:r>
            <a:endParaRPr sz="2000"/>
          </a:p>
          <a:p>
            <a:pPr indent="-355600" lvl="1" marL="914400" rtl="0" algn="l">
              <a:spcBef>
                <a:spcPts val="0"/>
              </a:spcBef>
              <a:spcAft>
                <a:spcPts val="0"/>
              </a:spcAft>
              <a:buSzPts val="2000"/>
              <a:buChar char="–"/>
            </a:pPr>
            <a:r>
              <a:rPr lang="en" sz="2000"/>
              <a:t>Weight Space Search</a:t>
            </a:r>
            <a:endParaRPr sz="2000"/>
          </a:p>
          <a:p>
            <a:pPr indent="-355600" lvl="1" marL="914400" rtl="0" algn="l">
              <a:spcBef>
                <a:spcPts val="0"/>
              </a:spcBef>
              <a:spcAft>
                <a:spcPts val="0"/>
              </a:spcAft>
              <a:buSzPts val="2000"/>
              <a:buChar char="–"/>
            </a:pPr>
            <a:r>
              <a:rPr lang="en" sz="2000"/>
              <a:t>Regression Training</a:t>
            </a:r>
            <a:br>
              <a:rPr lang="en" sz="2000"/>
            </a:br>
            <a:endParaRPr sz="2000"/>
          </a:p>
          <a:p>
            <a:pPr indent="-355600" lvl="0" marL="457200" rtl="0" algn="l">
              <a:spcBef>
                <a:spcPts val="0"/>
              </a:spcBef>
              <a:spcAft>
                <a:spcPts val="0"/>
              </a:spcAft>
              <a:buSzPts val="2000"/>
              <a:buChar char="•"/>
            </a:pPr>
            <a:r>
              <a:rPr lang="en" sz="2000"/>
              <a:t>Generating final speech</a:t>
            </a:r>
            <a:endParaRPr sz="2000"/>
          </a:p>
          <a:p>
            <a:pPr indent="-355600" lvl="1" marL="914400" rtl="0" algn="l">
              <a:spcBef>
                <a:spcPts val="0"/>
              </a:spcBef>
              <a:spcAft>
                <a:spcPts val="0"/>
              </a:spcAft>
              <a:buSzPts val="2000"/>
              <a:buChar char="–"/>
            </a:pPr>
            <a:r>
              <a:rPr lang="en" sz="2000"/>
              <a:t>Using the fully connected </a:t>
            </a:r>
            <a:r>
              <a:rPr lang="en" sz="2000"/>
              <a:t>graph</a:t>
            </a:r>
            <a:r>
              <a:rPr lang="en" sz="2000"/>
              <a:t> and the cost functions we can use viterbi decoding for selecting final units</a:t>
            </a:r>
            <a:endParaRPr sz="2000"/>
          </a:p>
          <a:p>
            <a:pPr indent="-355600" lvl="1" marL="914400" rtl="0" algn="l">
              <a:spcBef>
                <a:spcPts val="0"/>
              </a:spcBef>
              <a:spcAft>
                <a:spcPts val="0"/>
              </a:spcAft>
              <a:buSzPts val="2000"/>
              <a:buChar char="–"/>
            </a:pPr>
            <a:r>
              <a:rPr lang="en" sz="2000"/>
              <a:t>The search space for viterbi decoding is pruned based on</a:t>
            </a:r>
            <a:endParaRPr sz="2000"/>
          </a:p>
          <a:p>
            <a:pPr indent="-355600" lvl="2" marL="1371600" rtl="0" algn="l">
              <a:spcBef>
                <a:spcPts val="0"/>
              </a:spcBef>
              <a:spcAft>
                <a:spcPts val="0"/>
              </a:spcAft>
              <a:buSzPts val="2000"/>
              <a:buChar char="○"/>
            </a:pPr>
            <a:r>
              <a:rPr lang="en" sz="2000"/>
              <a:t>Phonetic context</a:t>
            </a:r>
            <a:endParaRPr sz="2000"/>
          </a:p>
          <a:p>
            <a:pPr indent="-355600" lvl="2" marL="1371600" rtl="0" algn="l">
              <a:spcBef>
                <a:spcPts val="0"/>
              </a:spcBef>
              <a:spcAft>
                <a:spcPts val="0"/>
              </a:spcAft>
              <a:buSzPts val="2000"/>
              <a:buChar char="○"/>
            </a:pPr>
            <a:r>
              <a:rPr lang="en" sz="2000"/>
              <a:t>Target cost</a:t>
            </a:r>
            <a:endParaRPr sz="2000"/>
          </a:p>
          <a:p>
            <a:pPr indent="-355600" lvl="2" marL="1371600" rtl="0" algn="l">
              <a:spcBef>
                <a:spcPts val="0"/>
              </a:spcBef>
              <a:spcAft>
                <a:spcPts val="0"/>
              </a:spcAft>
              <a:buSzPts val="2000"/>
              <a:buChar char="○"/>
            </a:pPr>
            <a:r>
              <a:rPr lang="en" sz="2000"/>
              <a:t>Concatenation cost</a:t>
            </a:r>
            <a:endParaRPr sz="2000"/>
          </a:p>
        </p:txBody>
      </p:sp>
      <p:sp>
        <p:nvSpPr>
          <p:cNvPr id="2772" name="Google Shape;2772;p342"/>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Unit-Selection Synthesis (3/3)</a:t>
            </a:r>
            <a:endParaRPr/>
          </a:p>
        </p:txBody>
      </p:sp>
      <p:sp>
        <p:nvSpPr>
          <p:cNvPr id="2773" name="Google Shape;2773;p3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7" name="Shape 2777"/>
        <p:cNvGrpSpPr/>
        <p:nvPr/>
      </p:nvGrpSpPr>
      <p:grpSpPr>
        <a:xfrm>
          <a:off x="0" y="0"/>
          <a:ext cx="0" cy="0"/>
          <a:chOff x="0" y="0"/>
          <a:chExt cx="0" cy="0"/>
        </a:xfrm>
      </p:grpSpPr>
      <p:sp>
        <p:nvSpPr>
          <p:cNvPr id="2778" name="Google Shape;2778;p343"/>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WaveNet</a:t>
            </a:r>
            <a:endParaRPr/>
          </a:p>
        </p:txBody>
      </p:sp>
      <p:sp>
        <p:nvSpPr>
          <p:cNvPr id="2779" name="Google Shape;2779;p343"/>
          <p:cNvSpPr txBox="1"/>
          <p:nvPr>
            <p:ph idx="1" type="body"/>
          </p:nvPr>
        </p:nvSpPr>
        <p:spPr>
          <a:xfrm>
            <a:off x="457200" y="1200150"/>
            <a:ext cx="8229600" cy="36219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2200"/>
              <a:t>Wavenet (Google Deepmind)</a:t>
            </a:r>
            <a:endParaRPr sz="2200"/>
          </a:p>
          <a:p>
            <a:pPr indent="-355600" lvl="0" marL="457200" rtl="0" algn="l">
              <a:spcBef>
                <a:spcPts val="480"/>
              </a:spcBef>
              <a:spcAft>
                <a:spcPts val="0"/>
              </a:spcAft>
              <a:buSzPts val="2000"/>
              <a:buChar char="•"/>
            </a:pPr>
            <a:r>
              <a:rPr lang="en" sz="2000"/>
              <a:t>Dataset: North American English</a:t>
            </a:r>
            <a:br>
              <a:rPr lang="en" sz="2000"/>
            </a:br>
            <a:r>
              <a:rPr lang="en" sz="2000"/>
              <a:t>dataset (24.6 hours)</a:t>
            </a:r>
            <a:endParaRPr sz="2000"/>
          </a:p>
          <a:p>
            <a:pPr indent="-355600" lvl="0" marL="457200" rtl="0" algn="l">
              <a:spcBef>
                <a:spcPts val="0"/>
              </a:spcBef>
              <a:spcAft>
                <a:spcPts val="0"/>
              </a:spcAft>
              <a:buSzPts val="2000"/>
              <a:buChar char="•"/>
            </a:pPr>
            <a:r>
              <a:rPr lang="en" sz="2000"/>
              <a:t>First deep neural architecture</a:t>
            </a:r>
            <a:br>
              <a:rPr lang="en" sz="2000"/>
            </a:br>
            <a:r>
              <a:rPr lang="en" sz="2000"/>
              <a:t>t</a:t>
            </a:r>
            <a:r>
              <a:rPr lang="en" sz="2000"/>
              <a:t>rained to generate raw audio</a:t>
            </a:r>
            <a:br>
              <a:rPr lang="en" sz="2000"/>
            </a:br>
            <a:r>
              <a:rPr lang="en" sz="2000"/>
              <a:t>w</a:t>
            </a:r>
            <a:r>
              <a:rPr lang="en" sz="2000"/>
              <a:t>aveforms that surpassed many</a:t>
            </a:r>
            <a:br>
              <a:rPr lang="en" sz="2000"/>
            </a:br>
            <a:r>
              <a:rPr lang="en" sz="2000"/>
              <a:t>a</a:t>
            </a:r>
            <a:r>
              <a:rPr lang="en" sz="2000"/>
              <a:t>pproaches of the time.</a:t>
            </a:r>
            <a:endParaRPr sz="2000"/>
          </a:p>
          <a:p>
            <a:pPr indent="-355600" lvl="0" marL="457200" rtl="0" algn="l">
              <a:spcBef>
                <a:spcPts val="0"/>
              </a:spcBef>
              <a:spcAft>
                <a:spcPts val="0"/>
              </a:spcAft>
              <a:buSzPts val="2000"/>
              <a:buChar char="•"/>
            </a:pPr>
            <a:r>
              <a:rPr lang="en" sz="2000"/>
              <a:t>Autoregressive generative model</a:t>
            </a:r>
            <a:endParaRPr sz="2000"/>
          </a:p>
          <a:p>
            <a:pPr indent="-355600" lvl="0" marL="457200" rtl="0" algn="l">
              <a:spcBef>
                <a:spcPts val="0"/>
              </a:spcBef>
              <a:spcAft>
                <a:spcPts val="0"/>
              </a:spcAft>
              <a:buSzPts val="2000"/>
              <a:buChar char="•"/>
            </a:pPr>
            <a:r>
              <a:rPr lang="en" sz="2000"/>
              <a:t>Model consisted of </a:t>
            </a:r>
            <a:r>
              <a:rPr lang="en" sz="2000"/>
              <a:t>dilated</a:t>
            </a:r>
            <a:r>
              <a:rPr lang="en" sz="2000"/>
              <a:t> causal </a:t>
            </a:r>
            <a:br>
              <a:rPr lang="en" sz="2000"/>
            </a:br>
            <a:r>
              <a:rPr lang="en" sz="2000"/>
              <a:t>convolutional layers to increase </a:t>
            </a:r>
            <a:br>
              <a:rPr lang="en" sz="2000"/>
            </a:br>
            <a:r>
              <a:rPr lang="en" sz="2000"/>
              <a:t>the receptive field of CNN</a:t>
            </a:r>
            <a:endParaRPr sz="2000"/>
          </a:p>
        </p:txBody>
      </p:sp>
      <p:pic>
        <p:nvPicPr>
          <p:cNvPr id="2780" name="Google Shape;2780;p343"/>
          <p:cNvPicPr preferRelativeResize="0"/>
          <p:nvPr/>
        </p:nvPicPr>
        <p:blipFill rotWithShape="1">
          <a:blip r:embed="rId3">
            <a:alphaModFix/>
          </a:blip>
          <a:srcRect b="23605" l="5138" r="3428" t="4709"/>
          <a:stretch/>
        </p:blipFill>
        <p:spPr>
          <a:xfrm>
            <a:off x="5250150" y="1177113"/>
            <a:ext cx="3160200" cy="1280909"/>
          </a:xfrm>
          <a:prstGeom prst="rect">
            <a:avLst/>
          </a:prstGeom>
          <a:noFill/>
          <a:ln>
            <a:noFill/>
          </a:ln>
        </p:spPr>
      </p:pic>
      <p:sp>
        <p:nvSpPr>
          <p:cNvPr id="2781" name="Google Shape;2781;p343"/>
          <p:cNvSpPr txBox="1"/>
          <p:nvPr/>
        </p:nvSpPr>
        <p:spPr>
          <a:xfrm>
            <a:off x="5036350" y="4179100"/>
            <a:ext cx="3650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900" u="none" cap="none" strike="noStrike">
                <a:solidFill>
                  <a:srgbClr val="222222"/>
                </a:solidFill>
                <a:highlight>
                  <a:srgbClr val="FFFFFF"/>
                </a:highlight>
                <a:latin typeface="Arial"/>
                <a:ea typeface="Arial"/>
                <a:cs typeface="Arial"/>
                <a:sym typeface="Arial"/>
              </a:rPr>
              <a:t>Image source: </a:t>
            </a:r>
            <a:r>
              <a:rPr lang="en" sz="900">
                <a:solidFill>
                  <a:srgbClr val="222222"/>
                </a:solidFill>
                <a:highlight>
                  <a:srgbClr val="FFFFFF"/>
                </a:highlight>
              </a:rPr>
              <a:t>Oord, Aaron van den, Dieleman, Sander, Zen, Heiga, Simonyan, Karen, Vinyals, Oriol, Graves, Alex, Kalchbrenner, Nal, Senior, Andrew and Kavukcuoglu, Koray WaveNet: A Generative Model for Raw Audio. (2016). , arxiv:1609.03499 .</a:t>
            </a:r>
            <a:endParaRPr b="0" i="0" sz="900" u="none" cap="none" strike="noStrike">
              <a:solidFill>
                <a:srgbClr val="222222"/>
              </a:solidFill>
              <a:highlight>
                <a:srgbClr val="FFFFFF"/>
              </a:highlight>
              <a:latin typeface="Arial"/>
              <a:ea typeface="Arial"/>
              <a:cs typeface="Arial"/>
              <a:sym typeface="Arial"/>
            </a:endParaRPr>
          </a:p>
        </p:txBody>
      </p:sp>
      <p:sp>
        <p:nvSpPr>
          <p:cNvPr id="2782" name="Google Shape;2782;p3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83" name="Google Shape;2783;p343"/>
          <p:cNvPicPr preferRelativeResize="0"/>
          <p:nvPr/>
        </p:nvPicPr>
        <p:blipFill rotWithShape="1">
          <a:blip r:embed="rId4">
            <a:alphaModFix/>
          </a:blip>
          <a:srcRect b="14472" l="14626" r="6007" t="13950"/>
          <a:stretch/>
        </p:blipFill>
        <p:spPr>
          <a:xfrm>
            <a:off x="5237550" y="2458025"/>
            <a:ext cx="3383793" cy="1721074"/>
          </a:xfrm>
          <a:prstGeom prst="rect">
            <a:avLst/>
          </a:prstGeom>
          <a:noFill/>
          <a:ln>
            <a:noFill/>
          </a:ln>
        </p:spPr>
      </p:pic>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7" name="Shape 2787"/>
        <p:cNvGrpSpPr/>
        <p:nvPr/>
      </p:nvGrpSpPr>
      <p:grpSpPr>
        <a:xfrm>
          <a:off x="0" y="0"/>
          <a:ext cx="0" cy="0"/>
          <a:chOff x="0" y="0"/>
          <a:chExt cx="0" cy="0"/>
        </a:xfrm>
      </p:grpSpPr>
      <p:sp>
        <p:nvSpPr>
          <p:cNvPr id="2788" name="Google Shape;2788;p344"/>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Content</a:t>
            </a:r>
            <a:endParaRPr/>
          </a:p>
        </p:txBody>
      </p:sp>
      <p:sp>
        <p:nvSpPr>
          <p:cNvPr id="2789" name="Google Shape;2789;p344"/>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B9B9FF"/>
              </a:buClr>
              <a:buSzPts val="2400"/>
              <a:buChar char="•"/>
            </a:pPr>
            <a:r>
              <a:rPr lang="en">
                <a:solidFill>
                  <a:srgbClr val="B9B9FF"/>
                </a:solidFill>
              </a:rPr>
              <a:t>Introduction</a:t>
            </a:r>
            <a:endParaRPr>
              <a:solidFill>
                <a:srgbClr val="B9B9FF"/>
              </a:solidFill>
            </a:endParaRPr>
          </a:p>
          <a:p>
            <a:pPr indent="-381000" lvl="0" marL="457200" rtl="0" algn="l">
              <a:spcBef>
                <a:spcPts val="0"/>
              </a:spcBef>
              <a:spcAft>
                <a:spcPts val="0"/>
              </a:spcAft>
              <a:buClr>
                <a:srgbClr val="B9B9FF"/>
              </a:buClr>
              <a:buSzPts val="2400"/>
              <a:buChar char="•"/>
            </a:pPr>
            <a:r>
              <a:rPr lang="en">
                <a:solidFill>
                  <a:srgbClr val="B9B9FF"/>
                </a:solidFill>
              </a:rPr>
              <a:t>Foundations</a:t>
            </a:r>
            <a:endParaRPr>
              <a:solidFill>
                <a:srgbClr val="B9B9FF"/>
              </a:solidFill>
            </a:endParaRPr>
          </a:p>
          <a:p>
            <a:pPr indent="-381000" lvl="1" marL="914400" rtl="0" algn="l">
              <a:spcBef>
                <a:spcPts val="0"/>
              </a:spcBef>
              <a:spcAft>
                <a:spcPts val="0"/>
              </a:spcAft>
              <a:buClr>
                <a:srgbClr val="B9B9FF"/>
              </a:buClr>
              <a:buSzPts val="2400"/>
              <a:buChar char="–"/>
            </a:pPr>
            <a:r>
              <a:rPr lang="en">
                <a:solidFill>
                  <a:srgbClr val="B9B9FF"/>
                </a:solidFill>
              </a:rPr>
              <a:t>Production of Human Speech</a:t>
            </a:r>
            <a:endParaRPr>
              <a:solidFill>
                <a:srgbClr val="B9B9FF"/>
              </a:solidFill>
            </a:endParaRPr>
          </a:p>
          <a:p>
            <a:pPr indent="-381000" lvl="1" marL="914400" rtl="0" algn="l">
              <a:spcBef>
                <a:spcPts val="0"/>
              </a:spcBef>
              <a:spcAft>
                <a:spcPts val="0"/>
              </a:spcAft>
              <a:buClr>
                <a:srgbClr val="B9B9FF"/>
              </a:buClr>
              <a:buSzPts val="2400"/>
              <a:buChar char="–"/>
            </a:pPr>
            <a:r>
              <a:rPr lang="en">
                <a:solidFill>
                  <a:srgbClr val="B9B9FF"/>
                </a:solidFill>
              </a:rPr>
              <a:t>Science behind Human Hearing</a:t>
            </a:r>
            <a:endParaRPr>
              <a:solidFill>
                <a:srgbClr val="B9B9FF"/>
              </a:solidFill>
            </a:endParaRPr>
          </a:p>
          <a:p>
            <a:pPr indent="-381000" lvl="0" marL="457200" rtl="0" algn="l">
              <a:spcBef>
                <a:spcPts val="0"/>
              </a:spcBef>
              <a:spcAft>
                <a:spcPts val="0"/>
              </a:spcAft>
              <a:buClr>
                <a:srgbClr val="0000FF"/>
              </a:buClr>
              <a:buSzPts val="2400"/>
              <a:buChar char="•"/>
            </a:pPr>
            <a:r>
              <a:rPr lang="en">
                <a:solidFill>
                  <a:srgbClr val="0000FF"/>
                </a:solidFill>
              </a:rPr>
              <a:t>TTS Synthesis</a:t>
            </a:r>
            <a:endParaRPr>
              <a:solidFill>
                <a:srgbClr val="B9B9FF"/>
              </a:solidFill>
            </a:endParaRPr>
          </a:p>
          <a:p>
            <a:pPr indent="-381000" lvl="1" marL="914400" rtl="0" algn="l">
              <a:spcBef>
                <a:spcPts val="0"/>
              </a:spcBef>
              <a:spcAft>
                <a:spcPts val="0"/>
              </a:spcAft>
              <a:buClr>
                <a:srgbClr val="B9B9FF"/>
              </a:buClr>
              <a:buSzPts val="2400"/>
              <a:buChar char="–"/>
            </a:pPr>
            <a:r>
              <a:rPr lang="en">
                <a:solidFill>
                  <a:srgbClr val="B9B9FF"/>
                </a:solidFill>
              </a:rPr>
              <a:t>Previous Approaches</a:t>
            </a:r>
            <a:endParaRPr>
              <a:solidFill>
                <a:srgbClr val="B9B9FF"/>
              </a:solidFill>
            </a:endParaRPr>
          </a:p>
          <a:p>
            <a:pPr indent="-381000" lvl="1" marL="914400" rtl="0" algn="l">
              <a:spcBef>
                <a:spcPts val="0"/>
              </a:spcBef>
              <a:spcAft>
                <a:spcPts val="0"/>
              </a:spcAft>
              <a:buClr>
                <a:srgbClr val="0000FF"/>
              </a:buClr>
              <a:buSzPts val="2400"/>
              <a:buChar char="–"/>
            </a:pPr>
            <a:r>
              <a:rPr lang="en">
                <a:solidFill>
                  <a:srgbClr val="0000FF"/>
                </a:solidFill>
              </a:rPr>
              <a:t>Latest Developments</a:t>
            </a:r>
            <a:endParaRPr>
              <a:solidFill>
                <a:srgbClr val="0000FF"/>
              </a:solidFill>
            </a:endParaRPr>
          </a:p>
          <a:p>
            <a:pPr indent="-381000" lvl="0" marL="457200" rtl="0" algn="l">
              <a:spcBef>
                <a:spcPts val="0"/>
              </a:spcBef>
              <a:spcAft>
                <a:spcPts val="0"/>
              </a:spcAft>
              <a:buClr>
                <a:srgbClr val="B9B9FF"/>
              </a:buClr>
              <a:buSzPts val="2400"/>
              <a:buChar char="•"/>
            </a:pPr>
            <a:r>
              <a:rPr lang="en">
                <a:solidFill>
                  <a:srgbClr val="B9B9FF"/>
                </a:solidFill>
              </a:rPr>
              <a:t>Demonstration</a:t>
            </a:r>
            <a:endParaRPr>
              <a:solidFill>
                <a:srgbClr val="B9B9FF"/>
              </a:solidFill>
            </a:endParaRPr>
          </a:p>
        </p:txBody>
      </p:sp>
      <p:sp>
        <p:nvSpPr>
          <p:cNvPr id="2790" name="Google Shape;2790;p3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4" name="Shape 2794"/>
        <p:cNvGrpSpPr/>
        <p:nvPr/>
      </p:nvGrpSpPr>
      <p:grpSpPr>
        <a:xfrm>
          <a:off x="0" y="0"/>
          <a:ext cx="0" cy="0"/>
          <a:chOff x="0" y="0"/>
          <a:chExt cx="0" cy="0"/>
        </a:xfrm>
      </p:grpSpPr>
      <p:sp>
        <p:nvSpPr>
          <p:cNvPr id="2795" name="Google Shape;2795;p34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Framework of TTS Systems</a:t>
            </a:r>
            <a:endParaRPr/>
          </a:p>
        </p:txBody>
      </p:sp>
      <p:sp>
        <p:nvSpPr>
          <p:cNvPr id="2796" name="Google Shape;2796;p345"/>
          <p:cNvSpPr txBox="1"/>
          <p:nvPr/>
        </p:nvSpPr>
        <p:spPr>
          <a:xfrm>
            <a:off x="457188" y="4179125"/>
            <a:ext cx="84975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FF"/>
                </a:solidFill>
                <a:latin typeface="Arial"/>
                <a:ea typeface="Arial"/>
                <a:cs typeface="Arial"/>
                <a:sym typeface="Arial"/>
              </a:rPr>
              <a:t>All models described ahead follow this pattern for speech synthesis</a:t>
            </a:r>
            <a:endParaRPr b="0" i="0" sz="2200" u="none" cap="none" strike="noStrike">
              <a:solidFill>
                <a:srgbClr val="0000FF"/>
              </a:solidFill>
              <a:latin typeface="Arial"/>
              <a:ea typeface="Arial"/>
              <a:cs typeface="Arial"/>
              <a:sym typeface="Arial"/>
            </a:endParaRPr>
          </a:p>
        </p:txBody>
      </p:sp>
      <p:pic>
        <p:nvPicPr>
          <p:cNvPr id="2797" name="Google Shape;2797;p345"/>
          <p:cNvPicPr preferRelativeResize="0"/>
          <p:nvPr/>
        </p:nvPicPr>
        <p:blipFill rotWithShape="1">
          <a:blip r:embed="rId3">
            <a:alphaModFix/>
          </a:blip>
          <a:srcRect b="0" l="0" r="0" t="0"/>
          <a:stretch/>
        </p:blipFill>
        <p:spPr>
          <a:xfrm>
            <a:off x="1255863" y="1215778"/>
            <a:ext cx="6632284" cy="2810949"/>
          </a:xfrm>
          <a:prstGeom prst="rect">
            <a:avLst/>
          </a:prstGeom>
          <a:noFill/>
          <a:ln>
            <a:noFill/>
          </a:ln>
        </p:spPr>
      </p:pic>
      <p:sp>
        <p:nvSpPr>
          <p:cNvPr id="2798" name="Google Shape;2798;p3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7"/>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References</a:t>
            </a:r>
            <a:endParaRPr/>
          </a:p>
        </p:txBody>
      </p:sp>
      <p:sp>
        <p:nvSpPr>
          <p:cNvPr id="428" name="Google Shape;428;p67"/>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1500"/>
              <a:t>[1] </a:t>
            </a:r>
            <a:r>
              <a:rPr lang="en" sz="1500">
                <a:solidFill>
                  <a:srgbClr val="0000FF"/>
                </a:solidFill>
              </a:rPr>
              <a:t>Ye Jia and Ron J. Weiss and Fadi Biadsy and Wolfgang Macherey and Melvin Johnson and Zhifeng Chen and Yonghui Wu</a:t>
            </a:r>
            <a:r>
              <a:rPr lang="en" sz="1500"/>
              <a:t>. 20</a:t>
            </a:r>
            <a:r>
              <a:rPr lang="en" sz="1500">
                <a:solidFill>
                  <a:srgbClr val="0000FF"/>
                </a:solidFill>
              </a:rPr>
              <a:t>19. Direct speech-to-speech translation with a sequence-to-sequence model</a:t>
            </a:r>
            <a:r>
              <a:rPr lang="en" sz="1500"/>
              <a:t>. In Interspeech.</a:t>
            </a:r>
            <a:endParaRPr sz="1500"/>
          </a:p>
          <a:p>
            <a:pPr indent="0" lvl="0" marL="0" rtl="0" algn="l">
              <a:spcBef>
                <a:spcPts val="480"/>
              </a:spcBef>
              <a:spcAft>
                <a:spcPts val="0"/>
              </a:spcAft>
              <a:buNone/>
            </a:pPr>
            <a:r>
              <a:rPr lang="en" sz="1500"/>
              <a:t>[2] Ann Lee and Peng-Jen Chen and Changhan Wang and Jiatao Gu and Xutai Ma and Adam Polyak and Yossi Adi and Qing He and Yun Tang and Juan Pino and Wei-Ning Hsu. 2021. Direct speech-to-speech translation with discrete units. In Interspeech.</a:t>
            </a:r>
            <a:endParaRPr sz="1500"/>
          </a:p>
          <a:p>
            <a:pPr indent="0" lvl="0" marL="0" rtl="0" algn="l">
              <a:spcBef>
                <a:spcPts val="480"/>
              </a:spcBef>
              <a:spcAft>
                <a:spcPts val="0"/>
              </a:spcAft>
              <a:buNone/>
            </a:pPr>
            <a:r>
              <a:rPr lang="en" sz="1500"/>
              <a:t>[3] </a:t>
            </a:r>
            <a:r>
              <a:rPr lang="en" sz="1500">
                <a:solidFill>
                  <a:srgbClr val="0000FF"/>
                </a:solidFill>
                <a:highlight>
                  <a:srgbClr val="FFFFFF"/>
                </a:highlight>
              </a:rPr>
              <a:t>Mattia Antonino Di Gangi, Matteo Negri, Marco Turchi. 2019. </a:t>
            </a:r>
            <a:r>
              <a:rPr lang="en" sz="1500">
                <a:solidFill>
                  <a:srgbClr val="0000FF"/>
                </a:solidFill>
                <a:highlight>
                  <a:srgbClr val="FFFFFF"/>
                </a:highlight>
                <a:uFill>
                  <a:noFill/>
                </a:uFill>
                <a:hlinkClick r:id="rId3">
                  <a:extLst>
                    <a:ext uri="{A12FA001-AC4F-418D-AE19-62706E023703}">
                      <ahyp:hlinkClr val="tx"/>
                    </a:ext>
                  </a:extLst>
                </a:hlinkClick>
              </a:rPr>
              <a:t>One-to-many multilingual end-to-end speech translation</a:t>
            </a:r>
            <a:r>
              <a:rPr lang="en" sz="1500">
                <a:solidFill>
                  <a:srgbClr val="0000FF"/>
                </a:solidFill>
              </a:rPr>
              <a:t>. IEEE</a:t>
            </a:r>
            <a:endParaRPr sz="1500">
              <a:solidFill>
                <a:srgbClr val="0000FF"/>
              </a:solidFill>
            </a:endParaRPr>
          </a:p>
          <a:p>
            <a:pPr indent="0" lvl="0" marL="0" rtl="0" algn="l">
              <a:spcBef>
                <a:spcPts val="480"/>
              </a:spcBef>
              <a:spcAft>
                <a:spcPts val="0"/>
              </a:spcAft>
              <a:buNone/>
            </a:pPr>
            <a:r>
              <a:rPr lang="en" sz="1500">
                <a:solidFill>
                  <a:srgbClr val="0000FF"/>
                </a:solidFill>
              </a:rPr>
              <a:t>[4] Satoshi Nakamura, Konstantin Markov, Hiromi Nakaiwa, Genichiro Kikui, Hisashi Kawai, Takatoshi Jitsuhiro, Jin-Song Zhang, Hirofumi Yamamoto, Eiichiro Sumita, and Seiichi Yamamoto. The ATR multilingual speech-to-speech translation system. 2006. IEEE</a:t>
            </a:r>
            <a:endParaRPr sz="1500">
              <a:solidFill>
                <a:srgbClr val="0000FF"/>
              </a:solidFill>
            </a:endParaRPr>
          </a:p>
          <a:p>
            <a:pPr indent="0" lvl="0" marL="0" rtl="0" algn="l">
              <a:spcBef>
                <a:spcPts val="480"/>
              </a:spcBef>
              <a:spcAft>
                <a:spcPts val="0"/>
              </a:spcAft>
              <a:buNone/>
            </a:pPr>
            <a:r>
              <a:t/>
            </a:r>
            <a:endParaRPr sz="1500"/>
          </a:p>
          <a:p>
            <a:pPr indent="0" lvl="0" marL="0" rtl="0" algn="l">
              <a:spcBef>
                <a:spcPts val="480"/>
              </a:spcBef>
              <a:spcAft>
                <a:spcPts val="0"/>
              </a:spcAft>
              <a:buNone/>
            </a:pPr>
            <a:r>
              <a:t/>
            </a:r>
            <a:endParaRPr sz="1500"/>
          </a:p>
        </p:txBody>
      </p:sp>
      <p:sp>
        <p:nvSpPr>
          <p:cNvPr id="429" name="Google Shape;429;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2" name="Shape 2802"/>
        <p:cNvGrpSpPr/>
        <p:nvPr/>
      </p:nvGrpSpPr>
      <p:grpSpPr>
        <a:xfrm>
          <a:off x="0" y="0"/>
          <a:ext cx="0" cy="0"/>
          <a:chOff x="0" y="0"/>
          <a:chExt cx="0" cy="0"/>
        </a:xfrm>
      </p:grpSpPr>
      <p:sp>
        <p:nvSpPr>
          <p:cNvPr id="2803" name="Google Shape;2803;p34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Text to Mel – </a:t>
            </a:r>
            <a:r>
              <a:rPr lang="en"/>
              <a:t>Tacotron 2</a:t>
            </a:r>
            <a:endParaRPr/>
          </a:p>
        </p:txBody>
      </p:sp>
      <p:sp>
        <p:nvSpPr>
          <p:cNvPr id="2804" name="Google Shape;2804;p346"/>
          <p:cNvSpPr txBox="1"/>
          <p:nvPr>
            <p:ph idx="1" type="body"/>
          </p:nvPr>
        </p:nvSpPr>
        <p:spPr>
          <a:xfrm>
            <a:off x="457200" y="1116525"/>
            <a:ext cx="4114800" cy="3504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80"/>
              </a:spcBef>
              <a:spcAft>
                <a:spcPts val="0"/>
              </a:spcAft>
              <a:buSzPts val="2400"/>
              <a:buNone/>
            </a:pPr>
            <a:r>
              <a:rPr lang="en" sz="2200"/>
              <a:t>Tacotron2  (Google)</a:t>
            </a:r>
            <a:endParaRPr sz="2100"/>
          </a:p>
          <a:p>
            <a:pPr indent="0" lvl="0" marL="0" rtl="0" algn="l">
              <a:lnSpc>
                <a:spcPct val="100000"/>
              </a:lnSpc>
              <a:spcBef>
                <a:spcPts val="480"/>
              </a:spcBef>
              <a:spcAft>
                <a:spcPts val="0"/>
              </a:spcAft>
              <a:buNone/>
            </a:pPr>
            <a:r>
              <a:rPr lang="en" sz="2200"/>
              <a:t>→ </a:t>
            </a:r>
            <a:r>
              <a:rPr lang="en" sz="2100"/>
              <a:t>MOS: 3.86</a:t>
            </a:r>
            <a:endParaRPr sz="2100"/>
          </a:p>
          <a:p>
            <a:pPr indent="-355600" lvl="0" marL="457200" rtl="0" algn="l">
              <a:lnSpc>
                <a:spcPct val="100000"/>
              </a:lnSpc>
              <a:spcBef>
                <a:spcPts val="480"/>
              </a:spcBef>
              <a:spcAft>
                <a:spcPts val="0"/>
              </a:spcAft>
              <a:buSzPts val="2000"/>
              <a:buChar char="•"/>
            </a:pPr>
            <a:r>
              <a:rPr lang="en" sz="2000"/>
              <a:t>Dataset: North American English (internal dataset)</a:t>
            </a:r>
            <a:endParaRPr sz="2000"/>
          </a:p>
          <a:p>
            <a:pPr indent="-355600" lvl="0" marL="457200" rtl="0" algn="l">
              <a:lnSpc>
                <a:spcPct val="100000"/>
              </a:lnSpc>
              <a:spcBef>
                <a:spcPts val="480"/>
              </a:spcBef>
              <a:spcAft>
                <a:spcPts val="0"/>
              </a:spcAft>
              <a:buSzPts val="2000"/>
              <a:buChar char="•"/>
            </a:pPr>
            <a:r>
              <a:rPr lang="en" sz="2000"/>
              <a:t>Autoregressive model</a:t>
            </a:r>
            <a:endParaRPr sz="2000"/>
          </a:p>
          <a:p>
            <a:pPr indent="-355600" lvl="0" marL="457200" rtl="0" algn="l">
              <a:lnSpc>
                <a:spcPct val="100000"/>
              </a:lnSpc>
              <a:spcBef>
                <a:spcPts val="0"/>
              </a:spcBef>
              <a:spcAft>
                <a:spcPts val="0"/>
              </a:spcAft>
              <a:buSzPts val="2000"/>
              <a:buChar char="•"/>
            </a:pPr>
            <a:r>
              <a:rPr lang="en" sz="2000"/>
              <a:t>Pre-Net module to bottleneck information flow</a:t>
            </a:r>
            <a:endParaRPr sz="2000"/>
          </a:p>
          <a:p>
            <a:pPr indent="-355600" lvl="0" marL="457200" rtl="0" algn="l">
              <a:lnSpc>
                <a:spcPct val="100000"/>
              </a:lnSpc>
              <a:spcBef>
                <a:spcPts val="0"/>
              </a:spcBef>
              <a:spcAft>
                <a:spcPts val="0"/>
              </a:spcAft>
              <a:buSzPts val="2000"/>
              <a:buChar char="•"/>
            </a:pPr>
            <a:r>
              <a:rPr lang="en" sz="2000"/>
              <a:t>Post-Net module for minor corrections in generated mel spectrogram</a:t>
            </a:r>
            <a:endParaRPr sz="2000"/>
          </a:p>
        </p:txBody>
      </p:sp>
      <p:pic>
        <p:nvPicPr>
          <p:cNvPr id="2805" name="Google Shape;2805;p346"/>
          <p:cNvPicPr preferRelativeResize="0"/>
          <p:nvPr/>
        </p:nvPicPr>
        <p:blipFill rotWithShape="1">
          <a:blip r:embed="rId3">
            <a:alphaModFix/>
          </a:blip>
          <a:srcRect b="0" l="0" r="0" t="0"/>
          <a:stretch/>
        </p:blipFill>
        <p:spPr>
          <a:xfrm>
            <a:off x="4682250" y="1116533"/>
            <a:ext cx="4114800" cy="3077542"/>
          </a:xfrm>
          <a:prstGeom prst="rect">
            <a:avLst/>
          </a:prstGeom>
          <a:noFill/>
          <a:ln>
            <a:noFill/>
          </a:ln>
        </p:spPr>
      </p:pic>
      <p:sp>
        <p:nvSpPr>
          <p:cNvPr id="2806" name="Google Shape;2806;p346"/>
          <p:cNvSpPr txBox="1"/>
          <p:nvPr/>
        </p:nvSpPr>
        <p:spPr>
          <a:xfrm>
            <a:off x="762800" y="4464225"/>
            <a:ext cx="82296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22222"/>
                </a:solidFill>
                <a:highlight>
                  <a:srgbClr val="FFFFFF"/>
                </a:highlight>
                <a:latin typeface="Arial"/>
                <a:ea typeface="Arial"/>
                <a:cs typeface="Arial"/>
                <a:sym typeface="Arial"/>
              </a:rPr>
              <a:t>Image source: </a:t>
            </a:r>
            <a:r>
              <a:rPr lang="en" sz="1000">
                <a:solidFill>
                  <a:srgbClr val="222222"/>
                </a:solidFill>
                <a:highlight>
                  <a:srgbClr val="FFFFFF"/>
                </a:highlight>
              </a:rPr>
              <a:t>Jonathan Shen, Ruoming Pang, Ron J Weiss, Mike Schuster, Navdeep Jaitly, Zongheng Yang,</a:t>
            </a:r>
            <a:endParaRPr sz="1000">
              <a:solidFill>
                <a:srgbClr val="222222"/>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rPr>
              <a:t>Zhifeng Chen, Yu Zhang, Yuxuan Wang, Rj Skerrv-Ryan, et al. Natural tts synthesis by conditioning wavenet on mel spectrogram predictions. In 2018 IEEE International Conference on Acoustics, Speech and Signal Processing (ICASSP), pages 4779–4783. IEEE, 2018.</a:t>
            </a:r>
            <a:endParaRPr sz="1000">
              <a:solidFill>
                <a:srgbClr val="222222"/>
              </a:solidFill>
              <a:highlight>
                <a:srgbClr val="FFFFFF"/>
              </a:highlight>
            </a:endParaRPr>
          </a:p>
        </p:txBody>
      </p:sp>
      <p:sp>
        <p:nvSpPr>
          <p:cNvPr id="2807" name="Google Shape;2807;p3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1" name="Shape 2811"/>
        <p:cNvGrpSpPr/>
        <p:nvPr/>
      </p:nvGrpSpPr>
      <p:grpSpPr>
        <a:xfrm>
          <a:off x="0" y="0"/>
          <a:ext cx="0" cy="0"/>
          <a:chOff x="0" y="0"/>
          <a:chExt cx="0" cy="0"/>
        </a:xfrm>
      </p:grpSpPr>
      <p:sp>
        <p:nvSpPr>
          <p:cNvPr id="2812" name="Google Shape;2812;p347"/>
          <p:cNvSpPr txBox="1"/>
          <p:nvPr>
            <p:ph type="title"/>
          </p:nvPr>
        </p:nvSpPr>
        <p:spPr>
          <a:xfrm>
            <a:off x="457200" y="18792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r>
              <a:rPr lang="en"/>
              <a:t>Perfect attention alignments</a:t>
            </a:r>
            <a:endParaRPr/>
          </a:p>
        </p:txBody>
      </p:sp>
      <p:pic>
        <p:nvPicPr>
          <p:cNvPr id="2813" name="Google Shape;2813;p347"/>
          <p:cNvPicPr preferRelativeResize="0"/>
          <p:nvPr/>
        </p:nvPicPr>
        <p:blipFill rotWithShape="1">
          <a:blip r:embed="rId3">
            <a:alphaModFix/>
          </a:blip>
          <a:srcRect b="0" l="0" r="0" t="0"/>
          <a:stretch/>
        </p:blipFill>
        <p:spPr>
          <a:xfrm>
            <a:off x="152400" y="1466853"/>
            <a:ext cx="8839200" cy="2209800"/>
          </a:xfrm>
          <a:prstGeom prst="rect">
            <a:avLst/>
          </a:prstGeom>
          <a:noFill/>
          <a:ln>
            <a:noFill/>
          </a:ln>
        </p:spPr>
      </p:pic>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7" name="Shape 2817"/>
        <p:cNvGrpSpPr/>
        <p:nvPr/>
      </p:nvGrpSpPr>
      <p:grpSpPr>
        <a:xfrm>
          <a:off x="0" y="0"/>
          <a:ext cx="0" cy="0"/>
          <a:chOff x="0" y="0"/>
          <a:chExt cx="0" cy="0"/>
        </a:xfrm>
      </p:grpSpPr>
      <p:sp>
        <p:nvSpPr>
          <p:cNvPr id="2818" name="Google Shape;2818;p34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Text to Mel – </a:t>
            </a:r>
            <a:r>
              <a:rPr lang="en"/>
              <a:t>FastSpeech</a:t>
            </a:r>
            <a:endParaRPr/>
          </a:p>
        </p:txBody>
      </p:sp>
      <p:sp>
        <p:nvSpPr>
          <p:cNvPr id="2819" name="Google Shape;2819;p348"/>
          <p:cNvSpPr txBox="1"/>
          <p:nvPr>
            <p:ph idx="1" type="body"/>
          </p:nvPr>
        </p:nvSpPr>
        <p:spPr>
          <a:xfrm>
            <a:off x="457200" y="1063375"/>
            <a:ext cx="4198200" cy="357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80"/>
              </a:spcBef>
              <a:spcAft>
                <a:spcPts val="0"/>
              </a:spcAft>
              <a:buSzPts val="2400"/>
              <a:buNone/>
            </a:pPr>
            <a:r>
              <a:rPr lang="en" sz="2300"/>
              <a:t>FastSpeech (Microsoft)</a:t>
            </a:r>
            <a:endParaRPr sz="2200"/>
          </a:p>
          <a:p>
            <a:pPr indent="0" lvl="0" marL="0" rtl="0" algn="l">
              <a:lnSpc>
                <a:spcPct val="100000"/>
              </a:lnSpc>
              <a:spcBef>
                <a:spcPts val="480"/>
              </a:spcBef>
              <a:spcAft>
                <a:spcPts val="0"/>
              </a:spcAft>
              <a:buNone/>
            </a:pPr>
            <a:r>
              <a:rPr lang="en" sz="2300"/>
              <a:t>→ </a:t>
            </a:r>
            <a:r>
              <a:rPr lang="en" sz="2200"/>
              <a:t>MOS: 3.84</a:t>
            </a:r>
            <a:endParaRPr sz="2200"/>
          </a:p>
          <a:p>
            <a:pPr indent="-361950" lvl="0" marL="457200" rtl="0" algn="l">
              <a:lnSpc>
                <a:spcPct val="100000"/>
              </a:lnSpc>
              <a:spcBef>
                <a:spcPts val="480"/>
              </a:spcBef>
              <a:spcAft>
                <a:spcPts val="0"/>
              </a:spcAft>
              <a:buSzPts val="2100"/>
              <a:buChar char="•"/>
            </a:pPr>
            <a:r>
              <a:rPr lang="en" sz="2100"/>
              <a:t>Dataset: LJSpeech (24 hours)</a:t>
            </a:r>
            <a:endParaRPr sz="2100"/>
          </a:p>
          <a:p>
            <a:pPr indent="-361950" lvl="0" marL="457200" rtl="0" algn="l">
              <a:lnSpc>
                <a:spcPct val="100000"/>
              </a:lnSpc>
              <a:spcBef>
                <a:spcPts val="480"/>
              </a:spcBef>
              <a:spcAft>
                <a:spcPts val="0"/>
              </a:spcAft>
              <a:buSzPts val="2100"/>
              <a:buChar char="•"/>
            </a:pPr>
            <a:r>
              <a:rPr lang="en" sz="2100"/>
              <a:t>Non-autoregressive model</a:t>
            </a:r>
            <a:endParaRPr sz="2100"/>
          </a:p>
          <a:p>
            <a:pPr indent="-361950" lvl="0" marL="457200" rtl="0" algn="l">
              <a:lnSpc>
                <a:spcPct val="100000"/>
              </a:lnSpc>
              <a:spcBef>
                <a:spcPts val="0"/>
              </a:spcBef>
              <a:spcAft>
                <a:spcPts val="0"/>
              </a:spcAft>
              <a:buSzPts val="2100"/>
              <a:buChar char="•"/>
            </a:pPr>
            <a:r>
              <a:rPr lang="en" sz="2100"/>
              <a:t>Feed-Forward Transformer architecture </a:t>
            </a:r>
            <a:br>
              <a:rPr lang="en" sz="2100"/>
            </a:br>
            <a:r>
              <a:rPr lang="en" sz="2100"/>
              <a:t>(memory intensive)</a:t>
            </a:r>
            <a:endParaRPr sz="2100"/>
          </a:p>
          <a:p>
            <a:pPr indent="-361950" lvl="0" marL="457200" rtl="0" algn="l">
              <a:lnSpc>
                <a:spcPct val="100000"/>
              </a:lnSpc>
              <a:spcBef>
                <a:spcPts val="0"/>
              </a:spcBef>
              <a:spcAft>
                <a:spcPts val="0"/>
              </a:spcAft>
              <a:buSzPts val="2100"/>
              <a:buChar char="•"/>
            </a:pPr>
            <a:r>
              <a:rPr lang="en" sz="2100"/>
              <a:t>Length regulator to control the length of generated phonemes. </a:t>
            </a:r>
            <a:endParaRPr sz="2100"/>
          </a:p>
        </p:txBody>
      </p:sp>
      <p:sp>
        <p:nvSpPr>
          <p:cNvPr id="2820" name="Google Shape;2820;p348"/>
          <p:cNvSpPr txBox="1"/>
          <p:nvPr/>
        </p:nvSpPr>
        <p:spPr>
          <a:xfrm>
            <a:off x="4572000" y="3830950"/>
            <a:ext cx="43776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22222"/>
                </a:solidFill>
                <a:highlight>
                  <a:srgbClr val="FFFFFF"/>
                </a:highlight>
                <a:latin typeface="Arial"/>
                <a:ea typeface="Arial"/>
                <a:cs typeface="Arial"/>
                <a:sym typeface="Arial"/>
              </a:rPr>
              <a:t>Image source: </a:t>
            </a:r>
            <a:r>
              <a:rPr lang="en" sz="1000">
                <a:solidFill>
                  <a:srgbClr val="222222"/>
                </a:solidFill>
                <a:highlight>
                  <a:srgbClr val="FFFFFF"/>
                </a:highlight>
              </a:rPr>
              <a:t>Yi  Ren,  Yangjun  Ruan,  Xu  Tan,  Tao  Qin,  Sheng  Zhao,  Zhou Zhao, and Tie-Yan Liu. Fastspeech: Fast, robust and controllable text to speech. In H. Wallach, H. Larochelle, A. Beygelzimer,F.  d'Alch ́e-Buc,  E.  Fox, and  R. Garnett, editors, Advances in Neural Information Processing Systems, volume 32. Curran Associates, Inc., 2019. </a:t>
            </a:r>
            <a:endParaRPr b="0" i="0" sz="1000" u="none" cap="none" strike="noStrike">
              <a:solidFill>
                <a:srgbClr val="222222"/>
              </a:solidFill>
              <a:highlight>
                <a:srgbClr val="FFFFFF"/>
              </a:highlight>
              <a:latin typeface="Arial"/>
              <a:ea typeface="Arial"/>
              <a:cs typeface="Arial"/>
              <a:sym typeface="Arial"/>
            </a:endParaRPr>
          </a:p>
        </p:txBody>
      </p:sp>
      <p:pic>
        <p:nvPicPr>
          <p:cNvPr id="2821" name="Google Shape;2821;p348"/>
          <p:cNvPicPr preferRelativeResize="0"/>
          <p:nvPr/>
        </p:nvPicPr>
        <p:blipFill rotWithShape="1">
          <a:blip r:embed="rId3">
            <a:alphaModFix/>
          </a:blip>
          <a:srcRect b="29859" l="0" r="0" t="0"/>
          <a:stretch/>
        </p:blipFill>
        <p:spPr>
          <a:xfrm>
            <a:off x="4655250" y="1382200"/>
            <a:ext cx="4114800" cy="2143475"/>
          </a:xfrm>
          <a:prstGeom prst="rect">
            <a:avLst/>
          </a:prstGeom>
          <a:noFill/>
          <a:ln>
            <a:noFill/>
          </a:ln>
        </p:spPr>
      </p:pic>
      <p:sp>
        <p:nvSpPr>
          <p:cNvPr id="2822" name="Google Shape;2822;p3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6" name="Shape 2826"/>
        <p:cNvGrpSpPr/>
        <p:nvPr/>
      </p:nvGrpSpPr>
      <p:grpSpPr>
        <a:xfrm>
          <a:off x="0" y="0"/>
          <a:ext cx="0" cy="0"/>
          <a:chOff x="0" y="0"/>
          <a:chExt cx="0" cy="0"/>
        </a:xfrm>
      </p:grpSpPr>
      <p:sp>
        <p:nvSpPr>
          <p:cNvPr id="2827" name="Google Shape;2827;p34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Text to Mel – </a:t>
            </a:r>
            <a:r>
              <a:rPr lang="en"/>
              <a:t>ForwardTacotron</a:t>
            </a:r>
            <a:endParaRPr/>
          </a:p>
        </p:txBody>
      </p:sp>
      <p:sp>
        <p:nvSpPr>
          <p:cNvPr id="2828" name="Google Shape;2828;p349"/>
          <p:cNvSpPr txBox="1"/>
          <p:nvPr>
            <p:ph idx="1" type="body"/>
          </p:nvPr>
        </p:nvSpPr>
        <p:spPr>
          <a:xfrm>
            <a:off x="457200" y="1063375"/>
            <a:ext cx="4504200" cy="385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80"/>
              </a:spcBef>
              <a:spcAft>
                <a:spcPts val="0"/>
              </a:spcAft>
              <a:buClr>
                <a:schemeClr val="dk1"/>
              </a:buClr>
              <a:buSzPts val="1100"/>
              <a:buFont typeface="Arial"/>
              <a:buNone/>
            </a:pPr>
            <a:r>
              <a:rPr lang="en" sz="2300"/>
              <a:t>ForwardTacotron (NVIDIA)</a:t>
            </a:r>
            <a:endParaRPr sz="2300"/>
          </a:p>
          <a:p>
            <a:pPr indent="-355600" lvl="0" marL="457200" rtl="0" algn="l">
              <a:lnSpc>
                <a:spcPct val="100000"/>
              </a:lnSpc>
              <a:spcBef>
                <a:spcPts val="480"/>
              </a:spcBef>
              <a:spcAft>
                <a:spcPts val="0"/>
              </a:spcAft>
              <a:buSzPts val="2000"/>
              <a:buChar char="•"/>
            </a:pPr>
            <a:r>
              <a:rPr lang="en" sz="2000"/>
              <a:t>Dataset: LJSpeech (24 hours)</a:t>
            </a:r>
            <a:endParaRPr sz="2000"/>
          </a:p>
          <a:p>
            <a:pPr indent="-355600" lvl="0" marL="457200" rtl="0" algn="l">
              <a:lnSpc>
                <a:spcPct val="100000"/>
              </a:lnSpc>
              <a:spcBef>
                <a:spcPts val="480"/>
              </a:spcBef>
              <a:spcAft>
                <a:spcPts val="0"/>
              </a:spcAft>
              <a:buSzPts val="2000"/>
              <a:buChar char="•"/>
            </a:pPr>
            <a:r>
              <a:rPr lang="en" sz="2000"/>
              <a:t>Non-autoregressive model</a:t>
            </a:r>
            <a:endParaRPr sz="2000"/>
          </a:p>
          <a:p>
            <a:pPr indent="-355600" lvl="0" marL="457200" rtl="0" algn="l">
              <a:lnSpc>
                <a:spcPct val="100000"/>
              </a:lnSpc>
              <a:spcBef>
                <a:spcPts val="0"/>
              </a:spcBef>
              <a:spcAft>
                <a:spcPts val="0"/>
              </a:spcAft>
              <a:buSzPts val="2000"/>
              <a:buChar char="•"/>
            </a:pPr>
            <a:r>
              <a:rPr lang="en" sz="2000"/>
              <a:t>Tweaked FastSpeech to remove quadratic bottleneck due to self-attention</a:t>
            </a:r>
            <a:endParaRPr sz="2000"/>
          </a:p>
          <a:p>
            <a:pPr indent="-355600" lvl="0" marL="457200" rtl="0" algn="l">
              <a:lnSpc>
                <a:spcPct val="100000"/>
              </a:lnSpc>
              <a:spcBef>
                <a:spcPts val="0"/>
              </a:spcBef>
              <a:spcAft>
                <a:spcPts val="0"/>
              </a:spcAft>
              <a:buSzPts val="2000"/>
              <a:buChar char="•"/>
            </a:pPr>
            <a:r>
              <a:rPr lang="en" sz="2000"/>
              <a:t>Tacotron2 purely used for phoneme duration extraction</a:t>
            </a:r>
            <a:endParaRPr sz="2000"/>
          </a:p>
          <a:p>
            <a:pPr indent="-355600" lvl="0" marL="457200" rtl="0" algn="l">
              <a:lnSpc>
                <a:spcPct val="100000"/>
              </a:lnSpc>
              <a:spcBef>
                <a:spcPts val="0"/>
              </a:spcBef>
              <a:spcAft>
                <a:spcPts val="0"/>
              </a:spcAft>
              <a:buSzPts val="2000"/>
              <a:buChar char="•"/>
            </a:pPr>
            <a:r>
              <a:rPr lang="en" sz="2000"/>
              <a:t>Trained to predict energy and pitch information from ground-truth.</a:t>
            </a:r>
            <a:endParaRPr sz="2000"/>
          </a:p>
          <a:p>
            <a:pPr indent="0" lvl="0" marL="0" rtl="0" algn="l">
              <a:lnSpc>
                <a:spcPct val="100000"/>
              </a:lnSpc>
              <a:spcBef>
                <a:spcPts val="480"/>
              </a:spcBef>
              <a:spcAft>
                <a:spcPts val="0"/>
              </a:spcAft>
              <a:buClr>
                <a:schemeClr val="dk1"/>
              </a:buClr>
              <a:buSzPts val="1100"/>
              <a:buFont typeface="Arial"/>
              <a:buNone/>
            </a:pPr>
            <a:r>
              <a:t/>
            </a:r>
            <a:endParaRPr sz="2200"/>
          </a:p>
          <a:p>
            <a:pPr indent="0" lvl="0" marL="0" rtl="0" algn="l">
              <a:lnSpc>
                <a:spcPct val="100000"/>
              </a:lnSpc>
              <a:spcBef>
                <a:spcPts val="480"/>
              </a:spcBef>
              <a:spcAft>
                <a:spcPts val="0"/>
              </a:spcAft>
              <a:buSzPts val="2400"/>
              <a:buNone/>
            </a:pPr>
            <a:r>
              <a:t/>
            </a:r>
            <a:endParaRPr sz="2200"/>
          </a:p>
        </p:txBody>
      </p:sp>
      <p:sp>
        <p:nvSpPr>
          <p:cNvPr id="2829" name="Google Shape;2829;p349"/>
          <p:cNvSpPr txBox="1"/>
          <p:nvPr/>
        </p:nvSpPr>
        <p:spPr>
          <a:xfrm>
            <a:off x="4772425" y="3748675"/>
            <a:ext cx="42522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22222"/>
                </a:solidFill>
                <a:highlight>
                  <a:srgbClr val="FFFFFF"/>
                </a:highlight>
                <a:latin typeface="Arial"/>
                <a:ea typeface="Arial"/>
                <a:cs typeface="Arial"/>
                <a:sym typeface="Arial"/>
              </a:rPr>
              <a:t>Image source: https://developer.nvidia.com/blog/creating-robust-neural-speech-synthesis-with-forwardtacotron/</a:t>
            </a:r>
            <a:endParaRPr b="0" i="0" sz="1000" u="none" cap="none" strike="noStrike">
              <a:solidFill>
                <a:srgbClr val="222222"/>
              </a:solidFill>
              <a:highlight>
                <a:srgbClr val="FFFFFF"/>
              </a:highlight>
              <a:latin typeface="Arial"/>
              <a:ea typeface="Arial"/>
              <a:cs typeface="Arial"/>
              <a:sym typeface="Arial"/>
            </a:endParaRPr>
          </a:p>
        </p:txBody>
      </p:sp>
      <p:pic>
        <p:nvPicPr>
          <p:cNvPr id="2830" name="Google Shape;2830;p349"/>
          <p:cNvPicPr preferRelativeResize="0"/>
          <p:nvPr/>
        </p:nvPicPr>
        <p:blipFill rotWithShape="1">
          <a:blip r:embed="rId3">
            <a:alphaModFix/>
          </a:blip>
          <a:srcRect b="0" l="0" r="0" t="0"/>
          <a:stretch/>
        </p:blipFill>
        <p:spPr>
          <a:xfrm>
            <a:off x="4772525" y="1191950"/>
            <a:ext cx="4114800" cy="2389884"/>
          </a:xfrm>
          <a:prstGeom prst="rect">
            <a:avLst/>
          </a:prstGeom>
          <a:noFill/>
          <a:ln>
            <a:noFill/>
          </a:ln>
        </p:spPr>
      </p:pic>
      <p:sp>
        <p:nvSpPr>
          <p:cNvPr id="2831" name="Google Shape;2831;p349"/>
          <p:cNvSpPr txBox="1"/>
          <p:nvPr/>
        </p:nvSpPr>
        <p:spPr>
          <a:xfrm>
            <a:off x="4772525" y="4395175"/>
            <a:ext cx="4114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sng" cap="none" strike="noStrike">
                <a:solidFill>
                  <a:srgbClr val="000000"/>
                </a:solidFill>
                <a:latin typeface="Calibri"/>
                <a:ea typeface="Calibri"/>
                <a:cs typeface="Calibri"/>
                <a:sym typeface="Calibri"/>
              </a:rPr>
              <a:t>Note:</a:t>
            </a:r>
            <a:r>
              <a:rPr b="0" i="0" lang="en" sz="1100" u="none" cap="none" strike="noStrike">
                <a:solidFill>
                  <a:srgbClr val="000000"/>
                </a:solidFill>
                <a:latin typeface="Calibri"/>
                <a:ea typeface="Calibri"/>
                <a:cs typeface="Calibri"/>
                <a:sym typeface="Calibri"/>
              </a:rPr>
              <a:t> There is no paper for ForwardTacotron yet. Above details are taken from a blog released by NVIDIA</a:t>
            </a:r>
            <a:endParaRPr b="0" i="0" sz="1100" u="none" cap="none" strike="noStrike">
              <a:solidFill>
                <a:srgbClr val="000000"/>
              </a:solidFill>
              <a:latin typeface="Calibri"/>
              <a:ea typeface="Calibri"/>
              <a:cs typeface="Calibri"/>
              <a:sym typeface="Calibri"/>
            </a:endParaRPr>
          </a:p>
        </p:txBody>
      </p:sp>
      <p:sp>
        <p:nvSpPr>
          <p:cNvPr id="2832" name="Google Shape;2832;p3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6" name="Shape 2836"/>
        <p:cNvGrpSpPr/>
        <p:nvPr/>
      </p:nvGrpSpPr>
      <p:grpSpPr>
        <a:xfrm>
          <a:off x="0" y="0"/>
          <a:ext cx="0" cy="0"/>
          <a:chOff x="0" y="0"/>
          <a:chExt cx="0" cy="0"/>
        </a:xfrm>
      </p:grpSpPr>
      <p:sp>
        <p:nvSpPr>
          <p:cNvPr id="2837" name="Google Shape;2837;p350"/>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Vocoder – WaveGlow</a:t>
            </a:r>
            <a:endParaRPr/>
          </a:p>
        </p:txBody>
      </p:sp>
      <p:sp>
        <p:nvSpPr>
          <p:cNvPr id="2838" name="Google Shape;2838;p350"/>
          <p:cNvSpPr txBox="1"/>
          <p:nvPr>
            <p:ph idx="1" type="body"/>
          </p:nvPr>
        </p:nvSpPr>
        <p:spPr>
          <a:xfrm>
            <a:off x="457200" y="1063375"/>
            <a:ext cx="8229600" cy="39729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2300"/>
              <a:t>WaveGlow (NVIDIA)</a:t>
            </a:r>
            <a:br>
              <a:rPr lang="en" sz="2300"/>
            </a:br>
            <a:r>
              <a:rPr lang="en" sz="2300"/>
              <a:t>→ MOS: 4.00</a:t>
            </a:r>
            <a:endParaRPr sz="2300"/>
          </a:p>
          <a:p>
            <a:pPr indent="-355600" lvl="0" marL="457200" rtl="0" algn="l">
              <a:spcBef>
                <a:spcPts val="480"/>
              </a:spcBef>
              <a:spcAft>
                <a:spcPts val="0"/>
              </a:spcAft>
              <a:buSzPts val="2000"/>
              <a:buChar char="•"/>
            </a:pPr>
            <a:r>
              <a:rPr lang="en" sz="2000"/>
              <a:t>Dataset: LJSpeech (24 hours)</a:t>
            </a:r>
            <a:endParaRPr sz="2000"/>
          </a:p>
          <a:p>
            <a:pPr indent="-355600" lvl="0" marL="457200" rtl="0" algn="l">
              <a:spcBef>
                <a:spcPts val="0"/>
              </a:spcBef>
              <a:spcAft>
                <a:spcPts val="0"/>
              </a:spcAft>
              <a:buSzPts val="2000"/>
              <a:buChar char="•"/>
            </a:pPr>
            <a:r>
              <a:rPr lang="en" sz="2000"/>
              <a:t>Flow-based, non-autoregressive </a:t>
            </a:r>
            <a:br>
              <a:rPr lang="en" sz="2000"/>
            </a:br>
            <a:r>
              <a:rPr lang="en" sz="2000"/>
              <a:t>g</a:t>
            </a:r>
            <a:r>
              <a:rPr lang="en" sz="2000"/>
              <a:t>enerative </a:t>
            </a:r>
            <a:r>
              <a:rPr lang="en" sz="2000"/>
              <a:t>m</a:t>
            </a:r>
            <a:r>
              <a:rPr lang="en" sz="2000"/>
              <a:t>odel</a:t>
            </a:r>
            <a:endParaRPr sz="2000"/>
          </a:p>
          <a:p>
            <a:pPr indent="-355600" lvl="0" marL="457200" rtl="0" algn="l">
              <a:spcBef>
                <a:spcPts val="0"/>
              </a:spcBef>
              <a:spcAft>
                <a:spcPts val="0"/>
              </a:spcAft>
              <a:buSzPts val="2000"/>
              <a:buChar char="•"/>
            </a:pPr>
            <a:r>
              <a:rPr lang="en" sz="2000"/>
              <a:t>In flow-based networks, the function</a:t>
            </a:r>
            <a:br>
              <a:rPr lang="en" sz="2000"/>
            </a:br>
            <a:r>
              <a:rPr lang="en" sz="2000"/>
              <a:t>approximated by the neural network</a:t>
            </a:r>
            <a:br>
              <a:rPr lang="en" sz="2000"/>
            </a:br>
            <a:r>
              <a:rPr lang="en" sz="2000"/>
              <a:t>is invertible</a:t>
            </a:r>
            <a:endParaRPr sz="2000"/>
          </a:p>
          <a:p>
            <a:pPr indent="-361950" lvl="0" marL="457200" rtl="0" algn="l">
              <a:spcBef>
                <a:spcPts val="0"/>
              </a:spcBef>
              <a:spcAft>
                <a:spcPts val="0"/>
              </a:spcAft>
              <a:buSzPts val="2100"/>
              <a:buChar char="•"/>
            </a:pPr>
            <a:r>
              <a:rPr lang="en" sz="2000"/>
              <a:t>So if </a:t>
            </a:r>
            <a:r>
              <a:rPr i="1" lang="en" sz="2000"/>
              <a:t>z </a:t>
            </a:r>
            <a:r>
              <a:rPr lang="en" sz="2000"/>
              <a:t>&amp; </a:t>
            </a:r>
            <a:r>
              <a:rPr i="1" lang="en" sz="2000"/>
              <a:t>x </a:t>
            </a:r>
            <a:r>
              <a:rPr lang="en" sz="2000"/>
              <a:t>are the input &amp; output</a:t>
            </a:r>
            <a:br>
              <a:rPr lang="en" sz="2000"/>
            </a:br>
            <a:r>
              <a:rPr lang="en" sz="2000"/>
              <a:t>respectively, then</a:t>
            </a:r>
            <a:br>
              <a:rPr lang="en" sz="2000"/>
            </a:br>
            <a:r>
              <a:rPr i="1" lang="en" sz="2000"/>
              <a:t>x</a:t>
            </a:r>
            <a:r>
              <a:rPr lang="en" sz="2000"/>
              <a:t> = </a:t>
            </a:r>
            <a:r>
              <a:rPr b="1" lang="en" sz="2000"/>
              <a:t>f</a:t>
            </a:r>
            <a:r>
              <a:rPr b="1" baseline="-25000" lang="en" sz="1900"/>
              <a:t>0</a:t>
            </a:r>
            <a:r>
              <a:rPr baseline="-25000" lang="en" sz="1900"/>
              <a:t> </a:t>
            </a:r>
            <a:r>
              <a:rPr lang="en" sz="1900"/>
              <a:t>o </a:t>
            </a:r>
            <a:r>
              <a:rPr b="1" lang="en" sz="1900"/>
              <a:t>f</a:t>
            </a:r>
            <a:r>
              <a:rPr b="1" baseline="-25000" lang="en" sz="1900"/>
              <a:t>1</a:t>
            </a:r>
            <a:r>
              <a:rPr baseline="-25000" lang="en" sz="1900"/>
              <a:t> </a:t>
            </a:r>
            <a:r>
              <a:rPr lang="en" sz="1900"/>
              <a:t>o … o </a:t>
            </a:r>
            <a:r>
              <a:rPr b="1" lang="en" sz="1900"/>
              <a:t>f</a:t>
            </a:r>
            <a:r>
              <a:rPr b="1" baseline="-25000" lang="en" sz="1900"/>
              <a:t>k</a:t>
            </a:r>
            <a:r>
              <a:rPr baseline="-25000" lang="en" sz="1900"/>
              <a:t> </a:t>
            </a:r>
            <a:r>
              <a:rPr lang="en" sz="1900"/>
              <a:t>(</a:t>
            </a:r>
            <a:r>
              <a:rPr i="1" lang="en" sz="1900"/>
              <a:t>z</a:t>
            </a:r>
            <a:r>
              <a:rPr lang="en" sz="1900"/>
              <a:t>)	  &amp;	 </a:t>
            </a:r>
            <a:r>
              <a:rPr i="1" lang="en" sz="1900"/>
              <a:t>z</a:t>
            </a:r>
            <a:r>
              <a:rPr lang="en" sz="1900"/>
              <a:t> = </a:t>
            </a:r>
            <a:r>
              <a:rPr b="1" lang="en" sz="1900"/>
              <a:t>f</a:t>
            </a:r>
            <a:r>
              <a:rPr b="1" baseline="-25000" lang="en" sz="1900"/>
              <a:t>k</a:t>
            </a:r>
            <a:r>
              <a:rPr baseline="30000" lang="en" sz="1900"/>
              <a:t>-1</a:t>
            </a:r>
            <a:r>
              <a:rPr lang="en" sz="1900"/>
              <a:t> o … o </a:t>
            </a:r>
            <a:r>
              <a:rPr b="1" lang="en" sz="1900"/>
              <a:t>f</a:t>
            </a:r>
            <a:r>
              <a:rPr b="1" baseline="-25000" lang="en" sz="1900"/>
              <a:t>0</a:t>
            </a:r>
            <a:r>
              <a:rPr baseline="30000" lang="en" sz="1900"/>
              <a:t>-1 </a:t>
            </a:r>
            <a:r>
              <a:rPr lang="en" sz="1900"/>
              <a:t>(</a:t>
            </a:r>
            <a:r>
              <a:rPr i="1" lang="en" sz="1900"/>
              <a:t>x</a:t>
            </a:r>
            <a:r>
              <a:rPr lang="en" sz="1900"/>
              <a:t>)</a:t>
            </a:r>
            <a:br>
              <a:rPr lang="en" sz="1900"/>
            </a:br>
            <a:r>
              <a:rPr lang="en" sz="1900"/>
              <a:t>where, </a:t>
            </a:r>
            <a:r>
              <a:rPr b="1" lang="en" sz="1900"/>
              <a:t>f</a:t>
            </a:r>
            <a:r>
              <a:rPr b="1" baseline="-25000" lang="en" sz="1900"/>
              <a:t>1</a:t>
            </a:r>
            <a:r>
              <a:rPr lang="en" sz="1900"/>
              <a:t> , </a:t>
            </a:r>
            <a:r>
              <a:rPr b="1" lang="en" sz="1900"/>
              <a:t>f</a:t>
            </a:r>
            <a:r>
              <a:rPr b="1" baseline="-25000" lang="en" sz="1900"/>
              <a:t>2</a:t>
            </a:r>
            <a:r>
              <a:rPr lang="en" sz="1900"/>
              <a:t> , …, </a:t>
            </a:r>
            <a:r>
              <a:rPr b="1" lang="en" sz="1900"/>
              <a:t>f</a:t>
            </a:r>
            <a:r>
              <a:rPr b="1" baseline="-25000" lang="en" sz="1900"/>
              <a:t>k</a:t>
            </a:r>
            <a:r>
              <a:rPr lang="en" sz="1900"/>
              <a:t> are the layers of the model</a:t>
            </a:r>
            <a:endParaRPr sz="1900"/>
          </a:p>
        </p:txBody>
      </p:sp>
      <p:sp>
        <p:nvSpPr>
          <p:cNvPr id="2839" name="Google Shape;2839;p350"/>
          <p:cNvSpPr txBox="1"/>
          <p:nvPr/>
        </p:nvSpPr>
        <p:spPr>
          <a:xfrm>
            <a:off x="6065100" y="3840100"/>
            <a:ext cx="26217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22222"/>
                </a:solidFill>
                <a:highlight>
                  <a:srgbClr val="FFFFFF"/>
                </a:highlight>
                <a:latin typeface="Arial"/>
                <a:ea typeface="Arial"/>
                <a:cs typeface="Arial"/>
                <a:sym typeface="Arial"/>
              </a:rPr>
              <a:t>Image source: </a:t>
            </a:r>
            <a:r>
              <a:rPr lang="en" sz="1000">
                <a:solidFill>
                  <a:srgbClr val="222222"/>
                </a:solidFill>
                <a:highlight>
                  <a:srgbClr val="FFFFFF"/>
                </a:highlight>
              </a:rPr>
              <a:t>Ryan Prenger, Rafael Valle, and Bryan Catanzaro. Waveglow: A flow-based generative network for speech synthesis. In ICASSP 2019-2019 IEEE International Conference on Acoustics, Speech and Signal Processing (ICASSP), pages 3617–3621. IEEE, 2019</a:t>
            </a:r>
            <a:endParaRPr sz="1000">
              <a:solidFill>
                <a:srgbClr val="222222"/>
              </a:solidFill>
              <a:highlight>
                <a:srgbClr val="FFFFFF"/>
              </a:highlight>
            </a:endParaRPr>
          </a:p>
        </p:txBody>
      </p:sp>
      <p:pic>
        <p:nvPicPr>
          <p:cNvPr id="2840" name="Google Shape;2840;p350"/>
          <p:cNvPicPr preferRelativeResize="0"/>
          <p:nvPr/>
        </p:nvPicPr>
        <p:blipFill>
          <a:blip r:embed="rId3">
            <a:alphaModFix/>
          </a:blip>
          <a:stretch>
            <a:fillRect/>
          </a:stretch>
        </p:blipFill>
        <p:spPr>
          <a:xfrm>
            <a:off x="5400675" y="1063375"/>
            <a:ext cx="3168150" cy="2776724"/>
          </a:xfrm>
          <a:prstGeom prst="rect">
            <a:avLst/>
          </a:prstGeom>
          <a:noFill/>
          <a:ln>
            <a:noFill/>
          </a:ln>
        </p:spPr>
      </p:pic>
      <p:sp>
        <p:nvSpPr>
          <p:cNvPr id="2841" name="Google Shape;2841;p3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5" name="Shape 2845"/>
        <p:cNvGrpSpPr/>
        <p:nvPr/>
      </p:nvGrpSpPr>
      <p:grpSpPr>
        <a:xfrm>
          <a:off x="0" y="0"/>
          <a:ext cx="0" cy="0"/>
          <a:chOff x="0" y="0"/>
          <a:chExt cx="0" cy="0"/>
        </a:xfrm>
      </p:grpSpPr>
      <p:sp>
        <p:nvSpPr>
          <p:cNvPr id="2846" name="Google Shape;2846;p351"/>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Generative </a:t>
            </a:r>
            <a:r>
              <a:rPr lang="en"/>
              <a:t>Adversarial</a:t>
            </a:r>
            <a:r>
              <a:rPr lang="en"/>
              <a:t> Networks</a:t>
            </a:r>
            <a:endParaRPr/>
          </a:p>
        </p:txBody>
      </p:sp>
      <p:sp>
        <p:nvSpPr>
          <p:cNvPr id="2847" name="Google Shape;2847;p351"/>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GAN architectures </a:t>
            </a:r>
            <a:br>
              <a:rPr lang="en" sz="2100"/>
            </a:br>
            <a:r>
              <a:rPr lang="en" sz="2100"/>
              <a:t>c</a:t>
            </a:r>
            <a:r>
              <a:rPr lang="en" sz="2100"/>
              <a:t>onsist </a:t>
            </a:r>
            <a:r>
              <a:rPr lang="en" sz="2100"/>
              <a:t>o</a:t>
            </a:r>
            <a:r>
              <a:rPr lang="en" sz="2100"/>
              <a:t>f two different </a:t>
            </a:r>
            <a:br>
              <a:rPr lang="en" sz="2100"/>
            </a:br>
            <a:r>
              <a:rPr lang="en" sz="2100"/>
              <a:t>models - generator</a:t>
            </a:r>
            <a:br>
              <a:rPr lang="en" sz="2100"/>
            </a:br>
            <a:r>
              <a:rPr lang="en" sz="2100"/>
              <a:t>and discriminator</a:t>
            </a:r>
            <a:endParaRPr sz="2100"/>
          </a:p>
          <a:p>
            <a:pPr indent="-361950" lvl="0" marL="457200" rtl="0" algn="l">
              <a:spcBef>
                <a:spcPts val="0"/>
              </a:spcBef>
              <a:spcAft>
                <a:spcPts val="0"/>
              </a:spcAft>
              <a:buSzPts val="2100"/>
              <a:buChar char="•"/>
            </a:pPr>
            <a:r>
              <a:rPr lang="en" sz="2100"/>
              <a:t>Generator:</a:t>
            </a:r>
            <a:br>
              <a:rPr lang="en" sz="2100"/>
            </a:br>
            <a:r>
              <a:rPr lang="en" sz="2100"/>
              <a:t>Generates the desired</a:t>
            </a:r>
            <a:br>
              <a:rPr lang="en" sz="2100"/>
            </a:br>
            <a:r>
              <a:rPr lang="en" sz="2100"/>
              <a:t>d</a:t>
            </a:r>
            <a:r>
              <a:rPr lang="en" sz="2100"/>
              <a:t>ata from a noise vector</a:t>
            </a:r>
            <a:endParaRPr sz="2100"/>
          </a:p>
          <a:p>
            <a:pPr indent="-361950" lvl="0" marL="457200" rtl="0" algn="l">
              <a:spcBef>
                <a:spcPts val="0"/>
              </a:spcBef>
              <a:spcAft>
                <a:spcPts val="0"/>
              </a:spcAft>
              <a:buSzPts val="2100"/>
              <a:buChar char="•"/>
            </a:pPr>
            <a:r>
              <a:rPr lang="en" sz="2100"/>
              <a:t>Discriminator:</a:t>
            </a:r>
            <a:br>
              <a:rPr lang="en" sz="2100"/>
            </a:br>
            <a:r>
              <a:rPr lang="en" sz="2100"/>
              <a:t>Performs the binary classification task of discriminating between the real data and the data generated by generator</a:t>
            </a:r>
            <a:endParaRPr sz="2100"/>
          </a:p>
          <a:p>
            <a:pPr indent="0" lvl="0" marL="0" rtl="0" algn="l">
              <a:spcBef>
                <a:spcPts val="480"/>
              </a:spcBef>
              <a:spcAft>
                <a:spcPts val="0"/>
              </a:spcAft>
              <a:buNone/>
            </a:pPr>
            <a:br>
              <a:rPr lang="en" sz="2100"/>
            </a:br>
            <a:endParaRPr sz="2100"/>
          </a:p>
        </p:txBody>
      </p:sp>
      <p:sp>
        <p:nvSpPr>
          <p:cNvPr id="2848" name="Google Shape;2848;p3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49" name="Google Shape;2849;p351"/>
          <p:cNvPicPr preferRelativeResize="0"/>
          <p:nvPr/>
        </p:nvPicPr>
        <p:blipFill>
          <a:blip r:embed="rId3">
            <a:alphaModFix/>
          </a:blip>
          <a:stretch>
            <a:fillRect/>
          </a:stretch>
        </p:blipFill>
        <p:spPr>
          <a:xfrm>
            <a:off x="4225800" y="1200150"/>
            <a:ext cx="4461000" cy="1613525"/>
          </a:xfrm>
          <a:prstGeom prst="rect">
            <a:avLst/>
          </a:prstGeom>
          <a:noFill/>
          <a:ln>
            <a:noFill/>
          </a:ln>
        </p:spPr>
      </p:pic>
      <p:pic>
        <p:nvPicPr>
          <p:cNvPr id="2850" name="Google Shape;2850;p351"/>
          <p:cNvPicPr preferRelativeResize="0"/>
          <p:nvPr/>
        </p:nvPicPr>
        <p:blipFill>
          <a:blip r:embed="rId4">
            <a:alphaModFix/>
          </a:blip>
          <a:stretch>
            <a:fillRect/>
          </a:stretch>
        </p:blipFill>
        <p:spPr>
          <a:xfrm>
            <a:off x="4638195" y="3317324"/>
            <a:ext cx="3636204" cy="446400"/>
          </a:xfrm>
          <a:prstGeom prst="rect">
            <a:avLst/>
          </a:prstGeom>
          <a:noFill/>
          <a:ln>
            <a:noFill/>
          </a:ln>
        </p:spPr>
      </p:pic>
      <p:sp>
        <p:nvSpPr>
          <p:cNvPr id="2851" name="Google Shape;2851;p351"/>
          <p:cNvSpPr txBox="1"/>
          <p:nvPr/>
        </p:nvSpPr>
        <p:spPr>
          <a:xfrm>
            <a:off x="4638197" y="2870925"/>
            <a:ext cx="3416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u="sng">
                <a:solidFill>
                  <a:srgbClr val="0000FF"/>
                </a:solidFill>
              </a:rPr>
              <a:t>Loss Function:</a:t>
            </a:r>
            <a:endParaRPr b="1" sz="1700" u="sng">
              <a:solidFill>
                <a:srgbClr val="0000FF"/>
              </a:solidFill>
            </a:endParaRPr>
          </a:p>
        </p:txBody>
      </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5" name="Shape 2855"/>
        <p:cNvGrpSpPr/>
        <p:nvPr/>
      </p:nvGrpSpPr>
      <p:grpSpPr>
        <a:xfrm>
          <a:off x="0" y="0"/>
          <a:ext cx="0" cy="0"/>
          <a:chOff x="0" y="0"/>
          <a:chExt cx="0" cy="0"/>
        </a:xfrm>
      </p:grpSpPr>
      <p:sp>
        <p:nvSpPr>
          <p:cNvPr id="2856" name="Google Shape;2856;p352"/>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Vocoder – MelGAN</a:t>
            </a:r>
            <a:endParaRPr/>
          </a:p>
        </p:txBody>
      </p:sp>
      <p:sp>
        <p:nvSpPr>
          <p:cNvPr id="2857" name="Google Shape;2857;p352"/>
          <p:cNvSpPr txBox="1"/>
          <p:nvPr>
            <p:ph idx="1" type="body"/>
          </p:nvPr>
        </p:nvSpPr>
        <p:spPr>
          <a:xfrm>
            <a:off x="457200" y="1063375"/>
            <a:ext cx="8229600" cy="37506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2200"/>
              <a:t>MelGAN</a:t>
            </a:r>
            <a:br>
              <a:rPr lang="en" sz="2200"/>
            </a:br>
            <a:r>
              <a:rPr lang="en" sz="2300"/>
              <a:t>→ </a:t>
            </a:r>
            <a:r>
              <a:rPr lang="en" sz="2200"/>
              <a:t>MOS: 3.72</a:t>
            </a:r>
            <a:endParaRPr sz="2200"/>
          </a:p>
          <a:p>
            <a:pPr indent="-355600" lvl="0" marL="457200" rtl="0" algn="l">
              <a:spcBef>
                <a:spcPts val="480"/>
              </a:spcBef>
              <a:spcAft>
                <a:spcPts val="0"/>
              </a:spcAft>
              <a:buSzPts val="2000"/>
              <a:buChar char="•"/>
            </a:pPr>
            <a:r>
              <a:rPr lang="en" sz="2000"/>
              <a:t>Dataset: LJSpeech (24 hours)</a:t>
            </a:r>
            <a:endParaRPr sz="2100"/>
          </a:p>
          <a:p>
            <a:pPr indent="-355600" lvl="0" marL="457200" rtl="0" algn="l">
              <a:spcBef>
                <a:spcPts val="0"/>
              </a:spcBef>
              <a:spcAft>
                <a:spcPts val="0"/>
              </a:spcAft>
              <a:buSzPts val="2000"/>
              <a:buChar char="•"/>
            </a:pPr>
            <a:r>
              <a:rPr lang="en" sz="2000"/>
              <a:t>First GAN model to </a:t>
            </a:r>
            <a:r>
              <a:rPr lang="en" sz="2000"/>
              <a:t>p</a:t>
            </a:r>
            <a:r>
              <a:rPr lang="en" sz="2000"/>
              <a:t>roduce </a:t>
            </a:r>
            <a:br>
              <a:rPr lang="en" sz="2000"/>
            </a:br>
            <a:r>
              <a:rPr lang="en" sz="2000"/>
              <a:t>high quality speech </a:t>
            </a:r>
            <a:r>
              <a:rPr lang="en" sz="2000"/>
              <a:t>w</a:t>
            </a:r>
            <a:r>
              <a:rPr lang="en" sz="2000"/>
              <a:t>aveforms</a:t>
            </a:r>
            <a:endParaRPr sz="2000"/>
          </a:p>
          <a:p>
            <a:pPr indent="-355600" lvl="0" marL="457200" rtl="0" algn="l">
              <a:spcBef>
                <a:spcPts val="0"/>
              </a:spcBef>
              <a:spcAft>
                <a:spcPts val="0"/>
              </a:spcAft>
              <a:buSzPts val="2000"/>
              <a:buChar char="•"/>
            </a:pPr>
            <a:r>
              <a:rPr lang="en" sz="2000"/>
              <a:t>Non-autoregressive and</a:t>
            </a:r>
            <a:br>
              <a:rPr lang="en" sz="2000"/>
            </a:br>
            <a:r>
              <a:rPr lang="en" sz="2000"/>
              <a:t>f</a:t>
            </a:r>
            <a:r>
              <a:rPr lang="en" sz="2000"/>
              <a:t>ully-convolutional model</a:t>
            </a:r>
            <a:endParaRPr sz="2000"/>
          </a:p>
          <a:p>
            <a:pPr indent="-355600" lvl="0" marL="457200" rtl="0" algn="l">
              <a:spcBef>
                <a:spcPts val="0"/>
              </a:spcBef>
              <a:spcAft>
                <a:spcPts val="0"/>
              </a:spcAft>
              <a:buSzPts val="2000"/>
              <a:buChar char="•"/>
            </a:pPr>
            <a:r>
              <a:rPr lang="en" sz="2000"/>
              <a:t>Multiple discriminators are</a:t>
            </a:r>
            <a:br>
              <a:rPr lang="en" sz="2000"/>
            </a:br>
            <a:r>
              <a:rPr lang="en" sz="2000"/>
              <a:t>u</a:t>
            </a:r>
            <a:r>
              <a:rPr lang="en" sz="2000"/>
              <a:t>sed to evaluate the input at</a:t>
            </a:r>
            <a:br>
              <a:rPr lang="en" sz="2000"/>
            </a:br>
            <a:r>
              <a:rPr lang="en" sz="2000"/>
              <a:t>v</a:t>
            </a:r>
            <a:r>
              <a:rPr lang="en" sz="2000"/>
              <a:t>arious resolutions</a:t>
            </a:r>
            <a:endParaRPr sz="2000"/>
          </a:p>
          <a:p>
            <a:pPr indent="-355600" lvl="0" marL="457200" rtl="0" algn="l">
              <a:spcBef>
                <a:spcPts val="0"/>
              </a:spcBef>
              <a:spcAft>
                <a:spcPts val="0"/>
              </a:spcAft>
              <a:buSzPts val="2000"/>
              <a:buChar char="•"/>
            </a:pPr>
            <a:r>
              <a:rPr lang="en" sz="2000"/>
              <a:t>Number of parameters 20</a:t>
            </a:r>
            <a:br>
              <a:rPr lang="en" sz="2000"/>
            </a:br>
            <a:r>
              <a:rPr lang="en" sz="2000"/>
              <a:t>t</a:t>
            </a:r>
            <a:r>
              <a:rPr lang="en" sz="2000"/>
              <a:t>imes less than Waveglow</a:t>
            </a:r>
            <a:endParaRPr sz="2000"/>
          </a:p>
        </p:txBody>
      </p:sp>
      <p:sp>
        <p:nvSpPr>
          <p:cNvPr id="2858" name="Google Shape;2858;p352"/>
          <p:cNvSpPr txBox="1"/>
          <p:nvPr/>
        </p:nvSpPr>
        <p:spPr>
          <a:xfrm>
            <a:off x="4518425" y="3972975"/>
            <a:ext cx="43362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22222"/>
                </a:solidFill>
                <a:highlight>
                  <a:srgbClr val="FFFFFF"/>
                </a:highlight>
                <a:latin typeface="Arial"/>
                <a:ea typeface="Arial"/>
                <a:cs typeface="Arial"/>
                <a:sym typeface="Arial"/>
              </a:rPr>
              <a:t>Image source: </a:t>
            </a:r>
            <a:r>
              <a:rPr lang="en" sz="1000">
                <a:solidFill>
                  <a:srgbClr val="222222"/>
                </a:solidFill>
                <a:highlight>
                  <a:srgbClr val="FFFFFF"/>
                </a:highlight>
              </a:rPr>
              <a:t>Kundan Kumar, Rithesh Kumar, Thibault de Boissiere, Lucas Gestin, Wei Zhen Teoh, Jose Sotelo, Alexandre de Brebisson, Yoshua Bengio, Aaron Courville (2019). MelGAN: Generative Adversarial Networks for Conditional Waveform Synthesis. </a:t>
            </a:r>
            <a:endParaRPr b="0" i="0" sz="1000" u="none" cap="none" strike="noStrike">
              <a:solidFill>
                <a:srgbClr val="222222"/>
              </a:solidFill>
              <a:highlight>
                <a:srgbClr val="FFFFFF"/>
              </a:highlight>
              <a:latin typeface="Arial"/>
              <a:ea typeface="Arial"/>
              <a:cs typeface="Arial"/>
              <a:sym typeface="Arial"/>
            </a:endParaRPr>
          </a:p>
        </p:txBody>
      </p:sp>
      <p:pic>
        <p:nvPicPr>
          <p:cNvPr id="2859" name="Google Shape;2859;p352"/>
          <p:cNvPicPr preferRelativeResize="0"/>
          <p:nvPr/>
        </p:nvPicPr>
        <p:blipFill rotWithShape="1">
          <a:blip r:embed="rId3">
            <a:alphaModFix/>
          </a:blip>
          <a:srcRect b="24630" l="0" r="0" t="0"/>
          <a:stretch/>
        </p:blipFill>
        <p:spPr>
          <a:xfrm>
            <a:off x="4572000" y="1336575"/>
            <a:ext cx="4282626" cy="2439827"/>
          </a:xfrm>
          <a:prstGeom prst="rect">
            <a:avLst/>
          </a:prstGeom>
          <a:noFill/>
          <a:ln>
            <a:noFill/>
          </a:ln>
        </p:spPr>
      </p:pic>
      <p:sp>
        <p:nvSpPr>
          <p:cNvPr id="2860" name="Google Shape;2860;p3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4" name="Shape 2864"/>
        <p:cNvGrpSpPr/>
        <p:nvPr/>
      </p:nvGrpSpPr>
      <p:grpSpPr>
        <a:xfrm>
          <a:off x="0" y="0"/>
          <a:ext cx="0" cy="0"/>
          <a:chOff x="0" y="0"/>
          <a:chExt cx="0" cy="0"/>
        </a:xfrm>
      </p:grpSpPr>
      <p:sp>
        <p:nvSpPr>
          <p:cNvPr id="2865" name="Google Shape;2865;p353"/>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GAN-based Vocoders</a:t>
            </a:r>
            <a:endParaRPr/>
          </a:p>
        </p:txBody>
      </p:sp>
      <p:sp>
        <p:nvSpPr>
          <p:cNvPr id="2866" name="Google Shape;2866;p353"/>
          <p:cNvSpPr txBox="1"/>
          <p:nvPr>
            <p:ph idx="1" type="body"/>
          </p:nvPr>
        </p:nvSpPr>
        <p:spPr>
          <a:xfrm>
            <a:off x="457200" y="1063375"/>
            <a:ext cx="8229600" cy="37587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Recent vocoders have focused on 2 major components</a:t>
            </a:r>
            <a:endParaRPr sz="2000"/>
          </a:p>
          <a:p>
            <a:pPr indent="-355600" lvl="1" marL="914400" rtl="0" algn="l">
              <a:spcBef>
                <a:spcPts val="0"/>
              </a:spcBef>
              <a:spcAft>
                <a:spcPts val="0"/>
              </a:spcAft>
              <a:buSzPts val="2000"/>
              <a:buChar char="–"/>
            </a:pPr>
            <a:r>
              <a:rPr lang="en" sz="2000"/>
              <a:t>GAN architectures</a:t>
            </a:r>
            <a:endParaRPr sz="2000"/>
          </a:p>
          <a:p>
            <a:pPr indent="-355600" lvl="1" marL="914400" rtl="0" algn="l">
              <a:spcBef>
                <a:spcPts val="0"/>
              </a:spcBef>
              <a:spcAft>
                <a:spcPts val="0"/>
              </a:spcAft>
              <a:buSzPts val="2000"/>
              <a:buChar char="–"/>
            </a:pPr>
            <a:r>
              <a:rPr lang="en" sz="2000"/>
              <a:t>Multi-resolution </a:t>
            </a:r>
            <a:r>
              <a:rPr lang="en" sz="2000"/>
              <a:t>Loss</a:t>
            </a:r>
            <a:br>
              <a:rPr lang="en" sz="2000"/>
            </a:br>
            <a:endParaRPr sz="2000"/>
          </a:p>
          <a:p>
            <a:pPr indent="-355600" lvl="0" marL="457200" rtl="0" algn="l">
              <a:spcBef>
                <a:spcPts val="0"/>
              </a:spcBef>
              <a:spcAft>
                <a:spcPts val="0"/>
              </a:spcAft>
              <a:buSzPts val="2000"/>
              <a:buChar char="•"/>
            </a:pPr>
            <a:r>
              <a:rPr lang="en" sz="2000"/>
              <a:t>Many GAN architectures were introduced in 2020-2021 period </a:t>
            </a:r>
            <a:endParaRPr sz="2000"/>
          </a:p>
          <a:p>
            <a:pPr indent="-355600" lvl="1" marL="914400" rtl="0" algn="l">
              <a:spcBef>
                <a:spcPts val="0"/>
              </a:spcBef>
              <a:spcAft>
                <a:spcPts val="0"/>
              </a:spcAft>
              <a:buSzPts val="2000"/>
              <a:buChar char="–"/>
            </a:pPr>
            <a:r>
              <a:rPr lang="en" sz="2000"/>
              <a:t>ParallelWaveGAN, </a:t>
            </a:r>
            <a:r>
              <a:rPr lang="en" sz="2000"/>
              <a:t>HiFi-GAN, VocGAN</a:t>
            </a:r>
            <a:br>
              <a:rPr lang="en" sz="2000"/>
            </a:br>
            <a:endParaRPr sz="2000"/>
          </a:p>
          <a:p>
            <a:pPr indent="-355600" lvl="0" marL="457200" rtl="0" algn="l">
              <a:spcBef>
                <a:spcPts val="0"/>
              </a:spcBef>
              <a:spcAft>
                <a:spcPts val="0"/>
              </a:spcAft>
              <a:buSzPts val="2000"/>
              <a:buChar char="•"/>
            </a:pPr>
            <a:r>
              <a:rPr lang="en" sz="2000"/>
              <a:t>All the architectures produced high-quality speech outputs</a:t>
            </a:r>
            <a:br>
              <a:rPr lang="en" sz="2000"/>
            </a:br>
            <a:endParaRPr sz="2000"/>
          </a:p>
          <a:p>
            <a:pPr indent="-355600" lvl="0" marL="457200" rtl="0" algn="l">
              <a:spcBef>
                <a:spcPts val="0"/>
              </a:spcBef>
              <a:spcAft>
                <a:spcPts val="0"/>
              </a:spcAft>
              <a:buSzPts val="2000"/>
              <a:buChar char="•"/>
            </a:pPr>
            <a:r>
              <a:rPr lang="en" sz="2000"/>
              <a:t>A recent paper</a:t>
            </a:r>
            <a:r>
              <a:rPr baseline="30000" lang="en" sz="2000"/>
              <a:t>[11]</a:t>
            </a:r>
            <a:r>
              <a:rPr lang="en" sz="2000"/>
              <a:t> (Aug 2021) hypothesizes that the performance can be majorly attributed to the multi-resolution discriminative framework, rather than the details of the actual architecture</a:t>
            </a:r>
            <a:endParaRPr sz="2000"/>
          </a:p>
        </p:txBody>
      </p:sp>
      <p:sp>
        <p:nvSpPr>
          <p:cNvPr id="2867" name="Google Shape;2867;p3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1" name="Shape 2871"/>
        <p:cNvGrpSpPr/>
        <p:nvPr/>
      </p:nvGrpSpPr>
      <p:grpSpPr>
        <a:xfrm>
          <a:off x="0" y="0"/>
          <a:ext cx="0" cy="0"/>
          <a:chOff x="0" y="0"/>
          <a:chExt cx="0" cy="0"/>
        </a:xfrm>
      </p:grpSpPr>
      <p:sp>
        <p:nvSpPr>
          <p:cNvPr id="2872" name="Google Shape;2872;p354"/>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Content</a:t>
            </a:r>
            <a:endParaRPr/>
          </a:p>
        </p:txBody>
      </p:sp>
      <p:sp>
        <p:nvSpPr>
          <p:cNvPr id="2873" name="Google Shape;2873;p354"/>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B9B9FF"/>
              </a:buClr>
              <a:buSzPts val="2400"/>
              <a:buChar char="•"/>
            </a:pPr>
            <a:r>
              <a:rPr lang="en">
                <a:solidFill>
                  <a:srgbClr val="B9B9FF"/>
                </a:solidFill>
              </a:rPr>
              <a:t>Foundations</a:t>
            </a:r>
            <a:endParaRPr>
              <a:solidFill>
                <a:srgbClr val="B9B9FF"/>
              </a:solidFill>
            </a:endParaRPr>
          </a:p>
          <a:p>
            <a:pPr indent="-381000" lvl="1" marL="914400" rtl="0" algn="l">
              <a:spcBef>
                <a:spcPts val="0"/>
              </a:spcBef>
              <a:spcAft>
                <a:spcPts val="0"/>
              </a:spcAft>
              <a:buClr>
                <a:srgbClr val="B9B9FF"/>
              </a:buClr>
              <a:buSzPts val="2400"/>
              <a:buChar char="–"/>
            </a:pPr>
            <a:r>
              <a:rPr lang="en">
                <a:solidFill>
                  <a:srgbClr val="B9B9FF"/>
                </a:solidFill>
              </a:rPr>
              <a:t>Production of Human Speech</a:t>
            </a:r>
            <a:endParaRPr>
              <a:solidFill>
                <a:srgbClr val="B9B9FF"/>
              </a:solidFill>
            </a:endParaRPr>
          </a:p>
          <a:p>
            <a:pPr indent="-381000" lvl="1" marL="914400" rtl="0" algn="l">
              <a:spcBef>
                <a:spcPts val="0"/>
              </a:spcBef>
              <a:spcAft>
                <a:spcPts val="0"/>
              </a:spcAft>
              <a:buClr>
                <a:srgbClr val="B9B9FF"/>
              </a:buClr>
              <a:buSzPts val="2400"/>
              <a:buChar char="–"/>
            </a:pPr>
            <a:r>
              <a:rPr lang="en">
                <a:solidFill>
                  <a:srgbClr val="B9B9FF"/>
                </a:solidFill>
              </a:rPr>
              <a:t>Science behind Human Hearing</a:t>
            </a:r>
            <a:endParaRPr>
              <a:solidFill>
                <a:srgbClr val="B9B9FF"/>
              </a:solidFill>
            </a:endParaRPr>
          </a:p>
          <a:p>
            <a:pPr indent="-381000" lvl="0" marL="457200" rtl="0" algn="l">
              <a:spcBef>
                <a:spcPts val="0"/>
              </a:spcBef>
              <a:spcAft>
                <a:spcPts val="0"/>
              </a:spcAft>
              <a:buClr>
                <a:srgbClr val="B9B9FF"/>
              </a:buClr>
              <a:buSzPts val="2400"/>
              <a:buChar char="•"/>
            </a:pPr>
            <a:r>
              <a:rPr lang="en">
                <a:solidFill>
                  <a:srgbClr val="B9B9FF"/>
                </a:solidFill>
              </a:rPr>
              <a:t>TTS Synthesis</a:t>
            </a:r>
            <a:endParaRPr>
              <a:solidFill>
                <a:srgbClr val="B9B9FF"/>
              </a:solidFill>
            </a:endParaRPr>
          </a:p>
          <a:p>
            <a:pPr indent="-381000" lvl="1" marL="914400" rtl="0" algn="l">
              <a:spcBef>
                <a:spcPts val="0"/>
              </a:spcBef>
              <a:spcAft>
                <a:spcPts val="0"/>
              </a:spcAft>
              <a:buClr>
                <a:srgbClr val="B9B9FF"/>
              </a:buClr>
              <a:buSzPts val="2400"/>
              <a:buChar char="–"/>
            </a:pPr>
            <a:r>
              <a:rPr lang="en">
                <a:solidFill>
                  <a:srgbClr val="B9B9FF"/>
                </a:solidFill>
              </a:rPr>
              <a:t>Introduction</a:t>
            </a:r>
            <a:endParaRPr>
              <a:solidFill>
                <a:srgbClr val="B9B9FF"/>
              </a:solidFill>
            </a:endParaRPr>
          </a:p>
          <a:p>
            <a:pPr indent="-381000" lvl="1" marL="914400" rtl="0" algn="l">
              <a:spcBef>
                <a:spcPts val="0"/>
              </a:spcBef>
              <a:spcAft>
                <a:spcPts val="0"/>
              </a:spcAft>
              <a:buClr>
                <a:srgbClr val="B9B9FF"/>
              </a:buClr>
              <a:buSzPts val="2400"/>
              <a:buChar char="–"/>
            </a:pPr>
            <a:r>
              <a:rPr lang="en">
                <a:solidFill>
                  <a:srgbClr val="B9B9FF"/>
                </a:solidFill>
              </a:rPr>
              <a:t>Previous Approaches</a:t>
            </a:r>
            <a:endParaRPr>
              <a:solidFill>
                <a:srgbClr val="B9B9FF"/>
              </a:solidFill>
            </a:endParaRPr>
          </a:p>
          <a:p>
            <a:pPr indent="-381000" lvl="1" marL="914400" rtl="0" algn="l">
              <a:spcBef>
                <a:spcPts val="0"/>
              </a:spcBef>
              <a:spcAft>
                <a:spcPts val="0"/>
              </a:spcAft>
              <a:buClr>
                <a:srgbClr val="B9B9FF"/>
              </a:buClr>
              <a:buSzPts val="2400"/>
              <a:buChar char="–"/>
            </a:pPr>
            <a:r>
              <a:rPr lang="en">
                <a:solidFill>
                  <a:srgbClr val="B9B9FF"/>
                </a:solidFill>
              </a:rPr>
              <a:t>Latest Developments</a:t>
            </a:r>
            <a:endParaRPr>
              <a:solidFill>
                <a:srgbClr val="B9B9FF"/>
              </a:solidFill>
            </a:endParaRPr>
          </a:p>
          <a:p>
            <a:pPr indent="-381000" lvl="0" marL="457200" rtl="0" algn="l">
              <a:spcBef>
                <a:spcPts val="0"/>
              </a:spcBef>
              <a:spcAft>
                <a:spcPts val="0"/>
              </a:spcAft>
              <a:buClr>
                <a:srgbClr val="0000FF"/>
              </a:buClr>
              <a:buSzPts val="2400"/>
              <a:buChar char="•"/>
            </a:pPr>
            <a:r>
              <a:rPr lang="en">
                <a:solidFill>
                  <a:srgbClr val="0000FF"/>
                </a:solidFill>
              </a:rPr>
              <a:t>Demonstration</a:t>
            </a:r>
            <a:endParaRPr>
              <a:solidFill>
                <a:srgbClr val="0000FF"/>
              </a:solidFill>
            </a:endParaRPr>
          </a:p>
        </p:txBody>
      </p:sp>
      <p:sp>
        <p:nvSpPr>
          <p:cNvPr id="2874" name="Google Shape;2874;p3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8" name="Shape 2878"/>
        <p:cNvGrpSpPr/>
        <p:nvPr/>
      </p:nvGrpSpPr>
      <p:grpSpPr>
        <a:xfrm>
          <a:off x="0" y="0"/>
          <a:ext cx="0" cy="0"/>
          <a:chOff x="0" y="0"/>
          <a:chExt cx="0" cy="0"/>
        </a:xfrm>
      </p:grpSpPr>
      <p:sp>
        <p:nvSpPr>
          <p:cNvPr id="2879" name="Google Shape;2879;p35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Data Description</a:t>
            </a:r>
            <a:endParaRPr/>
          </a:p>
        </p:txBody>
      </p:sp>
      <p:sp>
        <p:nvSpPr>
          <p:cNvPr id="2880" name="Google Shape;2880;p355"/>
          <p:cNvSpPr txBox="1"/>
          <p:nvPr>
            <p:ph idx="1" type="body"/>
          </p:nvPr>
        </p:nvSpPr>
        <p:spPr>
          <a:xfrm>
            <a:off x="485700" y="1063375"/>
            <a:ext cx="8172600" cy="11013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480"/>
              </a:spcBef>
              <a:spcAft>
                <a:spcPts val="0"/>
              </a:spcAft>
              <a:buSzPts val="2200"/>
              <a:buChar char="•"/>
            </a:pPr>
            <a:r>
              <a:rPr lang="en" sz="2200"/>
              <a:t>Marathi data from IndicTTS Database (developed by IIT Madras) of a female speaker.</a:t>
            </a:r>
            <a:endParaRPr sz="2200"/>
          </a:p>
          <a:p>
            <a:pPr indent="-368300" lvl="0" marL="457200" rtl="0" algn="l">
              <a:lnSpc>
                <a:spcPct val="100000"/>
              </a:lnSpc>
              <a:spcBef>
                <a:spcPts val="0"/>
              </a:spcBef>
              <a:spcAft>
                <a:spcPts val="0"/>
              </a:spcAft>
              <a:buSzPts val="2200"/>
              <a:buChar char="•"/>
            </a:pPr>
            <a:r>
              <a:rPr lang="en" sz="2200"/>
              <a:t>Sampling rate of speech: 22050 Hz</a:t>
            </a:r>
            <a:endParaRPr sz="2200"/>
          </a:p>
        </p:txBody>
      </p:sp>
      <p:graphicFrame>
        <p:nvGraphicFramePr>
          <p:cNvPr id="2881" name="Google Shape;2881;p355"/>
          <p:cNvGraphicFramePr/>
          <p:nvPr/>
        </p:nvGraphicFramePr>
        <p:xfrm>
          <a:off x="952500" y="2303975"/>
          <a:ext cx="3000000" cy="3000000"/>
        </p:xfrm>
        <a:graphic>
          <a:graphicData uri="http://schemas.openxmlformats.org/drawingml/2006/table">
            <a:tbl>
              <a:tblPr>
                <a:noFill/>
                <a:tableStyleId>{3FB699C6-F4C0-4A25-8393-F1D82B04385C}</a:tableStyleId>
              </a:tblPr>
              <a:tblGrid>
                <a:gridCol w="1809750"/>
                <a:gridCol w="1809750"/>
              </a:tblGrid>
              <a:tr h="381000">
                <a:tc gridSpan="2">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Speech</a:t>
                      </a:r>
                      <a:endParaRPr b="1" sz="1400" u="none" cap="none" strike="noStrike"/>
                    </a:p>
                  </a:txBody>
                  <a:tcPr marT="91425" marB="91425" marR="91425" marL="91425"/>
                </a:tc>
                <a:tc hMerge="1"/>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Total duration</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4.8 hours</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Mean duration</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7 sec</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Standard deviation</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2.3 sec</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Minimum duration</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 sec</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Maximum duration</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21 sec</a:t>
                      </a:r>
                      <a:endParaRPr sz="1400" u="none" cap="none" strike="noStrike"/>
                    </a:p>
                  </a:txBody>
                  <a:tcPr marT="91425" marB="91425" marR="91425" marL="91425"/>
                </a:tc>
              </a:tr>
            </a:tbl>
          </a:graphicData>
        </a:graphic>
      </p:graphicFrame>
      <p:graphicFrame>
        <p:nvGraphicFramePr>
          <p:cNvPr id="2882" name="Google Shape;2882;p355"/>
          <p:cNvGraphicFramePr/>
          <p:nvPr/>
        </p:nvGraphicFramePr>
        <p:xfrm>
          <a:off x="4973225" y="2303975"/>
          <a:ext cx="3000000" cy="3000000"/>
        </p:xfrm>
        <a:graphic>
          <a:graphicData uri="http://schemas.openxmlformats.org/drawingml/2006/table">
            <a:tbl>
              <a:tblPr>
                <a:noFill/>
                <a:tableStyleId>{3FB699C6-F4C0-4A25-8393-F1D82B04385C}</a:tableStyleId>
              </a:tblPr>
              <a:tblGrid>
                <a:gridCol w="1809750"/>
                <a:gridCol w="1809750"/>
              </a:tblGrid>
              <a:tr h="381000">
                <a:tc gridSpan="2">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Text</a:t>
                      </a:r>
                      <a:endParaRPr b="1" sz="1400" u="none" cap="none" strike="noStrike"/>
                    </a:p>
                  </a:txBody>
                  <a:tcPr marT="91425" marB="91425" marR="91425" marL="91425"/>
                </a:tc>
                <a:tc hMerge="1"/>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Total length</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24756 words</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Mean length</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10 words</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Standard deviation</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2.7 words</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Minimum </a:t>
                      </a:r>
                      <a:r>
                        <a:rPr lang="en" sz="1400" u="none" cap="none" strike="noStrike">
                          <a:solidFill>
                            <a:schemeClr val="dk1"/>
                          </a:solidFill>
                        </a:rPr>
                        <a:t>length</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 words</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Maximum </a:t>
                      </a:r>
                      <a:r>
                        <a:rPr lang="en" sz="1400" u="none" cap="none" strike="noStrike">
                          <a:solidFill>
                            <a:schemeClr val="dk1"/>
                          </a:solidFill>
                        </a:rPr>
                        <a:t>length</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22 words</a:t>
                      </a:r>
                      <a:endParaRPr sz="1400" u="none" cap="none" strike="noStrike"/>
                    </a:p>
                  </a:txBody>
                  <a:tcPr marT="91425" marB="91425" marR="91425" marL="91425"/>
                </a:tc>
              </a:tr>
            </a:tbl>
          </a:graphicData>
        </a:graphic>
      </p:graphicFrame>
      <p:sp>
        <p:nvSpPr>
          <p:cNvPr id="2883" name="Google Shape;2883;p3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8"/>
          <p:cNvSpPr txBox="1"/>
          <p:nvPr>
            <p:ph type="title"/>
          </p:nvPr>
        </p:nvSpPr>
        <p:spPr>
          <a:xfrm>
            <a:off x="457200" y="2143053"/>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Automatic Speech Recognition</a:t>
            </a:r>
            <a:endParaRPr/>
          </a:p>
        </p:txBody>
      </p:sp>
      <p:sp>
        <p:nvSpPr>
          <p:cNvPr id="435" name="Google Shape;435;p68"/>
          <p:cNvSpPr txBox="1"/>
          <p:nvPr/>
        </p:nvSpPr>
        <p:spPr>
          <a:xfrm>
            <a:off x="2900825" y="3339625"/>
            <a:ext cx="310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6" name="Google Shape;436;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7" name="Shape 2887"/>
        <p:cNvGrpSpPr/>
        <p:nvPr/>
      </p:nvGrpSpPr>
      <p:grpSpPr>
        <a:xfrm>
          <a:off x="0" y="0"/>
          <a:ext cx="0" cy="0"/>
          <a:chOff x="0" y="0"/>
          <a:chExt cx="0" cy="0"/>
        </a:xfrm>
      </p:grpSpPr>
      <p:sp>
        <p:nvSpPr>
          <p:cNvPr id="2888" name="Google Shape;2888;p35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Data Preparation (1/2)</a:t>
            </a:r>
            <a:endParaRPr/>
          </a:p>
        </p:txBody>
      </p:sp>
      <p:sp>
        <p:nvSpPr>
          <p:cNvPr id="2889" name="Google Shape;2889;p356"/>
          <p:cNvSpPr txBox="1"/>
          <p:nvPr>
            <p:ph idx="1" type="body"/>
          </p:nvPr>
        </p:nvSpPr>
        <p:spPr>
          <a:xfrm>
            <a:off x="485700" y="1063375"/>
            <a:ext cx="8172600" cy="36729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480"/>
              </a:spcBef>
              <a:spcAft>
                <a:spcPts val="0"/>
              </a:spcAft>
              <a:buSzPts val="2000"/>
              <a:buChar char="•"/>
            </a:pPr>
            <a:r>
              <a:rPr lang="en" sz="2000"/>
              <a:t>Text Cleaners (TC):</a:t>
            </a:r>
            <a:endParaRPr sz="2000"/>
          </a:p>
          <a:p>
            <a:pPr indent="-355600" lvl="1" marL="914400" rtl="0" algn="l">
              <a:lnSpc>
                <a:spcPct val="100000"/>
              </a:lnSpc>
              <a:spcBef>
                <a:spcPts val="0"/>
              </a:spcBef>
              <a:spcAft>
                <a:spcPts val="0"/>
              </a:spcAft>
              <a:buSzPts val="2000"/>
              <a:buChar char="–"/>
            </a:pPr>
            <a:r>
              <a:rPr lang="en" sz="2000"/>
              <a:t>Simple transliteration cleaner:</a:t>
            </a:r>
            <a:br>
              <a:rPr lang="en" sz="2000"/>
            </a:br>
            <a:r>
              <a:rPr lang="en" sz="2000"/>
              <a:t>Converts to ASCII using unidecode library</a:t>
            </a:r>
            <a:br>
              <a:rPr lang="en" sz="2000"/>
            </a:br>
            <a:r>
              <a:rPr lang="en" sz="2000"/>
              <a:t>E.g. माझे नाव श्याम आहे → maajhe naav shyaam aahe</a:t>
            </a:r>
            <a:br>
              <a:rPr lang="en" sz="2000"/>
            </a:br>
            <a:endParaRPr sz="1600"/>
          </a:p>
          <a:p>
            <a:pPr indent="-355600" lvl="1" marL="914400" rtl="0" algn="l">
              <a:lnSpc>
                <a:spcPct val="100000"/>
              </a:lnSpc>
              <a:spcBef>
                <a:spcPts val="0"/>
              </a:spcBef>
              <a:spcAft>
                <a:spcPts val="0"/>
              </a:spcAft>
              <a:buSzPts val="2000"/>
              <a:buChar char="–"/>
            </a:pPr>
            <a:r>
              <a:rPr lang="en" sz="2000"/>
              <a:t>Indic transliteration cleaner:</a:t>
            </a:r>
            <a:br>
              <a:rPr lang="en" sz="2000"/>
            </a:br>
            <a:r>
              <a:rPr lang="en" sz="2000"/>
              <a:t>Uses indic transliteration library (for Indian languages)</a:t>
            </a:r>
            <a:br>
              <a:rPr lang="en" sz="2000"/>
            </a:br>
            <a:r>
              <a:rPr lang="en" sz="2000"/>
              <a:t>E.g. माझे नाव श्याम आहे → mAjhe nAva shyAma Ahe</a:t>
            </a:r>
            <a:br>
              <a:rPr lang="en" sz="2000"/>
            </a:br>
            <a:endParaRPr sz="2000"/>
          </a:p>
          <a:p>
            <a:pPr indent="-355600" lvl="0" marL="457200" rtl="0" algn="l">
              <a:lnSpc>
                <a:spcPct val="100000"/>
              </a:lnSpc>
              <a:spcBef>
                <a:spcPts val="0"/>
              </a:spcBef>
              <a:spcAft>
                <a:spcPts val="0"/>
              </a:spcAft>
              <a:buSzPts val="2000"/>
              <a:buChar char="•"/>
            </a:pPr>
            <a:r>
              <a:rPr lang="en" sz="2000"/>
              <a:t>Phonemizer:</a:t>
            </a:r>
            <a:br>
              <a:rPr lang="en" sz="2000"/>
            </a:br>
            <a:r>
              <a:rPr lang="en" sz="2000"/>
              <a:t>Converts graphemes to phonemes (IPA). Can be used with TC.</a:t>
            </a:r>
            <a:br>
              <a:rPr lang="en" sz="2000"/>
            </a:br>
            <a:r>
              <a:rPr lang="en" sz="2000"/>
              <a:t>	E.g. माझे नाव श्याम आहे → maːɟeː naːv ʃjaːm aːheː</a:t>
            </a:r>
            <a:endParaRPr sz="2000"/>
          </a:p>
        </p:txBody>
      </p:sp>
      <p:sp>
        <p:nvSpPr>
          <p:cNvPr id="2890" name="Google Shape;2890;p3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4" name="Shape 2894"/>
        <p:cNvGrpSpPr/>
        <p:nvPr/>
      </p:nvGrpSpPr>
      <p:grpSpPr>
        <a:xfrm>
          <a:off x="0" y="0"/>
          <a:ext cx="0" cy="0"/>
          <a:chOff x="0" y="0"/>
          <a:chExt cx="0" cy="0"/>
        </a:xfrm>
      </p:grpSpPr>
      <p:sp>
        <p:nvSpPr>
          <p:cNvPr id="2895" name="Google Shape;2895;p35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Data Preparation (2/2)</a:t>
            </a:r>
            <a:endParaRPr/>
          </a:p>
        </p:txBody>
      </p:sp>
      <p:sp>
        <p:nvSpPr>
          <p:cNvPr id="2896" name="Google Shape;2896;p357"/>
          <p:cNvSpPr txBox="1"/>
          <p:nvPr>
            <p:ph idx="1" type="body"/>
          </p:nvPr>
        </p:nvSpPr>
        <p:spPr>
          <a:xfrm>
            <a:off x="485700" y="1063375"/>
            <a:ext cx="8172600" cy="36729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480"/>
              </a:spcBef>
              <a:spcAft>
                <a:spcPts val="0"/>
              </a:spcAft>
              <a:buSzPts val="2200"/>
              <a:buChar char="•"/>
            </a:pPr>
            <a:r>
              <a:rPr lang="en" sz="2200"/>
              <a:t>Mel Spectrogram Generation:</a:t>
            </a:r>
            <a:br>
              <a:rPr lang="en" sz="2200"/>
            </a:br>
            <a:endParaRPr sz="2200"/>
          </a:p>
        </p:txBody>
      </p:sp>
      <p:graphicFrame>
        <p:nvGraphicFramePr>
          <p:cNvPr id="2897" name="Google Shape;2897;p357"/>
          <p:cNvGraphicFramePr/>
          <p:nvPr/>
        </p:nvGraphicFramePr>
        <p:xfrm>
          <a:off x="952500" y="1645350"/>
          <a:ext cx="3000000" cy="3000000"/>
        </p:xfrm>
        <a:graphic>
          <a:graphicData uri="http://schemas.openxmlformats.org/drawingml/2006/table">
            <a:tbl>
              <a:tblPr>
                <a:noFill/>
                <a:tableStyleId>{3FB699C6-F4C0-4A25-8393-F1D82B04385C}</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Number of mel filters</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80</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Minimum mel frequency</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 Hz</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Maximum mel frequency</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8000 Hz</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Filter length</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1024</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Hop length</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256</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Window length</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1024</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chemeClr val="dk1"/>
                        </a:buClr>
                        <a:buSzPts val="1100"/>
                        <a:buFont typeface="Arial"/>
                        <a:buNone/>
                      </a:pPr>
                      <a:r>
                        <a:rPr lang="en" sz="1400" u="none" cap="none" strike="noStrike">
                          <a:solidFill>
                            <a:schemeClr val="dk1"/>
                          </a:solidFill>
                        </a:rPr>
                        <a:t>Window type</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Hanning</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Sampling rate</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22050 Hz</a:t>
                      </a:r>
                      <a:endParaRPr sz="1400" u="none" cap="none" strike="noStrike"/>
                    </a:p>
                  </a:txBody>
                  <a:tcPr marT="91425" marB="91425" marR="91425" marL="91425"/>
                </a:tc>
              </a:tr>
            </a:tbl>
          </a:graphicData>
        </a:graphic>
      </p:graphicFrame>
      <p:sp>
        <p:nvSpPr>
          <p:cNvPr id="2898" name="Google Shape;2898;p3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2" name="Shape 2902"/>
        <p:cNvGrpSpPr/>
        <p:nvPr/>
      </p:nvGrpSpPr>
      <p:grpSpPr>
        <a:xfrm>
          <a:off x="0" y="0"/>
          <a:ext cx="0" cy="0"/>
          <a:chOff x="0" y="0"/>
          <a:chExt cx="0" cy="0"/>
        </a:xfrm>
      </p:grpSpPr>
      <p:sp>
        <p:nvSpPr>
          <p:cNvPr id="2903" name="Google Shape;2903;p35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
              <a:t>Experiments and Analysis (1/3)</a:t>
            </a:r>
            <a:endParaRPr/>
          </a:p>
        </p:txBody>
      </p:sp>
      <p:sp>
        <p:nvSpPr>
          <p:cNvPr id="2904" name="Google Shape;2904;p358"/>
          <p:cNvSpPr txBox="1"/>
          <p:nvPr>
            <p:ph idx="1" type="body"/>
          </p:nvPr>
        </p:nvSpPr>
        <p:spPr>
          <a:xfrm>
            <a:off x="457200" y="1200150"/>
            <a:ext cx="8229600" cy="355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80"/>
              </a:spcBef>
              <a:spcAft>
                <a:spcPts val="0"/>
              </a:spcAft>
              <a:buSzPts val="2400"/>
              <a:buNone/>
            </a:pPr>
            <a:r>
              <a:rPr lang="en" sz="2200"/>
              <a:t>Less amount of data motivates the use of </a:t>
            </a:r>
            <a:r>
              <a:rPr lang="en" sz="2200">
                <a:solidFill>
                  <a:srgbClr val="FF0000"/>
                </a:solidFill>
              </a:rPr>
              <a:t>transfer learning</a:t>
            </a:r>
            <a:r>
              <a:rPr lang="en" sz="2200"/>
              <a:t>.</a:t>
            </a:r>
            <a:endParaRPr sz="2200"/>
          </a:p>
          <a:p>
            <a:pPr indent="-368300" lvl="0" marL="457200" rtl="0" algn="l">
              <a:lnSpc>
                <a:spcPct val="100000"/>
              </a:lnSpc>
              <a:spcBef>
                <a:spcPts val="480"/>
              </a:spcBef>
              <a:spcAft>
                <a:spcPts val="0"/>
              </a:spcAft>
              <a:buSzPts val="2200"/>
              <a:buChar char="•"/>
            </a:pPr>
            <a:r>
              <a:rPr lang="en" sz="2200"/>
              <a:t>Tacotron2 + WaveGlow (pretrained vocoder):</a:t>
            </a:r>
            <a:endParaRPr sz="2200"/>
          </a:p>
          <a:p>
            <a:pPr indent="-368300" lvl="1" marL="914400" rtl="0" algn="l">
              <a:lnSpc>
                <a:spcPct val="100000"/>
              </a:lnSpc>
              <a:spcBef>
                <a:spcPts val="0"/>
              </a:spcBef>
              <a:spcAft>
                <a:spcPts val="0"/>
              </a:spcAft>
              <a:buSzPts val="2200"/>
              <a:buChar char="–"/>
            </a:pPr>
            <a:r>
              <a:rPr lang="en" sz="2200"/>
              <a:t>Fine-tuned on Marathi data.</a:t>
            </a:r>
            <a:endParaRPr sz="2200"/>
          </a:p>
          <a:p>
            <a:pPr indent="-368300" lvl="1" marL="914400" rtl="0" algn="l">
              <a:lnSpc>
                <a:spcPct val="100000"/>
              </a:lnSpc>
              <a:spcBef>
                <a:spcPts val="0"/>
              </a:spcBef>
              <a:spcAft>
                <a:spcPts val="0"/>
              </a:spcAft>
              <a:buSzPts val="2200"/>
              <a:buChar char="–"/>
            </a:pPr>
            <a:r>
              <a:rPr lang="en" sz="2200"/>
              <a:t>Experimented with both text cleaners and phonemizer.</a:t>
            </a:r>
            <a:endParaRPr sz="2200"/>
          </a:p>
        </p:txBody>
      </p:sp>
      <p:sp>
        <p:nvSpPr>
          <p:cNvPr id="2905" name="Google Shape;2905;p358"/>
          <p:cNvSpPr txBox="1"/>
          <p:nvPr/>
        </p:nvSpPr>
        <p:spPr>
          <a:xfrm>
            <a:off x="1314425" y="2818350"/>
            <a:ext cx="110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Introduction</a:t>
            </a:r>
            <a:endParaRPr b="0" i="0" sz="1400" u="none" cap="none" strike="noStrike">
              <a:solidFill>
                <a:srgbClr val="000000"/>
              </a:solidFill>
              <a:latin typeface="Calibri"/>
              <a:ea typeface="Calibri"/>
              <a:cs typeface="Calibri"/>
              <a:sym typeface="Calibri"/>
            </a:endParaRPr>
          </a:p>
        </p:txBody>
      </p:sp>
      <p:sp>
        <p:nvSpPr>
          <p:cNvPr id="2906" name="Google Shape;2906;p358"/>
          <p:cNvSpPr txBox="1"/>
          <p:nvPr/>
        </p:nvSpPr>
        <p:spPr>
          <a:xfrm>
            <a:off x="1116125" y="3514875"/>
            <a:ext cx="150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Hindi and Marathi</a:t>
            </a:r>
            <a:endParaRPr b="0" i="0" sz="1400" u="none" cap="none" strike="noStrike">
              <a:solidFill>
                <a:srgbClr val="000000"/>
              </a:solidFill>
              <a:latin typeface="Calibri"/>
              <a:ea typeface="Calibri"/>
              <a:cs typeface="Calibri"/>
              <a:sym typeface="Calibri"/>
            </a:endParaRPr>
          </a:p>
        </p:txBody>
      </p:sp>
      <p:sp>
        <p:nvSpPr>
          <p:cNvPr id="2907" name="Google Shape;2907;p358"/>
          <p:cNvSpPr txBox="1"/>
          <p:nvPr/>
        </p:nvSpPr>
        <p:spPr>
          <a:xfrm>
            <a:off x="940475" y="4211400"/>
            <a:ext cx="185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Pronunciation Problem</a:t>
            </a:r>
            <a:endParaRPr b="0" i="0" sz="1400" u="none" cap="none" strike="noStrike">
              <a:solidFill>
                <a:srgbClr val="000000"/>
              </a:solidFill>
              <a:latin typeface="Calibri"/>
              <a:ea typeface="Calibri"/>
              <a:cs typeface="Calibri"/>
              <a:sym typeface="Calibri"/>
            </a:endParaRPr>
          </a:p>
        </p:txBody>
      </p:sp>
      <p:cxnSp>
        <p:nvCxnSpPr>
          <p:cNvPr id="2908" name="Google Shape;2908;p358"/>
          <p:cNvCxnSpPr/>
          <p:nvPr/>
        </p:nvCxnSpPr>
        <p:spPr>
          <a:xfrm>
            <a:off x="2955881" y="3018450"/>
            <a:ext cx="710700" cy="0"/>
          </a:xfrm>
          <a:prstGeom prst="straightConnector1">
            <a:avLst/>
          </a:prstGeom>
          <a:noFill/>
          <a:ln cap="flat" cmpd="sng" w="9525">
            <a:solidFill>
              <a:srgbClr val="000000"/>
            </a:solidFill>
            <a:prstDash val="solid"/>
            <a:round/>
            <a:headEnd len="sm" w="sm" type="none"/>
            <a:tailEnd len="med" w="med" type="triangle"/>
          </a:ln>
        </p:spPr>
      </p:cxnSp>
      <p:cxnSp>
        <p:nvCxnSpPr>
          <p:cNvPr id="2909" name="Google Shape;2909;p358"/>
          <p:cNvCxnSpPr/>
          <p:nvPr/>
        </p:nvCxnSpPr>
        <p:spPr>
          <a:xfrm>
            <a:off x="2955874" y="3714975"/>
            <a:ext cx="710700" cy="0"/>
          </a:xfrm>
          <a:prstGeom prst="straightConnector1">
            <a:avLst/>
          </a:prstGeom>
          <a:noFill/>
          <a:ln cap="flat" cmpd="sng" w="9525">
            <a:solidFill>
              <a:srgbClr val="000000"/>
            </a:solidFill>
            <a:prstDash val="solid"/>
            <a:round/>
            <a:headEnd len="sm" w="sm" type="none"/>
            <a:tailEnd len="med" w="med" type="triangle"/>
          </a:ln>
        </p:spPr>
      </p:cxnSp>
      <p:cxnSp>
        <p:nvCxnSpPr>
          <p:cNvPr id="2910" name="Google Shape;2910;p358"/>
          <p:cNvCxnSpPr/>
          <p:nvPr/>
        </p:nvCxnSpPr>
        <p:spPr>
          <a:xfrm>
            <a:off x="2955881" y="4411500"/>
            <a:ext cx="710700" cy="0"/>
          </a:xfrm>
          <a:prstGeom prst="straightConnector1">
            <a:avLst/>
          </a:prstGeom>
          <a:noFill/>
          <a:ln cap="flat" cmpd="sng" w="9525">
            <a:solidFill>
              <a:srgbClr val="000000"/>
            </a:solidFill>
            <a:prstDash val="solid"/>
            <a:round/>
            <a:headEnd len="sm" w="sm" type="none"/>
            <a:tailEnd len="med" w="med" type="triangle"/>
          </a:ln>
        </p:spPr>
      </p:cxnSp>
      <p:sp>
        <p:nvSpPr>
          <p:cNvPr id="2911" name="Google Shape;2911;p358"/>
          <p:cNvSpPr txBox="1"/>
          <p:nvPr/>
        </p:nvSpPr>
        <p:spPr>
          <a:xfrm>
            <a:off x="4791625" y="2672100"/>
            <a:ext cx="34119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नमस्कार, माझे नाव श्याम ठोंबरे आहे, आयआयटी बॉम्बेचा विद्यार्थी आहे, आणि डेटा सायन्स क्षेत्रात एक महान आणि यशस्वी वैज्ञानिक बनण्याची माझी इच्छा आहे.</a:t>
            </a:r>
            <a:endParaRPr b="0" i="0" sz="1100" u="none" cap="none" strike="noStrike">
              <a:solidFill>
                <a:srgbClr val="000000"/>
              </a:solidFill>
              <a:latin typeface="Calibri"/>
              <a:ea typeface="Calibri"/>
              <a:cs typeface="Calibri"/>
              <a:sym typeface="Calibri"/>
            </a:endParaRPr>
          </a:p>
        </p:txBody>
      </p:sp>
      <p:sp>
        <p:nvSpPr>
          <p:cNvPr id="2912" name="Google Shape;2912;p358"/>
          <p:cNvSpPr txBox="1"/>
          <p:nvPr/>
        </p:nvSpPr>
        <p:spPr>
          <a:xfrm>
            <a:off x="4791625" y="3368634"/>
            <a:ext cx="34119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नमस्कार, माझे नाव श्याम ठोंबरे आहे, आज जब मैं सुपरमार्केट गया तो देखा कि सब्जी बेचने वाले लोगों ने मास्क नहीं पहना हुआ था.</a:t>
            </a:r>
            <a:endParaRPr b="0" i="0" sz="1100" u="none" cap="none" strike="noStrike">
              <a:solidFill>
                <a:srgbClr val="000000"/>
              </a:solidFill>
              <a:latin typeface="Calibri"/>
              <a:ea typeface="Calibri"/>
              <a:cs typeface="Calibri"/>
              <a:sym typeface="Calibri"/>
            </a:endParaRPr>
          </a:p>
        </p:txBody>
      </p:sp>
      <p:sp>
        <p:nvSpPr>
          <p:cNvPr id="2913" name="Google Shape;2913;p358"/>
          <p:cNvSpPr txBox="1"/>
          <p:nvPr/>
        </p:nvSpPr>
        <p:spPr>
          <a:xfrm>
            <a:off x="4791625" y="4065155"/>
            <a:ext cx="34119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मी माझ्या व्यवस्थापकाने मला दिलेली रक्कम जमा करण्यासाठी बँकेत गेलो होतो, परंतु त्यांनी सांगितले की गेल्या 5 दिवसात मिळालेले पैसे त्वरित जमा करण्याची परवानगी नाही.</a:t>
            </a:r>
            <a:endParaRPr b="0" i="0" sz="1100" u="none" cap="none" strike="noStrike">
              <a:solidFill>
                <a:srgbClr val="000000"/>
              </a:solidFill>
              <a:latin typeface="Calibri"/>
              <a:ea typeface="Calibri"/>
              <a:cs typeface="Calibri"/>
              <a:sym typeface="Calibri"/>
            </a:endParaRPr>
          </a:p>
        </p:txBody>
      </p:sp>
      <p:sp>
        <p:nvSpPr>
          <p:cNvPr id="2914" name="Google Shape;2914;p3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15" name="Google Shape;2915;p358" title="tacotron2-myintro.wav">
            <a:hlinkClick r:id="rId3"/>
          </p:cNvPr>
          <p:cNvPicPr preferRelativeResize="0"/>
          <p:nvPr/>
        </p:nvPicPr>
        <p:blipFill>
          <a:blip r:embed="rId4">
            <a:alphaModFix/>
          </a:blip>
          <a:stretch>
            <a:fillRect/>
          </a:stretch>
        </p:blipFill>
        <p:spPr>
          <a:xfrm>
            <a:off x="4000500" y="2789850"/>
            <a:ext cx="457200" cy="457200"/>
          </a:xfrm>
          <a:prstGeom prst="rect">
            <a:avLst/>
          </a:prstGeom>
          <a:noFill/>
          <a:ln>
            <a:noFill/>
          </a:ln>
        </p:spPr>
      </p:pic>
      <p:pic>
        <p:nvPicPr>
          <p:cNvPr id="2916" name="Google Shape;2916;p358" title="tacotron2-bank.wav">
            <a:hlinkClick r:id="rId5"/>
          </p:cNvPr>
          <p:cNvPicPr preferRelativeResize="0"/>
          <p:nvPr/>
        </p:nvPicPr>
        <p:blipFill>
          <a:blip r:embed="rId4">
            <a:alphaModFix/>
          </a:blip>
          <a:stretch>
            <a:fillRect/>
          </a:stretch>
        </p:blipFill>
        <p:spPr>
          <a:xfrm>
            <a:off x="4000500" y="4182900"/>
            <a:ext cx="457200" cy="457200"/>
          </a:xfrm>
          <a:prstGeom prst="rect">
            <a:avLst/>
          </a:prstGeom>
          <a:noFill/>
          <a:ln>
            <a:noFill/>
          </a:ln>
        </p:spPr>
      </p:pic>
      <p:pic>
        <p:nvPicPr>
          <p:cNvPr id="2917" name="Google Shape;2917;p358" title="tacotron2-mr-hi.wav">
            <a:hlinkClick r:id="rId6"/>
          </p:cNvPr>
          <p:cNvPicPr preferRelativeResize="0"/>
          <p:nvPr/>
        </p:nvPicPr>
        <p:blipFill>
          <a:blip r:embed="rId4">
            <a:alphaModFix/>
          </a:blip>
          <a:stretch>
            <a:fillRect/>
          </a:stretch>
        </p:blipFill>
        <p:spPr>
          <a:xfrm>
            <a:off x="4000500" y="3486375"/>
            <a:ext cx="457200" cy="457200"/>
          </a:xfrm>
          <a:prstGeom prst="rect">
            <a:avLst/>
          </a:prstGeom>
          <a:noFill/>
          <a:ln>
            <a:noFill/>
          </a:ln>
        </p:spPr>
      </p:pic>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1" name="Shape 2921"/>
        <p:cNvGrpSpPr/>
        <p:nvPr/>
      </p:nvGrpSpPr>
      <p:grpSpPr>
        <a:xfrm>
          <a:off x="0" y="0"/>
          <a:ext cx="0" cy="0"/>
          <a:chOff x="0" y="0"/>
          <a:chExt cx="0" cy="0"/>
        </a:xfrm>
      </p:grpSpPr>
      <p:sp>
        <p:nvSpPr>
          <p:cNvPr id="2922" name="Google Shape;2922;p35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Experiments and Analysis (2/3)</a:t>
            </a:r>
            <a:endParaRPr/>
          </a:p>
        </p:txBody>
      </p:sp>
      <p:sp>
        <p:nvSpPr>
          <p:cNvPr id="2923" name="Google Shape;2923;p359"/>
          <p:cNvSpPr txBox="1"/>
          <p:nvPr>
            <p:ph idx="1" type="body"/>
          </p:nvPr>
        </p:nvSpPr>
        <p:spPr>
          <a:xfrm>
            <a:off x="457200" y="1063375"/>
            <a:ext cx="8229600" cy="35313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480"/>
              </a:spcBef>
              <a:spcAft>
                <a:spcPts val="0"/>
              </a:spcAft>
              <a:buSzPts val="2200"/>
              <a:buChar char="•"/>
            </a:pPr>
            <a:r>
              <a:rPr lang="en" sz="2200"/>
              <a:t>Tacotron2 fails on some text inputs – 2 major issues</a:t>
            </a:r>
            <a:endParaRPr sz="2200"/>
          </a:p>
        </p:txBody>
      </p:sp>
      <p:pic>
        <p:nvPicPr>
          <p:cNvPr id="2924" name="Google Shape;2924;p359"/>
          <p:cNvPicPr preferRelativeResize="0"/>
          <p:nvPr/>
        </p:nvPicPr>
        <p:blipFill rotWithShape="1">
          <a:blip r:embed="rId3">
            <a:alphaModFix/>
          </a:blip>
          <a:srcRect b="0" l="10080" r="8823" t="0"/>
          <a:stretch/>
        </p:blipFill>
        <p:spPr>
          <a:xfrm>
            <a:off x="2697463" y="1525200"/>
            <a:ext cx="5827876" cy="1796650"/>
          </a:xfrm>
          <a:prstGeom prst="rect">
            <a:avLst/>
          </a:prstGeom>
          <a:noFill/>
          <a:ln>
            <a:noFill/>
          </a:ln>
        </p:spPr>
      </p:pic>
      <p:pic>
        <p:nvPicPr>
          <p:cNvPr id="2925" name="Google Shape;2925;p359"/>
          <p:cNvPicPr preferRelativeResize="0"/>
          <p:nvPr/>
        </p:nvPicPr>
        <p:blipFill rotWithShape="1">
          <a:blip r:embed="rId4">
            <a:alphaModFix/>
          </a:blip>
          <a:srcRect b="0" l="10166" r="8953" t="0"/>
          <a:stretch/>
        </p:blipFill>
        <p:spPr>
          <a:xfrm>
            <a:off x="2705113" y="3261125"/>
            <a:ext cx="5812580" cy="1796650"/>
          </a:xfrm>
          <a:prstGeom prst="rect">
            <a:avLst/>
          </a:prstGeom>
          <a:noFill/>
          <a:ln>
            <a:noFill/>
          </a:ln>
        </p:spPr>
      </p:pic>
      <p:sp>
        <p:nvSpPr>
          <p:cNvPr id="2926" name="Google Shape;2926;p359"/>
          <p:cNvSpPr txBox="1"/>
          <p:nvPr/>
        </p:nvSpPr>
        <p:spPr>
          <a:xfrm>
            <a:off x="664375" y="3343750"/>
            <a:ext cx="1778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Hazy Alignment and </a:t>
            </a:r>
            <a:r>
              <a:rPr lang="en">
                <a:solidFill>
                  <a:schemeClr val="dk1"/>
                </a:solidFill>
              </a:rPr>
              <a:t>Garbage Output</a:t>
            </a:r>
            <a:endParaRPr b="0" i="0" sz="1400" u="none" cap="none" strike="noStrike">
              <a:solidFill>
                <a:srgbClr val="000000"/>
              </a:solidFill>
              <a:latin typeface="Arial"/>
              <a:ea typeface="Arial"/>
              <a:cs typeface="Arial"/>
              <a:sym typeface="Arial"/>
            </a:endParaRPr>
          </a:p>
        </p:txBody>
      </p:sp>
      <p:sp>
        <p:nvSpPr>
          <p:cNvPr id="2927" name="Google Shape;2927;p359"/>
          <p:cNvSpPr txBox="1"/>
          <p:nvPr/>
        </p:nvSpPr>
        <p:spPr>
          <a:xfrm>
            <a:off x="664375" y="3959350"/>
            <a:ext cx="160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3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29" name="Google Shape;2929;p359" title="garbageoutput.wav">
            <a:hlinkClick r:id="rId5"/>
          </p:cNvPr>
          <p:cNvPicPr preferRelativeResize="0"/>
          <p:nvPr/>
        </p:nvPicPr>
        <p:blipFill>
          <a:blip r:embed="rId6">
            <a:alphaModFix/>
          </a:blip>
          <a:stretch>
            <a:fillRect/>
          </a:stretch>
        </p:blipFill>
        <p:spPr>
          <a:xfrm>
            <a:off x="1212100" y="4082725"/>
            <a:ext cx="511950" cy="511950"/>
          </a:xfrm>
          <a:prstGeom prst="rect">
            <a:avLst/>
          </a:prstGeom>
          <a:noFill/>
          <a:ln>
            <a:noFill/>
          </a:ln>
        </p:spPr>
      </p:pic>
      <p:sp>
        <p:nvSpPr>
          <p:cNvPr id="2930" name="Google Shape;2930;p359"/>
          <p:cNvSpPr txBox="1"/>
          <p:nvPr/>
        </p:nvSpPr>
        <p:spPr>
          <a:xfrm>
            <a:off x="613525" y="1826463"/>
            <a:ext cx="17091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मी माझ्या व्यवस्थापकाने मला दिलेली रक्कम जमा करण्यासाठी बँकेत गेलो होतो, परंतु त्यांनी सांगितले की गेल्या 5 दिवसात मिळालेले पैसे त्वरित जमा करण्याची परवानगी नाही.</a:t>
            </a:r>
            <a:endParaRPr b="0" i="0" sz="1100" u="none" cap="none" strike="noStrike">
              <a:solidFill>
                <a:srgbClr val="000000"/>
              </a:solidFill>
              <a:latin typeface="Calibri"/>
              <a:ea typeface="Calibri"/>
              <a:cs typeface="Calibri"/>
              <a:sym typeface="Calibri"/>
            </a:endParaRP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4" name="Shape 2934"/>
        <p:cNvGrpSpPr/>
        <p:nvPr/>
      </p:nvGrpSpPr>
      <p:grpSpPr>
        <a:xfrm>
          <a:off x="0" y="0"/>
          <a:ext cx="0" cy="0"/>
          <a:chOff x="0" y="0"/>
          <a:chExt cx="0" cy="0"/>
        </a:xfrm>
      </p:grpSpPr>
      <p:sp>
        <p:nvSpPr>
          <p:cNvPr id="2935" name="Google Shape;2935;p36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Experiments and Analysis (3/3)</a:t>
            </a:r>
            <a:endParaRPr/>
          </a:p>
        </p:txBody>
      </p:sp>
      <p:sp>
        <p:nvSpPr>
          <p:cNvPr id="2936" name="Google Shape;2936;p360"/>
          <p:cNvSpPr txBox="1"/>
          <p:nvPr>
            <p:ph idx="1" type="body"/>
          </p:nvPr>
        </p:nvSpPr>
        <p:spPr>
          <a:xfrm>
            <a:off x="457200" y="1063375"/>
            <a:ext cx="8229600" cy="38772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480"/>
              </a:spcBef>
              <a:spcAft>
                <a:spcPts val="0"/>
              </a:spcAft>
              <a:buSzPts val="2200"/>
              <a:buChar char="•"/>
            </a:pPr>
            <a:r>
              <a:rPr lang="en" sz="2200"/>
              <a:t>ForwardTacotron + WaveGlow (pretrained vocoder):</a:t>
            </a:r>
            <a:endParaRPr sz="2200"/>
          </a:p>
          <a:p>
            <a:pPr indent="-368300" lvl="1" marL="914400" rtl="0" algn="l">
              <a:lnSpc>
                <a:spcPct val="100000"/>
              </a:lnSpc>
              <a:spcBef>
                <a:spcPts val="0"/>
              </a:spcBef>
              <a:spcAft>
                <a:spcPts val="0"/>
              </a:spcAft>
              <a:buSzPts val="2200"/>
              <a:buChar char="–"/>
            </a:pPr>
            <a:r>
              <a:rPr lang="en" sz="2200"/>
              <a:t>Trained from scratch on Marathi data</a:t>
            </a:r>
            <a:endParaRPr sz="2200"/>
          </a:p>
          <a:p>
            <a:pPr indent="-368300" lvl="1" marL="914400" rtl="0" algn="l">
              <a:lnSpc>
                <a:spcPct val="100000"/>
              </a:lnSpc>
              <a:spcBef>
                <a:spcPts val="0"/>
              </a:spcBef>
              <a:spcAft>
                <a:spcPts val="0"/>
              </a:spcAft>
              <a:buSzPts val="2200"/>
              <a:buChar char="–"/>
            </a:pPr>
            <a:r>
              <a:rPr lang="en" sz="2200"/>
              <a:t>Experimented with phonemizer</a:t>
            </a:r>
            <a:endParaRPr sz="2200"/>
          </a:p>
        </p:txBody>
      </p:sp>
      <p:sp>
        <p:nvSpPr>
          <p:cNvPr id="2937" name="Google Shape;2937;p360"/>
          <p:cNvSpPr txBox="1"/>
          <p:nvPr/>
        </p:nvSpPr>
        <p:spPr>
          <a:xfrm>
            <a:off x="1499200" y="2321638"/>
            <a:ext cx="110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Introduction</a:t>
            </a:r>
            <a:endParaRPr b="0" i="0" sz="1400" u="none" cap="none" strike="noStrike">
              <a:solidFill>
                <a:srgbClr val="000000"/>
              </a:solidFill>
              <a:latin typeface="Calibri"/>
              <a:ea typeface="Calibri"/>
              <a:cs typeface="Calibri"/>
              <a:sym typeface="Calibri"/>
            </a:endParaRPr>
          </a:p>
        </p:txBody>
      </p:sp>
      <p:sp>
        <p:nvSpPr>
          <p:cNvPr id="2938" name="Google Shape;2938;p360"/>
          <p:cNvSpPr txBox="1"/>
          <p:nvPr/>
        </p:nvSpPr>
        <p:spPr>
          <a:xfrm>
            <a:off x="1290175" y="2935501"/>
            <a:ext cx="150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Hindi and Marathi</a:t>
            </a:r>
            <a:endParaRPr b="0" i="0" sz="1400" u="none" cap="none" strike="noStrike">
              <a:solidFill>
                <a:srgbClr val="000000"/>
              </a:solidFill>
              <a:latin typeface="Calibri"/>
              <a:ea typeface="Calibri"/>
              <a:cs typeface="Calibri"/>
              <a:sym typeface="Calibri"/>
            </a:endParaRPr>
          </a:p>
        </p:txBody>
      </p:sp>
      <p:sp>
        <p:nvSpPr>
          <p:cNvPr id="2939" name="Google Shape;2939;p360"/>
          <p:cNvSpPr txBox="1"/>
          <p:nvPr/>
        </p:nvSpPr>
        <p:spPr>
          <a:xfrm>
            <a:off x="1125225" y="3622450"/>
            <a:ext cx="185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Pronunciation Problem</a:t>
            </a:r>
            <a:endParaRPr b="0" i="0" sz="1400" u="none" cap="none" strike="noStrike">
              <a:solidFill>
                <a:srgbClr val="000000"/>
              </a:solidFill>
              <a:latin typeface="Calibri"/>
              <a:ea typeface="Calibri"/>
              <a:cs typeface="Calibri"/>
              <a:sym typeface="Calibri"/>
            </a:endParaRPr>
          </a:p>
        </p:txBody>
      </p:sp>
      <p:cxnSp>
        <p:nvCxnSpPr>
          <p:cNvPr id="2940" name="Google Shape;2940;p360"/>
          <p:cNvCxnSpPr/>
          <p:nvPr/>
        </p:nvCxnSpPr>
        <p:spPr>
          <a:xfrm>
            <a:off x="3140657" y="2521750"/>
            <a:ext cx="762600" cy="0"/>
          </a:xfrm>
          <a:prstGeom prst="straightConnector1">
            <a:avLst/>
          </a:prstGeom>
          <a:noFill/>
          <a:ln cap="flat" cmpd="sng" w="9525">
            <a:solidFill>
              <a:srgbClr val="000000"/>
            </a:solidFill>
            <a:prstDash val="solid"/>
            <a:round/>
            <a:headEnd len="sm" w="sm" type="none"/>
            <a:tailEnd len="med" w="med" type="triangle"/>
          </a:ln>
        </p:spPr>
      </p:cxnSp>
      <p:cxnSp>
        <p:nvCxnSpPr>
          <p:cNvPr id="2941" name="Google Shape;2941;p360"/>
          <p:cNvCxnSpPr/>
          <p:nvPr/>
        </p:nvCxnSpPr>
        <p:spPr>
          <a:xfrm>
            <a:off x="3129925" y="3135609"/>
            <a:ext cx="762600" cy="0"/>
          </a:xfrm>
          <a:prstGeom prst="straightConnector1">
            <a:avLst/>
          </a:prstGeom>
          <a:noFill/>
          <a:ln cap="flat" cmpd="sng" w="9525">
            <a:solidFill>
              <a:srgbClr val="000000"/>
            </a:solidFill>
            <a:prstDash val="solid"/>
            <a:round/>
            <a:headEnd len="sm" w="sm" type="none"/>
            <a:tailEnd len="med" w="med" type="triangle"/>
          </a:ln>
        </p:spPr>
      </p:cxnSp>
      <p:cxnSp>
        <p:nvCxnSpPr>
          <p:cNvPr id="2942" name="Google Shape;2942;p360"/>
          <p:cNvCxnSpPr/>
          <p:nvPr/>
        </p:nvCxnSpPr>
        <p:spPr>
          <a:xfrm>
            <a:off x="3140632" y="3822554"/>
            <a:ext cx="762600" cy="0"/>
          </a:xfrm>
          <a:prstGeom prst="straightConnector1">
            <a:avLst/>
          </a:prstGeom>
          <a:noFill/>
          <a:ln cap="flat" cmpd="sng" w="9525">
            <a:solidFill>
              <a:srgbClr val="000000"/>
            </a:solidFill>
            <a:prstDash val="solid"/>
            <a:round/>
            <a:headEnd len="sm" w="sm" type="none"/>
            <a:tailEnd len="med" w="med" type="triangle"/>
          </a:ln>
        </p:spPr>
      </p:cxnSp>
      <p:sp>
        <p:nvSpPr>
          <p:cNvPr id="2943" name="Google Shape;2943;p360"/>
          <p:cNvSpPr txBox="1"/>
          <p:nvPr/>
        </p:nvSpPr>
        <p:spPr>
          <a:xfrm>
            <a:off x="1014850" y="4309400"/>
            <a:ext cx="207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Challenging Pronunciation</a:t>
            </a:r>
            <a:endParaRPr b="0" i="0" sz="1400" u="none" cap="none" strike="noStrike">
              <a:solidFill>
                <a:srgbClr val="000000"/>
              </a:solidFill>
              <a:latin typeface="Calibri"/>
              <a:ea typeface="Calibri"/>
              <a:cs typeface="Calibri"/>
              <a:sym typeface="Calibri"/>
            </a:endParaRPr>
          </a:p>
        </p:txBody>
      </p:sp>
      <p:cxnSp>
        <p:nvCxnSpPr>
          <p:cNvPr id="2944" name="Google Shape;2944;p360"/>
          <p:cNvCxnSpPr/>
          <p:nvPr/>
        </p:nvCxnSpPr>
        <p:spPr>
          <a:xfrm>
            <a:off x="3140657" y="4509500"/>
            <a:ext cx="762600" cy="0"/>
          </a:xfrm>
          <a:prstGeom prst="straightConnector1">
            <a:avLst/>
          </a:prstGeom>
          <a:noFill/>
          <a:ln cap="flat" cmpd="sng" w="9525">
            <a:solidFill>
              <a:srgbClr val="000000"/>
            </a:solidFill>
            <a:prstDash val="solid"/>
            <a:round/>
            <a:headEnd len="sm" w="sm" type="none"/>
            <a:tailEnd len="med" w="med" type="triangle"/>
          </a:ln>
        </p:spPr>
      </p:cxnSp>
      <p:sp>
        <p:nvSpPr>
          <p:cNvPr id="2945" name="Google Shape;2945;p360"/>
          <p:cNvSpPr txBox="1"/>
          <p:nvPr/>
        </p:nvSpPr>
        <p:spPr>
          <a:xfrm>
            <a:off x="4891800" y="2175400"/>
            <a:ext cx="35949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नमस्कार, माझे नाव श्याम ठोंबरे आहे, आयआयटी बॉम्बेचा विद्यार्थी आहे, आणि डेटा सायन्स क्षेत्रात एक महान आणि यशस्वी वैज्ञानिक बनण्याची माझी इच्छा आहे.</a:t>
            </a:r>
            <a:endParaRPr b="0" i="0" sz="1100" u="none" cap="none" strike="noStrike">
              <a:solidFill>
                <a:srgbClr val="000000"/>
              </a:solidFill>
              <a:latin typeface="Calibri"/>
              <a:ea typeface="Calibri"/>
              <a:cs typeface="Calibri"/>
              <a:sym typeface="Calibri"/>
            </a:endParaRPr>
          </a:p>
        </p:txBody>
      </p:sp>
      <p:sp>
        <p:nvSpPr>
          <p:cNvPr id="2946" name="Google Shape;2946;p360"/>
          <p:cNvSpPr txBox="1"/>
          <p:nvPr/>
        </p:nvSpPr>
        <p:spPr>
          <a:xfrm>
            <a:off x="4881075" y="2874013"/>
            <a:ext cx="3648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नमस्कार, माझे नाव श्याम ठोंबरे आहे, आज जब मैं सुपरमार्केट गया तो देखा कि सब्जी बेचने वाले लोगों ने मास्क नहीं पहना हुआ था.</a:t>
            </a:r>
            <a:endParaRPr b="0" i="0" sz="1100" u="none" cap="none" strike="noStrike">
              <a:solidFill>
                <a:srgbClr val="000000"/>
              </a:solidFill>
              <a:latin typeface="Calibri"/>
              <a:ea typeface="Calibri"/>
              <a:cs typeface="Calibri"/>
              <a:sym typeface="Calibri"/>
            </a:endParaRPr>
          </a:p>
        </p:txBody>
      </p:sp>
      <p:sp>
        <p:nvSpPr>
          <p:cNvPr id="2947" name="Google Shape;2947;p360"/>
          <p:cNvSpPr txBox="1"/>
          <p:nvPr/>
        </p:nvSpPr>
        <p:spPr>
          <a:xfrm>
            <a:off x="4891800" y="3419438"/>
            <a:ext cx="35949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मी माझ्या व्यवस्थापकाने मला दिलेली रक्कम जमा करण्यासाठी बँकेत गेलो होतो, परंतु त्यांनी सांगितले की गेल्या 5 दिवसात मिळालेले पैसे त्वरित जमा करण्याची परवानगी नाही.</a:t>
            </a:r>
            <a:endParaRPr b="0" i="0" sz="1100" u="none" cap="none" strike="noStrike">
              <a:solidFill>
                <a:srgbClr val="000000"/>
              </a:solidFill>
              <a:latin typeface="Calibri"/>
              <a:ea typeface="Calibri"/>
              <a:cs typeface="Calibri"/>
              <a:sym typeface="Calibri"/>
            </a:endParaRPr>
          </a:p>
        </p:txBody>
      </p:sp>
      <p:sp>
        <p:nvSpPr>
          <p:cNvPr id="2948" name="Google Shape;2948;p360"/>
          <p:cNvSpPr txBox="1"/>
          <p:nvPr/>
        </p:nvSpPr>
        <p:spPr>
          <a:xfrm>
            <a:off x="4891800" y="4078551"/>
            <a:ext cx="35949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जयोस्तु ते जयोस्तु ते! जयोस्तु ते! श्री महन्मंगले शिवास्पदे शुभदे स्वतंत्रते भगवती त्वामहम् यशोयुतां वंदे! राष्ट्राचें चैतन्य मूर्त तूं नीती संपदांची स्वतन्त्रते भगवती श्रीमती राज्ञी तूं त्यांची परवशतेच्या नभांत तूंचि आकाशीं होशी स्वतन्त्रते भगवती चांदणी चमचम-लखलखशी.</a:t>
            </a:r>
            <a:endParaRPr b="0" i="0" sz="1100" u="none" cap="none" strike="noStrike">
              <a:solidFill>
                <a:srgbClr val="000000"/>
              </a:solidFill>
              <a:latin typeface="Calibri"/>
              <a:ea typeface="Calibri"/>
              <a:cs typeface="Calibri"/>
              <a:sym typeface="Calibri"/>
            </a:endParaRPr>
          </a:p>
        </p:txBody>
      </p:sp>
      <p:sp>
        <p:nvSpPr>
          <p:cNvPr id="2949" name="Google Shape;2949;p3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50" name="Google Shape;2950;p360" title="ft-myintro.wav">
            <a:hlinkClick r:id="rId3"/>
          </p:cNvPr>
          <p:cNvPicPr preferRelativeResize="0"/>
          <p:nvPr/>
        </p:nvPicPr>
        <p:blipFill>
          <a:blip r:embed="rId4">
            <a:alphaModFix/>
          </a:blip>
          <a:stretch>
            <a:fillRect/>
          </a:stretch>
        </p:blipFill>
        <p:spPr>
          <a:xfrm>
            <a:off x="4155875" y="2280100"/>
            <a:ext cx="483275" cy="483275"/>
          </a:xfrm>
          <a:prstGeom prst="rect">
            <a:avLst/>
          </a:prstGeom>
          <a:noFill/>
          <a:ln>
            <a:noFill/>
          </a:ln>
        </p:spPr>
      </p:pic>
      <p:pic>
        <p:nvPicPr>
          <p:cNvPr id="2951" name="Google Shape;2951;p360" title="ft-mr-hi.wav">
            <a:hlinkClick r:id="rId5"/>
          </p:cNvPr>
          <p:cNvPicPr preferRelativeResize="0"/>
          <p:nvPr/>
        </p:nvPicPr>
        <p:blipFill>
          <a:blip r:embed="rId4">
            <a:alphaModFix/>
          </a:blip>
          <a:stretch>
            <a:fillRect/>
          </a:stretch>
        </p:blipFill>
        <p:spPr>
          <a:xfrm>
            <a:off x="4145150" y="2902138"/>
            <a:ext cx="483275" cy="483275"/>
          </a:xfrm>
          <a:prstGeom prst="rect">
            <a:avLst/>
          </a:prstGeom>
          <a:noFill/>
          <a:ln>
            <a:noFill/>
          </a:ln>
        </p:spPr>
      </p:pic>
      <p:pic>
        <p:nvPicPr>
          <p:cNvPr id="2952" name="Google Shape;2952;p360" title="ft-bank.wav">
            <a:hlinkClick r:id="rId6"/>
          </p:cNvPr>
          <p:cNvPicPr preferRelativeResize="0"/>
          <p:nvPr/>
        </p:nvPicPr>
        <p:blipFill>
          <a:blip r:embed="rId4">
            <a:alphaModFix/>
          </a:blip>
          <a:stretch>
            <a:fillRect/>
          </a:stretch>
        </p:blipFill>
        <p:spPr>
          <a:xfrm>
            <a:off x="4155875" y="3524163"/>
            <a:ext cx="483275" cy="483275"/>
          </a:xfrm>
          <a:prstGeom prst="rect">
            <a:avLst/>
          </a:prstGeom>
          <a:noFill/>
          <a:ln>
            <a:noFill/>
          </a:ln>
        </p:spPr>
      </p:pic>
      <p:pic>
        <p:nvPicPr>
          <p:cNvPr id="2953" name="Google Shape;2953;p360" title="ft-jayostute.wav">
            <a:hlinkClick r:id="rId7"/>
          </p:cNvPr>
          <p:cNvPicPr preferRelativeResize="0"/>
          <p:nvPr/>
        </p:nvPicPr>
        <p:blipFill>
          <a:blip r:embed="rId4">
            <a:alphaModFix/>
          </a:blip>
          <a:stretch>
            <a:fillRect/>
          </a:stretch>
        </p:blipFill>
        <p:spPr>
          <a:xfrm>
            <a:off x="4155888" y="4267863"/>
            <a:ext cx="483275" cy="483275"/>
          </a:xfrm>
          <a:prstGeom prst="rect">
            <a:avLst/>
          </a:prstGeom>
          <a:noFill/>
          <a:ln>
            <a:noFill/>
          </a:ln>
        </p:spPr>
      </p:pic>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7" name="Shape 2957"/>
        <p:cNvGrpSpPr/>
        <p:nvPr/>
      </p:nvGrpSpPr>
      <p:grpSpPr>
        <a:xfrm>
          <a:off x="0" y="0"/>
          <a:ext cx="0" cy="0"/>
          <a:chOff x="0" y="0"/>
          <a:chExt cx="0" cy="0"/>
        </a:xfrm>
      </p:grpSpPr>
      <p:sp>
        <p:nvSpPr>
          <p:cNvPr id="2958" name="Google Shape;2958;p361"/>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Hindi Outputs</a:t>
            </a:r>
            <a:endParaRPr/>
          </a:p>
        </p:txBody>
      </p:sp>
      <p:pic>
        <p:nvPicPr>
          <p:cNvPr id="2959" name="Google Shape;2959;p361" title="hi-intro.wav">
            <a:hlinkClick r:id="rId3"/>
          </p:cNvPr>
          <p:cNvPicPr preferRelativeResize="0"/>
          <p:nvPr/>
        </p:nvPicPr>
        <p:blipFill>
          <a:blip r:embed="rId4">
            <a:alphaModFix/>
          </a:blip>
          <a:stretch>
            <a:fillRect/>
          </a:stretch>
        </p:blipFill>
        <p:spPr>
          <a:xfrm>
            <a:off x="4244241" y="1166639"/>
            <a:ext cx="497832" cy="477151"/>
          </a:xfrm>
          <a:prstGeom prst="rect">
            <a:avLst/>
          </a:prstGeom>
          <a:noFill/>
          <a:ln>
            <a:noFill/>
          </a:ln>
        </p:spPr>
      </p:pic>
      <p:sp>
        <p:nvSpPr>
          <p:cNvPr id="2960" name="Google Shape;2960;p361"/>
          <p:cNvSpPr txBox="1"/>
          <p:nvPr/>
        </p:nvSpPr>
        <p:spPr>
          <a:xfrm>
            <a:off x="1468025" y="1166647"/>
            <a:ext cx="141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800" u="none" cap="none" strike="noStrike">
                <a:solidFill>
                  <a:srgbClr val="000000"/>
                </a:solidFill>
                <a:latin typeface="Calibri"/>
                <a:ea typeface="Calibri"/>
                <a:cs typeface="Calibri"/>
                <a:sym typeface="Calibri"/>
              </a:rPr>
              <a:t>Introduction</a:t>
            </a:r>
            <a:endParaRPr b="0" i="0" sz="1800" u="none" cap="none" strike="noStrike">
              <a:solidFill>
                <a:srgbClr val="000000"/>
              </a:solidFill>
              <a:latin typeface="Calibri"/>
              <a:ea typeface="Calibri"/>
              <a:cs typeface="Calibri"/>
              <a:sym typeface="Calibri"/>
            </a:endParaRPr>
          </a:p>
        </p:txBody>
      </p:sp>
      <p:cxnSp>
        <p:nvCxnSpPr>
          <p:cNvPr id="2961" name="Google Shape;2961;p361"/>
          <p:cNvCxnSpPr/>
          <p:nvPr/>
        </p:nvCxnSpPr>
        <p:spPr>
          <a:xfrm>
            <a:off x="3256182" y="1394514"/>
            <a:ext cx="609900" cy="0"/>
          </a:xfrm>
          <a:prstGeom prst="straightConnector1">
            <a:avLst/>
          </a:prstGeom>
          <a:noFill/>
          <a:ln cap="flat" cmpd="sng" w="9525">
            <a:solidFill>
              <a:srgbClr val="000000"/>
            </a:solidFill>
            <a:prstDash val="solid"/>
            <a:round/>
            <a:headEnd len="sm" w="sm" type="none"/>
            <a:tailEnd len="med" w="med" type="triangle"/>
          </a:ln>
        </p:spPr>
      </p:cxnSp>
      <p:sp>
        <p:nvSpPr>
          <p:cNvPr id="2962" name="Google Shape;2962;p361"/>
          <p:cNvSpPr txBox="1"/>
          <p:nvPr/>
        </p:nvSpPr>
        <p:spPr>
          <a:xfrm>
            <a:off x="5019777" y="3999250"/>
            <a:ext cx="3666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
                <a:latin typeface="Calibri"/>
                <a:ea typeface="Calibri"/>
                <a:cs typeface="Calibri"/>
                <a:sym typeface="Calibri"/>
              </a:rPr>
              <a:t>गर्मियों में, कोरोना महामारी समाप्त होने के बाद, मैं उत्तर में हिमालय, दुनिया के सबसे महान पर्वत पर जाना चाहूंगा।</a:t>
            </a:r>
            <a:endParaRPr>
              <a:latin typeface="Calibri"/>
              <a:ea typeface="Calibri"/>
              <a:cs typeface="Calibri"/>
              <a:sym typeface="Calibri"/>
            </a:endParaRPr>
          </a:p>
        </p:txBody>
      </p:sp>
      <p:sp>
        <p:nvSpPr>
          <p:cNvPr id="2963" name="Google Shape;2963;p361"/>
          <p:cNvSpPr txBox="1"/>
          <p:nvPr/>
        </p:nvSpPr>
        <p:spPr>
          <a:xfrm>
            <a:off x="5019777" y="1063375"/>
            <a:ext cx="3666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
                <a:latin typeface="Calibri"/>
                <a:ea typeface="Calibri"/>
                <a:cs typeface="Calibri"/>
                <a:sym typeface="Calibri"/>
              </a:rPr>
              <a:t>नमस्कार, मेरा नाम श्याम है और मैं आईआईटी बॉम्बे का छात्र हूं जो डेटा साइंस के क्षेत्र में अध्ययन कर रहा है।</a:t>
            </a:r>
            <a:endParaRPr>
              <a:latin typeface="Calibri"/>
              <a:ea typeface="Calibri"/>
              <a:cs typeface="Calibri"/>
              <a:sym typeface="Calibri"/>
            </a:endParaRPr>
          </a:p>
        </p:txBody>
      </p:sp>
      <p:pic>
        <p:nvPicPr>
          <p:cNvPr id="2964" name="Google Shape;2964;p361" title="hi-himalaya.wav">
            <a:hlinkClick r:id="rId5"/>
          </p:cNvPr>
          <p:cNvPicPr preferRelativeResize="0"/>
          <p:nvPr/>
        </p:nvPicPr>
        <p:blipFill>
          <a:blip r:embed="rId4">
            <a:alphaModFix/>
          </a:blip>
          <a:stretch>
            <a:fillRect/>
          </a:stretch>
        </p:blipFill>
        <p:spPr>
          <a:xfrm>
            <a:off x="4244241" y="4102507"/>
            <a:ext cx="497832" cy="477151"/>
          </a:xfrm>
          <a:prstGeom prst="rect">
            <a:avLst/>
          </a:prstGeom>
          <a:noFill/>
          <a:ln>
            <a:noFill/>
          </a:ln>
        </p:spPr>
      </p:pic>
      <p:sp>
        <p:nvSpPr>
          <p:cNvPr id="2965" name="Google Shape;2965;p361"/>
          <p:cNvSpPr txBox="1"/>
          <p:nvPr/>
        </p:nvSpPr>
        <p:spPr>
          <a:xfrm>
            <a:off x="742025" y="4061525"/>
            <a:ext cx="2136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sz="1800">
                <a:latin typeface="Calibri"/>
                <a:ea typeface="Calibri"/>
                <a:cs typeface="Calibri"/>
                <a:sym typeface="Calibri"/>
              </a:rPr>
              <a:t>Summer in Himalaya</a:t>
            </a:r>
            <a:endParaRPr b="0" i="0" sz="1800" u="none" cap="none" strike="noStrike">
              <a:solidFill>
                <a:srgbClr val="000000"/>
              </a:solidFill>
              <a:latin typeface="Calibri"/>
              <a:ea typeface="Calibri"/>
              <a:cs typeface="Calibri"/>
              <a:sym typeface="Calibri"/>
            </a:endParaRPr>
          </a:p>
        </p:txBody>
      </p:sp>
      <p:cxnSp>
        <p:nvCxnSpPr>
          <p:cNvPr id="2966" name="Google Shape;2966;p361"/>
          <p:cNvCxnSpPr/>
          <p:nvPr/>
        </p:nvCxnSpPr>
        <p:spPr>
          <a:xfrm>
            <a:off x="3256182" y="4330381"/>
            <a:ext cx="609900" cy="0"/>
          </a:xfrm>
          <a:prstGeom prst="straightConnector1">
            <a:avLst/>
          </a:prstGeom>
          <a:noFill/>
          <a:ln cap="flat" cmpd="sng" w="9525">
            <a:solidFill>
              <a:srgbClr val="000000"/>
            </a:solidFill>
            <a:prstDash val="solid"/>
            <a:round/>
            <a:headEnd len="sm" w="sm" type="none"/>
            <a:tailEnd len="med" w="med" type="triangle"/>
          </a:ln>
        </p:spPr>
      </p:cxnSp>
      <p:pic>
        <p:nvPicPr>
          <p:cNvPr id="2967" name="Google Shape;2967;p361" title="hi-bank.wav">
            <a:hlinkClick r:id="rId6"/>
          </p:cNvPr>
          <p:cNvPicPr preferRelativeResize="0"/>
          <p:nvPr/>
        </p:nvPicPr>
        <p:blipFill>
          <a:blip r:embed="rId4">
            <a:alphaModFix/>
          </a:blip>
          <a:stretch>
            <a:fillRect/>
          </a:stretch>
        </p:blipFill>
        <p:spPr>
          <a:xfrm>
            <a:off x="4244241" y="2178853"/>
            <a:ext cx="497832" cy="477151"/>
          </a:xfrm>
          <a:prstGeom prst="rect">
            <a:avLst/>
          </a:prstGeom>
          <a:noFill/>
          <a:ln>
            <a:noFill/>
          </a:ln>
        </p:spPr>
      </p:pic>
      <p:sp>
        <p:nvSpPr>
          <p:cNvPr id="2968" name="Google Shape;2968;p361"/>
          <p:cNvSpPr txBox="1"/>
          <p:nvPr/>
        </p:nvSpPr>
        <p:spPr>
          <a:xfrm>
            <a:off x="5019775" y="1987000"/>
            <a:ext cx="36669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
                <a:latin typeface="Calibri"/>
                <a:ea typeface="Calibri"/>
                <a:cs typeface="Calibri"/>
                <a:sym typeface="Calibri"/>
              </a:rPr>
              <a:t>जब मुझे इस महीने का वेतन मिला तो मैं बैंक में पैसा जमा करने गया, लेकिन उन्होंने कहा कि पिछले 5 दिनों में मुझे जो पैसा मिला है, उसे </a:t>
            </a:r>
            <a:r>
              <a:rPr lang="en">
                <a:solidFill>
                  <a:srgbClr val="000000"/>
                </a:solidFill>
                <a:latin typeface="Calibri"/>
                <a:ea typeface="Calibri"/>
                <a:cs typeface="Calibri"/>
                <a:sym typeface="Calibri"/>
              </a:rPr>
              <a:t>मैं </a:t>
            </a:r>
            <a:r>
              <a:rPr lang="en">
                <a:latin typeface="Calibri"/>
                <a:ea typeface="Calibri"/>
                <a:cs typeface="Calibri"/>
                <a:sym typeface="Calibri"/>
              </a:rPr>
              <a:t>जमा नहीं कर सकता।</a:t>
            </a:r>
            <a:endParaRPr>
              <a:latin typeface="Calibri"/>
              <a:ea typeface="Calibri"/>
              <a:cs typeface="Calibri"/>
              <a:sym typeface="Calibri"/>
            </a:endParaRPr>
          </a:p>
        </p:txBody>
      </p:sp>
      <p:sp>
        <p:nvSpPr>
          <p:cNvPr id="2969" name="Google Shape;2969;p361"/>
          <p:cNvSpPr txBox="1"/>
          <p:nvPr/>
        </p:nvSpPr>
        <p:spPr>
          <a:xfrm>
            <a:off x="1195625" y="2153675"/>
            <a:ext cx="1682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sz="1800">
                <a:latin typeface="Calibri"/>
                <a:ea typeface="Calibri"/>
                <a:cs typeface="Calibri"/>
                <a:sym typeface="Calibri"/>
              </a:rPr>
              <a:t>Bank statement</a:t>
            </a:r>
            <a:endParaRPr b="0" i="0" sz="1800" u="none" cap="none" strike="noStrike">
              <a:solidFill>
                <a:srgbClr val="000000"/>
              </a:solidFill>
              <a:latin typeface="Calibri"/>
              <a:ea typeface="Calibri"/>
              <a:cs typeface="Calibri"/>
              <a:sym typeface="Calibri"/>
            </a:endParaRPr>
          </a:p>
        </p:txBody>
      </p:sp>
      <p:cxnSp>
        <p:nvCxnSpPr>
          <p:cNvPr id="2970" name="Google Shape;2970;p361"/>
          <p:cNvCxnSpPr/>
          <p:nvPr/>
        </p:nvCxnSpPr>
        <p:spPr>
          <a:xfrm>
            <a:off x="3256182" y="2406736"/>
            <a:ext cx="609900" cy="0"/>
          </a:xfrm>
          <a:prstGeom prst="straightConnector1">
            <a:avLst/>
          </a:prstGeom>
          <a:noFill/>
          <a:ln cap="flat" cmpd="sng" w="9525">
            <a:solidFill>
              <a:srgbClr val="000000"/>
            </a:solidFill>
            <a:prstDash val="solid"/>
            <a:round/>
            <a:headEnd len="sm" w="sm" type="none"/>
            <a:tailEnd len="med" w="med" type="triangle"/>
          </a:ln>
        </p:spPr>
      </p:cxnSp>
      <p:sp>
        <p:nvSpPr>
          <p:cNvPr id="2971" name="Google Shape;2971;p361"/>
          <p:cNvSpPr txBox="1"/>
          <p:nvPr/>
        </p:nvSpPr>
        <p:spPr>
          <a:xfrm>
            <a:off x="5019777" y="3081700"/>
            <a:ext cx="3666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
                <a:latin typeface="Calibri"/>
                <a:ea typeface="Calibri"/>
                <a:cs typeface="Calibri"/>
                <a:sym typeface="Calibri"/>
              </a:rPr>
              <a:t>आज मेस में दोपहर का </a:t>
            </a:r>
            <a:r>
              <a:rPr lang="en">
                <a:solidFill>
                  <a:srgbClr val="0000FF"/>
                </a:solidFill>
                <a:latin typeface="Calibri"/>
                <a:ea typeface="Calibri"/>
                <a:cs typeface="Calibri"/>
                <a:sym typeface="Calibri"/>
              </a:rPr>
              <a:t>भो</a:t>
            </a:r>
            <a:r>
              <a:rPr lang="en">
                <a:latin typeface="Calibri"/>
                <a:ea typeface="Calibri"/>
                <a:cs typeface="Calibri"/>
                <a:sym typeface="Calibri"/>
              </a:rPr>
              <a:t>जन वास्तव में स्वादिष्ट था, इसलिए अब मुझे अपने </a:t>
            </a:r>
            <a:r>
              <a:rPr lang="en">
                <a:solidFill>
                  <a:srgbClr val="0000FF"/>
                </a:solidFill>
                <a:latin typeface="Calibri"/>
                <a:ea typeface="Calibri"/>
                <a:cs typeface="Calibri"/>
                <a:sym typeface="Calibri"/>
              </a:rPr>
              <a:t>घ</a:t>
            </a:r>
            <a:r>
              <a:rPr lang="en">
                <a:latin typeface="Calibri"/>
                <a:ea typeface="Calibri"/>
                <a:cs typeface="Calibri"/>
                <a:sym typeface="Calibri"/>
              </a:rPr>
              <a:t>र के पास </a:t>
            </a:r>
            <a:r>
              <a:rPr lang="en">
                <a:solidFill>
                  <a:srgbClr val="0000FF"/>
                </a:solidFill>
                <a:latin typeface="Calibri"/>
                <a:ea typeface="Calibri"/>
                <a:cs typeface="Calibri"/>
                <a:sym typeface="Calibri"/>
              </a:rPr>
              <a:t>खा</a:t>
            </a:r>
            <a:r>
              <a:rPr lang="en">
                <a:latin typeface="Calibri"/>
                <a:ea typeface="Calibri"/>
                <a:cs typeface="Calibri"/>
                <a:sym typeface="Calibri"/>
              </a:rPr>
              <a:t>ने के लिए नई जगह </a:t>
            </a:r>
            <a:r>
              <a:rPr lang="en">
                <a:solidFill>
                  <a:srgbClr val="0000FF"/>
                </a:solidFill>
                <a:latin typeface="Calibri"/>
                <a:ea typeface="Calibri"/>
                <a:cs typeface="Calibri"/>
                <a:sym typeface="Calibri"/>
              </a:rPr>
              <a:t>ढूंढ</a:t>
            </a:r>
            <a:r>
              <a:rPr lang="en">
                <a:latin typeface="Calibri"/>
                <a:ea typeface="Calibri"/>
                <a:cs typeface="Calibri"/>
                <a:sym typeface="Calibri"/>
              </a:rPr>
              <a:t>ने की आवश्यकता नहीं है।</a:t>
            </a:r>
            <a:endParaRPr>
              <a:latin typeface="Calibri"/>
              <a:ea typeface="Calibri"/>
              <a:cs typeface="Calibri"/>
              <a:sym typeface="Calibri"/>
            </a:endParaRPr>
          </a:p>
        </p:txBody>
      </p:sp>
      <p:sp>
        <p:nvSpPr>
          <p:cNvPr id="2972" name="Google Shape;2972;p361"/>
          <p:cNvSpPr txBox="1"/>
          <p:nvPr/>
        </p:nvSpPr>
        <p:spPr>
          <a:xfrm>
            <a:off x="688625" y="3140700"/>
            <a:ext cx="2189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sz="1800">
                <a:latin typeface="Calibri"/>
                <a:ea typeface="Calibri"/>
                <a:cs typeface="Calibri"/>
                <a:sym typeface="Calibri"/>
              </a:rPr>
              <a:t>Aspirated consonants</a:t>
            </a:r>
            <a:endParaRPr b="0" i="0" sz="1800" u="none" cap="none" strike="noStrike">
              <a:solidFill>
                <a:srgbClr val="000000"/>
              </a:solidFill>
              <a:latin typeface="Calibri"/>
              <a:ea typeface="Calibri"/>
              <a:cs typeface="Calibri"/>
              <a:sym typeface="Calibri"/>
            </a:endParaRPr>
          </a:p>
        </p:txBody>
      </p:sp>
      <p:cxnSp>
        <p:nvCxnSpPr>
          <p:cNvPr id="2973" name="Google Shape;2973;p361"/>
          <p:cNvCxnSpPr/>
          <p:nvPr/>
        </p:nvCxnSpPr>
        <p:spPr>
          <a:xfrm>
            <a:off x="3256182" y="3412821"/>
            <a:ext cx="609900" cy="0"/>
          </a:xfrm>
          <a:prstGeom prst="straightConnector1">
            <a:avLst/>
          </a:prstGeom>
          <a:noFill/>
          <a:ln cap="flat" cmpd="sng" w="9525">
            <a:solidFill>
              <a:srgbClr val="000000"/>
            </a:solidFill>
            <a:prstDash val="solid"/>
            <a:round/>
            <a:headEnd len="sm" w="sm" type="none"/>
            <a:tailEnd len="med" w="med" type="triangle"/>
          </a:ln>
        </p:spPr>
      </p:cxnSp>
      <p:pic>
        <p:nvPicPr>
          <p:cNvPr id="2974" name="Google Shape;2974;p361" title="hi-asp_consonants.wav">
            <a:hlinkClick r:id="rId7"/>
          </p:cNvPr>
          <p:cNvPicPr preferRelativeResize="0"/>
          <p:nvPr/>
        </p:nvPicPr>
        <p:blipFill>
          <a:blip r:embed="rId4">
            <a:alphaModFix/>
          </a:blip>
          <a:stretch>
            <a:fillRect/>
          </a:stretch>
        </p:blipFill>
        <p:spPr>
          <a:xfrm>
            <a:off x="4244230" y="3140688"/>
            <a:ext cx="497832" cy="477151"/>
          </a:xfrm>
          <a:prstGeom prst="rect">
            <a:avLst/>
          </a:prstGeom>
          <a:noFill/>
          <a:ln>
            <a:noFill/>
          </a:ln>
        </p:spPr>
      </p:pic>
      <p:sp>
        <p:nvSpPr>
          <p:cNvPr id="2975" name="Google Shape;2975;p3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9" name="Shape 2979"/>
        <p:cNvGrpSpPr/>
        <p:nvPr/>
      </p:nvGrpSpPr>
      <p:grpSpPr>
        <a:xfrm>
          <a:off x="0" y="0"/>
          <a:ext cx="0" cy="0"/>
          <a:chOff x="0" y="0"/>
          <a:chExt cx="0" cy="0"/>
        </a:xfrm>
      </p:grpSpPr>
      <p:sp>
        <p:nvSpPr>
          <p:cNvPr id="2980" name="Google Shape;2980;p362"/>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Summary (1/2)</a:t>
            </a:r>
            <a:endParaRPr/>
          </a:p>
        </p:txBody>
      </p:sp>
      <p:sp>
        <p:nvSpPr>
          <p:cNvPr id="2981" name="Google Shape;2981;p362"/>
          <p:cNvSpPr txBox="1"/>
          <p:nvPr>
            <p:ph idx="1" type="body"/>
          </p:nvPr>
        </p:nvSpPr>
        <p:spPr>
          <a:xfrm>
            <a:off x="457200" y="1063363"/>
            <a:ext cx="8229600" cy="33945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Text-to-Speech synthesis attempts to generate </a:t>
            </a:r>
            <a:r>
              <a:rPr lang="en" sz="2100">
                <a:solidFill>
                  <a:srgbClr val="FF0000"/>
                </a:solidFill>
              </a:rPr>
              <a:t>intelligible</a:t>
            </a:r>
            <a:r>
              <a:rPr lang="en" sz="2100"/>
              <a:t> and </a:t>
            </a:r>
            <a:r>
              <a:rPr lang="en" sz="2100">
                <a:solidFill>
                  <a:srgbClr val="FF0000"/>
                </a:solidFill>
              </a:rPr>
              <a:t>natural sounding</a:t>
            </a:r>
            <a:r>
              <a:rPr lang="en" sz="2100"/>
              <a:t> speech for any given text</a:t>
            </a:r>
            <a:br>
              <a:rPr lang="en" sz="2100"/>
            </a:br>
            <a:endParaRPr sz="2100"/>
          </a:p>
          <a:p>
            <a:pPr indent="-361950" lvl="0" marL="457200" rtl="0" algn="l">
              <a:spcBef>
                <a:spcPts val="0"/>
              </a:spcBef>
              <a:spcAft>
                <a:spcPts val="0"/>
              </a:spcAft>
              <a:buSzPts val="2100"/>
              <a:buChar char="•"/>
            </a:pPr>
            <a:r>
              <a:rPr lang="en" sz="2100"/>
              <a:t>Many intricacies are involved during human speech production and source-filter model provides great insights into it</a:t>
            </a:r>
            <a:br>
              <a:rPr lang="en" sz="2100"/>
            </a:br>
            <a:endParaRPr sz="2100"/>
          </a:p>
          <a:p>
            <a:pPr indent="-361950" lvl="0" marL="457200" rtl="0" algn="l">
              <a:spcBef>
                <a:spcPts val="0"/>
              </a:spcBef>
              <a:spcAft>
                <a:spcPts val="0"/>
              </a:spcAft>
              <a:buSzPts val="2100"/>
              <a:buChar char="•"/>
            </a:pPr>
            <a:r>
              <a:rPr lang="en" sz="2100"/>
              <a:t>Human hearing which is more sensitive to logarithmic frequency scale</a:t>
            </a:r>
            <a:br>
              <a:rPr lang="en" sz="2100"/>
            </a:br>
            <a:endParaRPr sz="2100"/>
          </a:p>
          <a:p>
            <a:pPr indent="-361950" lvl="0" marL="457200" rtl="0" algn="l">
              <a:spcBef>
                <a:spcPts val="0"/>
              </a:spcBef>
              <a:spcAft>
                <a:spcPts val="0"/>
              </a:spcAft>
              <a:buSzPts val="2100"/>
              <a:buChar char="•"/>
            </a:pPr>
            <a:r>
              <a:rPr lang="en" sz="2100"/>
              <a:t>MFCC features align with the nature of human hearing and are great at capturing the characteristics of human speech</a:t>
            </a:r>
            <a:endParaRPr sz="2100"/>
          </a:p>
          <a:p>
            <a:pPr indent="0" lvl="0" marL="0" rtl="0" algn="l">
              <a:spcBef>
                <a:spcPts val="480"/>
              </a:spcBef>
              <a:spcAft>
                <a:spcPts val="0"/>
              </a:spcAft>
              <a:buNone/>
            </a:pPr>
            <a:r>
              <a:t/>
            </a:r>
            <a:endParaRPr sz="2100"/>
          </a:p>
        </p:txBody>
      </p:sp>
      <p:sp>
        <p:nvSpPr>
          <p:cNvPr id="2982" name="Google Shape;2982;p3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6" name="Shape 2986"/>
        <p:cNvGrpSpPr/>
        <p:nvPr/>
      </p:nvGrpSpPr>
      <p:grpSpPr>
        <a:xfrm>
          <a:off x="0" y="0"/>
          <a:ext cx="0" cy="0"/>
          <a:chOff x="0" y="0"/>
          <a:chExt cx="0" cy="0"/>
        </a:xfrm>
      </p:grpSpPr>
      <p:sp>
        <p:nvSpPr>
          <p:cNvPr id="2987" name="Google Shape;2987;p363"/>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Summary (2/2)</a:t>
            </a:r>
            <a:endParaRPr/>
          </a:p>
        </p:txBody>
      </p:sp>
      <p:sp>
        <p:nvSpPr>
          <p:cNvPr id="2988" name="Google Shape;2988;p363"/>
          <p:cNvSpPr txBox="1"/>
          <p:nvPr>
            <p:ph idx="1" type="body"/>
          </p:nvPr>
        </p:nvSpPr>
        <p:spPr>
          <a:xfrm>
            <a:off x="457200" y="1209363"/>
            <a:ext cx="8229600" cy="33945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Earlier approaches created database and smartly concatenated individual phoneme-based units to generate the output speech</a:t>
            </a:r>
            <a:br>
              <a:rPr lang="en" sz="2100"/>
            </a:br>
            <a:endParaRPr sz="2100"/>
          </a:p>
          <a:p>
            <a:pPr indent="-361950" lvl="0" marL="457200" rtl="0" algn="l">
              <a:spcBef>
                <a:spcPts val="0"/>
              </a:spcBef>
              <a:spcAft>
                <a:spcPts val="0"/>
              </a:spcAft>
              <a:buSzPts val="2100"/>
              <a:buChar char="•"/>
            </a:pPr>
            <a:r>
              <a:rPr lang="en" sz="2100"/>
              <a:t>Deep Neural architectures first generate the mel spectrograms from the text which is then converted into waveforms by vocoders</a:t>
            </a:r>
            <a:br>
              <a:rPr lang="en" sz="2100"/>
            </a:br>
            <a:endParaRPr sz="2100"/>
          </a:p>
          <a:p>
            <a:pPr indent="-361950" lvl="0" marL="457200" rtl="0" algn="l">
              <a:spcBef>
                <a:spcPts val="0"/>
              </a:spcBef>
              <a:spcAft>
                <a:spcPts val="0"/>
              </a:spcAft>
              <a:buSzPts val="2100"/>
              <a:buChar char="•"/>
            </a:pPr>
            <a:r>
              <a:rPr lang="en" sz="2100"/>
              <a:t>Recently, GAN approaches have dominated as vocoders, and the adversarial training with multi-resolution training have ensured very high-quality output speech</a:t>
            </a:r>
            <a:endParaRPr sz="2100"/>
          </a:p>
          <a:p>
            <a:pPr indent="0" lvl="0" marL="0" rtl="0" algn="l">
              <a:spcBef>
                <a:spcPts val="480"/>
              </a:spcBef>
              <a:spcAft>
                <a:spcPts val="0"/>
              </a:spcAft>
              <a:buNone/>
            </a:pPr>
            <a:r>
              <a:t/>
            </a:r>
            <a:endParaRPr sz="2100"/>
          </a:p>
        </p:txBody>
      </p:sp>
      <p:sp>
        <p:nvSpPr>
          <p:cNvPr id="2989" name="Google Shape;2989;p3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3" name="Shape 2993"/>
        <p:cNvGrpSpPr/>
        <p:nvPr/>
      </p:nvGrpSpPr>
      <p:grpSpPr>
        <a:xfrm>
          <a:off x="0" y="0"/>
          <a:ext cx="0" cy="0"/>
          <a:chOff x="0" y="0"/>
          <a:chExt cx="0" cy="0"/>
        </a:xfrm>
      </p:grpSpPr>
      <p:sp>
        <p:nvSpPr>
          <p:cNvPr id="2994" name="Google Shape;2994;p364"/>
          <p:cNvSpPr txBox="1"/>
          <p:nvPr>
            <p:ph idx="1" type="body"/>
          </p:nvPr>
        </p:nvSpPr>
        <p:spPr>
          <a:xfrm>
            <a:off x="457200" y="1200150"/>
            <a:ext cx="8229600" cy="3750600"/>
          </a:xfrm>
          <a:prstGeom prst="rect">
            <a:avLst/>
          </a:prstGeom>
        </p:spPr>
        <p:txBody>
          <a:bodyPr anchorCtr="0" anchor="t" bIns="45700" lIns="91425" spcFirstLastPara="1" rIns="91425" wrap="square" tIns="45700">
            <a:noAutofit/>
          </a:bodyPr>
          <a:lstStyle/>
          <a:p>
            <a:pPr indent="-323850" lvl="0" marL="457200" rtl="0" algn="l">
              <a:spcBef>
                <a:spcPts val="480"/>
              </a:spcBef>
              <a:spcAft>
                <a:spcPts val="0"/>
              </a:spcAft>
              <a:buSzPts val="1500"/>
              <a:buAutoNum type="arabicPeriod"/>
            </a:pPr>
            <a:r>
              <a:rPr lang="en" sz="1500"/>
              <a:t>A. J. Hunt and A. W. Black, "Unit selection in a concatenative speech synthesis system using a large speech database," 1996 IEEE International Conference on Acoustics, Speech, and Signal Processing Conference Proceedings, 1996, pp. 373-376 vol. 1, doi: 10.1109/ICASSP.1996.541110. </a:t>
            </a:r>
            <a:endParaRPr sz="1500"/>
          </a:p>
          <a:p>
            <a:pPr indent="-323850" lvl="0" marL="457200" rtl="0" algn="l">
              <a:spcBef>
                <a:spcPts val="0"/>
              </a:spcBef>
              <a:spcAft>
                <a:spcPts val="0"/>
              </a:spcAft>
              <a:buSzPts val="1500"/>
              <a:buAutoNum type="arabicPeriod"/>
            </a:pPr>
            <a:r>
              <a:rPr lang="en" sz="1500"/>
              <a:t>Oord, Aaron van den, Dieleman, Sander, Zen, Heiga, Simonyan, Karen, Vinyals, Oriol, Graves, Alex, Kalchbrenner, Nal, Senior, Andrew and Kavukcuoglu, Koray WaveNet: A Generative Model for Raw Audio. (2016). , arxiv:1609.03499</a:t>
            </a:r>
            <a:endParaRPr sz="1500"/>
          </a:p>
          <a:p>
            <a:pPr indent="-323850" lvl="0" marL="457200" rtl="0" algn="l">
              <a:spcBef>
                <a:spcPts val="0"/>
              </a:spcBef>
              <a:spcAft>
                <a:spcPts val="0"/>
              </a:spcAft>
              <a:buSzPts val="1500"/>
              <a:buAutoNum type="arabicPeriod"/>
            </a:pPr>
            <a:r>
              <a:rPr lang="en" sz="1500"/>
              <a:t>Jonathan Shen, Ruoming Pang, Ron J Weiss, Mike Schuster, Navdeep Jaitly, Zongheng Yang, Zhifeng Chen, Yu Zhang, Yuxuan Wang, Rj Skerrv-Ryan, et al. Natural tts synthesis by conditioning wavenet on mel spectrogram predictions. In 2018 IEEE International Conference on Acoustics, Speech and Signal Processing (ICASSP), pages 4779–4783. IEEE, 2018.</a:t>
            </a:r>
            <a:endParaRPr sz="1500"/>
          </a:p>
          <a:p>
            <a:pPr indent="-323850" lvl="0" marL="457200" rtl="0" algn="l">
              <a:spcBef>
                <a:spcPts val="0"/>
              </a:spcBef>
              <a:spcAft>
                <a:spcPts val="0"/>
              </a:spcAft>
              <a:buSzPts val="1500"/>
              <a:buAutoNum type="arabicPeriod"/>
            </a:pPr>
            <a:r>
              <a:rPr lang="en" sz="1500"/>
              <a:t>Yi  Ren,  Yangjun  Ruan,  Xu  Tan,  Tao  Qin,  Sheng  Zhao,  Zhou Zhao, and Tie-Yan Liu. Fastspeech: Fast, robust and controllable text to speech. In H. Wallach, H. Larochelle, A. Beygelzimer,F.  d'Alch ́e-Buc,  E.  Fox, and  R. Garnett, editors, Advances in Neural Information Processing Systems, volume 32. Curran Associates, Inc., 2019</a:t>
            </a:r>
            <a:endParaRPr sz="1500"/>
          </a:p>
        </p:txBody>
      </p:sp>
      <p:sp>
        <p:nvSpPr>
          <p:cNvPr id="2995" name="Google Shape;2995;p364"/>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References</a:t>
            </a:r>
            <a:endParaRPr/>
          </a:p>
        </p:txBody>
      </p:sp>
      <p:sp>
        <p:nvSpPr>
          <p:cNvPr id="2996" name="Google Shape;2996;p3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0" name="Shape 3000"/>
        <p:cNvGrpSpPr/>
        <p:nvPr/>
      </p:nvGrpSpPr>
      <p:grpSpPr>
        <a:xfrm>
          <a:off x="0" y="0"/>
          <a:ext cx="0" cy="0"/>
          <a:chOff x="0" y="0"/>
          <a:chExt cx="0" cy="0"/>
        </a:xfrm>
      </p:grpSpPr>
      <p:sp>
        <p:nvSpPr>
          <p:cNvPr id="3001" name="Google Shape;3001;p365"/>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References</a:t>
            </a:r>
            <a:endParaRPr/>
          </a:p>
        </p:txBody>
      </p:sp>
      <p:sp>
        <p:nvSpPr>
          <p:cNvPr id="3002" name="Google Shape;3002;p365"/>
          <p:cNvSpPr txBox="1"/>
          <p:nvPr>
            <p:ph idx="1" type="body"/>
          </p:nvPr>
        </p:nvSpPr>
        <p:spPr>
          <a:xfrm>
            <a:off x="457200" y="1200150"/>
            <a:ext cx="8229600" cy="3771900"/>
          </a:xfrm>
          <a:prstGeom prst="rect">
            <a:avLst/>
          </a:prstGeom>
        </p:spPr>
        <p:txBody>
          <a:bodyPr anchorCtr="0" anchor="t" bIns="45700" lIns="91425" spcFirstLastPara="1" rIns="91425" wrap="square" tIns="45700">
            <a:noAutofit/>
          </a:bodyPr>
          <a:lstStyle/>
          <a:p>
            <a:pPr indent="-323850" lvl="0" marL="457200" rtl="0" algn="l">
              <a:spcBef>
                <a:spcPts val="480"/>
              </a:spcBef>
              <a:spcAft>
                <a:spcPts val="0"/>
              </a:spcAft>
              <a:buSzPts val="1500"/>
              <a:buAutoNum type="arabicPeriod" startAt="5"/>
            </a:pPr>
            <a:r>
              <a:rPr lang="en" sz="1500" u="sng">
                <a:solidFill>
                  <a:schemeClr val="hlink"/>
                </a:solidFill>
                <a:hlinkClick r:id="rId3"/>
              </a:rPr>
              <a:t>https://developer.nvidia.com/blog/creating-robust-neural-speech-synthesis-with-forwardtacotron/</a:t>
            </a:r>
            <a:endParaRPr sz="1500"/>
          </a:p>
          <a:p>
            <a:pPr indent="-323850" lvl="0" marL="457200" rtl="0" algn="l">
              <a:spcBef>
                <a:spcPts val="0"/>
              </a:spcBef>
              <a:spcAft>
                <a:spcPts val="0"/>
              </a:spcAft>
              <a:buSzPts val="1500"/>
              <a:buAutoNum type="arabicPeriod" startAt="5"/>
            </a:pPr>
            <a:r>
              <a:rPr lang="en" sz="1500"/>
              <a:t>Ryan Prenger, Rafael Valle, and Bryan Catanzaro. Waveglow: A flow-based generative network for speech synthesis. In ICASSP 2019-2019 IEEE International Conference on Acoustics, Speech and Signal Processing (ICASSP), pages 3617–3621. IEEE, 2019</a:t>
            </a:r>
            <a:endParaRPr sz="1500"/>
          </a:p>
          <a:p>
            <a:pPr indent="-323850" lvl="0" marL="457200" rtl="0" algn="l">
              <a:spcBef>
                <a:spcPts val="0"/>
              </a:spcBef>
              <a:spcAft>
                <a:spcPts val="0"/>
              </a:spcAft>
              <a:buSzPts val="1500"/>
              <a:buAutoNum type="arabicPeriod" startAt="5"/>
            </a:pPr>
            <a:r>
              <a:rPr lang="en" sz="1500"/>
              <a:t>Kundan Kumar, Rithesh Kumar, Thibault de Boissiere, Lucas Gestin, Wei Zhen Teoh, Jose Sotelo, Alexandre de Brebisson, Yoshua Bengio, Aaron Courville (2019). MelGAN: Generative Adversarial Networks for Conditional Waveform Synthesis.</a:t>
            </a:r>
            <a:endParaRPr sz="1500"/>
          </a:p>
          <a:p>
            <a:pPr indent="-323850" lvl="0" marL="457200" rtl="0" algn="l">
              <a:spcBef>
                <a:spcPts val="0"/>
              </a:spcBef>
              <a:spcAft>
                <a:spcPts val="0"/>
              </a:spcAft>
              <a:buSzPts val="1500"/>
              <a:buAutoNum type="arabicPeriod" startAt="5"/>
            </a:pPr>
            <a:r>
              <a:rPr lang="en" sz="1500"/>
              <a:t>Jungil  Kong,  Jaehyeon  Kim,  and  Jaekyoung  Bae. Hifi-gan: Generative  adversarial  networks  for  efficient and high fidelity speech  synthesis. In  H. Larochelle, M. Ranzato, R. Hadsell, M. F. Balcan, and H. Lin, editors, Advances in Neural Information Processing Systems, volume 33, pages 17022–17033. Curran Associates, Inc., 2020.</a:t>
            </a:r>
            <a:endParaRPr sz="1500"/>
          </a:p>
          <a:p>
            <a:pPr indent="-323850" lvl="0" marL="457200" rtl="0" algn="l">
              <a:spcBef>
                <a:spcPts val="0"/>
              </a:spcBef>
              <a:spcAft>
                <a:spcPts val="0"/>
              </a:spcAft>
              <a:buSzPts val="1500"/>
              <a:buAutoNum type="arabicPeriod" startAt="5"/>
            </a:pPr>
            <a:r>
              <a:rPr lang="en" sz="1500"/>
              <a:t>Ryuichi Yamamoto, Eunwoo Song, Jae-Min Kim, Parallel wavegan: A fast waveform generation model based on generative adversarial networks with multi-resolution spectrogram, IEEE International Conference on Acoustics, Speech and Signal Processing (ICASSP), pp. 6199–6203, 2020</a:t>
            </a:r>
            <a:endParaRPr sz="1500"/>
          </a:p>
        </p:txBody>
      </p:sp>
      <p:sp>
        <p:nvSpPr>
          <p:cNvPr id="3003" name="Google Shape;3003;p3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9"/>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Topics to be covered in ASR</a:t>
            </a:r>
            <a:endParaRPr/>
          </a:p>
        </p:txBody>
      </p:sp>
      <p:sp>
        <p:nvSpPr>
          <p:cNvPr id="442" name="Google Shape;442;p69"/>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A general introduction to ASR: Problem statement to mathematical description</a:t>
            </a:r>
            <a:endParaRPr/>
          </a:p>
          <a:p>
            <a:pPr indent="-381000" lvl="0" marL="457200" rtl="0" algn="l">
              <a:spcBef>
                <a:spcPts val="0"/>
              </a:spcBef>
              <a:spcAft>
                <a:spcPts val="0"/>
              </a:spcAft>
              <a:buSzPts val="2400"/>
              <a:buChar char="•"/>
            </a:pPr>
            <a:r>
              <a:rPr lang="en"/>
              <a:t>Discussion regarding the Hidden Markov Model based approach to ASR</a:t>
            </a:r>
            <a:endParaRPr/>
          </a:p>
          <a:p>
            <a:pPr indent="-381000" lvl="0" marL="457200" rtl="0" algn="l">
              <a:spcBef>
                <a:spcPts val="0"/>
              </a:spcBef>
              <a:spcAft>
                <a:spcPts val="0"/>
              </a:spcAft>
              <a:buSzPts val="2400"/>
              <a:buChar char="•"/>
            </a:pPr>
            <a:r>
              <a:rPr lang="en"/>
              <a:t>Introduction to Deep Learning based ASR</a:t>
            </a:r>
            <a:endParaRPr/>
          </a:p>
          <a:p>
            <a:pPr indent="-381000" lvl="0" marL="457200" rtl="0" algn="l">
              <a:spcBef>
                <a:spcPts val="0"/>
              </a:spcBef>
              <a:spcAft>
                <a:spcPts val="0"/>
              </a:spcAft>
              <a:buSzPts val="2400"/>
              <a:buChar char="•"/>
            </a:pPr>
            <a:r>
              <a:rPr lang="en"/>
              <a:t>Techniques for developing good quality speech recognition systems for Indian languages</a:t>
            </a:r>
            <a:endParaRPr/>
          </a:p>
          <a:p>
            <a:pPr indent="-381000" lvl="0" marL="457200" rtl="0" algn="l">
              <a:spcBef>
                <a:spcPts val="0"/>
              </a:spcBef>
              <a:spcAft>
                <a:spcPts val="0"/>
              </a:spcAft>
              <a:buSzPts val="2400"/>
              <a:buChar char="•"/>
            </a:pPr>
            <a:r>
              <a:rPr lang="en"/>
              <a:t>Code walkthrough for a SOTA training and evaluation pipeline for English ASR + Demo for Hindi ASR</a:t>
            </a:r>
            <a:endParaRPr/>
          </a:p>
        </p:txBody>
      </p:sp>
      <p:sp>
        <p:nvSpPr>
          <p:cNvPr id="443" name="Google Shape;443;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7" name="Shape 3007"/>
        <p:cNvGrpSpPr/>
        <p:nvPr/>
      </p:nvGrpSpPr>
      <p:grpSpPr>
        <a:xfrm>
          <a:off x="0" y="0"/>
          <a:ext cx="0" cy="0"/>
          <a:chOff x="0" y="0"/>
          <a:chExt cx="0" cy="0"/>
        </a:xfrm>
      </p:grpSpPr>
      <p:sp>
        <p:nvSpPr>
          <p:cNvPr id="3008" name="Google Shape;3008;p366"/>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References</a:t>
            </a:r>
            <a:endParaRPr/>
          </a:p>
        </p:txBody>
      </p:sp>
      <p:sp>
        <p:nvSpPr>
          <p:cNvPr id="3009" name="Google Shape;3009;p366"/>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23850" lvl="0" marL="457200" rtl="0" algn="l">
              <a:spcBef>
                <a:spcPts val="480"/>
              </a:spcBef>
              <a:spcAft>
                <a:spcPts val="0"/>
              </a:spcAft>
              <a:buSzPts val="1500"/>
              <a:buAutoNum type="arabicPeriod" startAt="10"/>
            </a:pPr>
            <a:r>
              <a:rPr lang="en" sz="1500"/>
              <a:t>Jinhyeok Yang, Junmo Lee, Youngik Kim, Hoonyoung Cho, Injung Kim, Vocgan: a high fidelity real-time vocoder with a hierarchically-nested adversarial network, INTERSPEECH, pp. 200–204, 2020.</a:t>
            </a:r>
            <a:endParaRPr sz="1500"/>
          </a:p>
          <a:p>
            <a:pPr indent="-323850" lvl="0" marL="457200" rtl="0" algn="l">
              <a:spcBef>
                <a:spcPts val="0"/>
              </a:spcBef>
              <a:spcAft>
                <a:spcPts val="0"/>
              </a:spcAft>
              <a:buSzPts val="1500"/>
              <a:buAutoNum type="arabicPeriod" startAt="10"/>
            </a:pPr>
            <a:r>
              <a:rPr lang="en" sz="1500"/>
              <a:t>Jaeseong You, Dalhyun Kim, Gyuhyeon Nam, Geumbyeol Hwang, and Gyeongsu Chae.  GAN Vocoder: Multi-Resolution Discriminator Is All You Need. InProc. Interspeech 2021, pages 2177–2181, 2021</a:t>
            </a:r>
            <a:endParaRPr sz="1500"/>
          </a:p>
        </p:txBody>
      </p:sp>
      <p:sp>
        <p:nvSpPr>
          <p:cNvPr id="3010" name="Google Shape;3010;p3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4" name="Shape 3014"/>
        <p:cNvGrpSpPr/>
        <p:nvPr/>
      </p:nvGrpSpPr>
      <p:grpSpPr>
        <a:xfrm>
          <a:off x="0" y="0"/>
          <a:ext cx="0" cy="0"/>
          <a:chOff x="0" y="0"/>
          <a:chExt cx="0" cy="0"/>
        </a:xfrm>
      </p:grpSpPr>
      <p:sp>
        <p:nvSpPr>
          <p:cNvPr id="3015" name="Google Shape;3015;p367"/>
          <p:cNvSpPr txBox="1"/>
          <p:nvPr>
            <p:ph type="title"/>
          </p:nvPr>
        </p:nvSpPr>
        <p:spPr>
          <a:xfrm>
            <a:off x="589700" y="18682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SSMT Demonstration</a:t>
            </a:r>
            <a:endParaRPr/>
          </a:p>
        </p:txBody>
      </p:sp>
      <p:sp>
        <p:nvSpPr>
          <p:cNvPr id="3016" name="Google Shape;3016;p3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0" name="Shape 3020"/>
        <p:cNvGrpSpPr/>
        <p:nvPr/>
      </p:nvGrpSpPr>
      <p:grpSpPr>
        <a:xfrm>
          <a:off x="0" y="0"/>
          <a:ext cx="0" cy="0"/>
          <a:chOff x="0" y="0"/>
          <a:chExt cx="0" cy="0"/>
        </a:xfrm>
      </p:grpSpPr>
      <p:sp>
        <p:nvSpPr>
          <p:cNvPr id="3021" name="Google Shape;3021;p368"/>
          <p:cNvSpPr txBox="1"/>
          <p:nvPr>
            <p:ph type="title"/>
          </p:nvPr>
        </p:nvSpPr>
        <p:spPr>
          <a:xfrm>
            <a:off x="589700" y="18682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Conclusions</a:t>
            </a:r>
            <a:endParaRPr/>
          </a:p>
        </p:txBody>
      </p:sp>
      <p:sp>
        <p:nvSpPr>
          <p:cNvPr id="3022" name="Google Shape;3022;p3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6" name="Shape 3026"/>
        <p:cNvGrpSpPr/>
        <p:nvPr/>
      </p:nvGrpSpPr>
      <p:grpSpPr>
        <a:xfrm>
          <a:off x="0" y="0"/>
          <a:ext cx="0" cy="0"/>
          <a:chOff x="0" y="0"/>
          <a:chExt cx="0" cy="0"/>
        </a:xfrm>
      </p:grpSpPr>
      <p:sp>
        <p:nvSpPr>
          <p:cNvPr id="3027" name="Google Shape;3027;p369"/>
          <p:cNvSpPr txBox="1"/>
          <p:nvPr>
            <p:ph type="title"/>
          </p:nvPr>
        </p:nvSpPr>
        <p:spPr>
          <a:xfrm>
            <a:off x="457200" y="28453"/>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Conclusions (1/2)</a:t>
            </a:r>
            <a:endParaRPr/>
          </a:p>
        </p:txBody>
      </p:sp>
      <p:sp>
        <p:nvSpPr>
          <p:cNvPr id="3028" name="Google Shape;3028;p369"/>
          <p:cNvSpPr txBox="1"/>
          <p:nvPr>
            <p:ph idx="1" type="body"/>
          </p:nvPr>
        </p:nvSpPr>
        <p:spPr>
          <a:xfrm>
            <a:off x="568200" y="741725"/>
            <a:ext cx="8007600" cy="4321800"/>
          </a:xfrm>
          <a:prstGeom prst="rect">
            <a:avLst/>
          </a:prstGeom>
        </p:spPr>
        <p:txBody>
          <a:bodyPr anchorCtr="0" anchor="t" bIns="45700" lIns="91425" spcFirstLastPara="1" rIns="91425" wrap="square" tIns="45700">
            <a:noAutofit/>
          </a:bodyPr>
          <a:lstStyle/>
          <a:p>
            <a:pPr indent="-349250" lvl="0" marL="457200" rtl="0" algn="l">
              <a:spcBef>
                <a:spcPts val="480"/>
              </a:spcBef>
              <a:spcAft>
                <a:spcPts val="0"/>
              </a:spcAft>
              <a:buSzPts val="1900"/>
              <a:buChar char="•"/>
            </a:pPr>
            <a:r>
              <a:rPr lang="en" sz="1900"/>
              <a:t>SSMT is the task to translate speech in language A into speech in language B through use of a computer. </a:t>
            </a:r>
            <a:endParaRPr sz="1900"/>
          </a:p>
          <a:p>
            <a:pPr indent="-349250" lvl="0" marL="457200" rtl="0" algn="l">
              <a:spcBef>
                <a:spcPts val="480"/>
              </a:spcBef>
              <a:spcAft>
                <a:spcPts val="0"/>
              </a:spcAft>
              <a:buSzPts val="1900"/>
              <a:buChar char="•"/>
            </a:pPr>
            <a:r>
              <a:rPr lang="en" sz="1900"/>
              <a:t>Applications- movie dubbing, movie Subtitling, conversing with foreign-language speakers, etc.</a:t>
            </a:r>
            <a:endParaRPr sz="1900"/>
          </a:p>
          <a:p>
            <a:pPr indent="-349250" lvl="0" marL="457200" rtl="0" algn="l">
              <a:spcBef>
                <a:spcPts val="480"/>
              </a:spcBef>
              <a:spcAft>
                <a:spcPts val="0"/>
              </a:spcAft>
              <a:buSzPts val="1900"/>
              <a:buChar char="•"/>
            </a:pPr>
            <a:r>
              <a:rPr lang="en" sz="1900"/>
              <a:t>Accent, hesitation, disfluency</a:t>
            </a:r>
            <a:r>
              <a:rPr lang="en" sz="1900"/>
              <a:t>, and grammatically-flexible nature of spoken languages</a:t>
            </a:r>
            <a:r>
              <a:rPr lang="en" sz="1900"/>
              <a:t> make SSMT more challenging than text-to-text MT.</a:t>
            </a:r>
            <a:endParaRPr sz="1900"/>
          </a:p>
          <a:p>
            <a:pPr indent="-349250" lvl="0" marL="457200" rtl="0" algn="l">
              <a:spcBef>
                <a:spcPts val="480"/>
              </a:spcBef>
              <a:spcAft>
                <a:spcPts val="0"/>
              </a:spcAft>
              <a:buSzPts val="1900"/>
              <a:buChar char="•"/>
            </a:pPr>
            <a:r>
              <a:rPr lang="en" sz="1900"/>
              <a:t>The task can either be trained -</a:t>
            </a:r>
            <a:endParaRPr sz="1900"/>
          </a:p>
          <a:p>
            <a:pPr indent="-349250" lvl="1" marL="914400" rtl="0" algn="l">
              <a:spcBef>
                <a:spcPts val="480"/>
              </a:spcBef>
              <a:spcAft>
                <a:spcPts val="0"/>
              </a:spcAft>
              <a:buSzPts val="1900"/>
              <a:buChar char="–"/>
            </a:pPr>
            <a:r>
              <a:rPr lang="en" sz="1900"/>
              <a:t>as Direct Speech to Speech conversion, or</a:t>
            </a:r>
            <a:endParaRPr sz="1900"/>
          </a:p>
          <a:p>
            <a:pPr indent="-349250" lvl="1" marL="914400" rtl="0" algn="l">
              <a:spcBef>
                <a:spcPts val="480"/>
              </a:spcBef>
              <a:spcAft>
                <a:spcPts val="0"/>
              </a:spcAft>
              <a:buSzPts val="1900"/>
              <a:buChar char="–"/>
            </a:pPr>
            <a:r>
              <a:rPr lang="en" sz="1900"/>
              <a:t>Cascaded SSMT. It </a:t>
            </a:r>
            <a:r>
              <a:rPr lang="en" sz="1900"/>
              <a:t>c</a:t>
            </a:r>
            <a:r>
              <a:rPr lang="en" sz="1900"/>
              <a:t>an be divided into 3 subtasks: </a:t>
            </a:r>
            <a:endParaRPr sz="1900"/>
          </a:p>
          <a:p>
            <a:pPr indent="-349250" lvl="2" marL="1371600" rtl="0" algn="l">
              <a:spcBef>
                <a:spcPts val="480"/>
              </a:spcBef>
              <a:spcAft>
                <a:spcPts val="0"/>
              </a:spcAft>
              <a:buSzPts val="1900"/>
              <a:buChar char="•"/>
            </a:pPr>
            <a:r>
              <a:rPr lang="en" sz="1900"/>
              <a:t>Automatic Speech </a:t>
            </a:r>
            <a:r>
              <a:rPr lang="en" sz="1900"/>
              <a:t>Recognition</a:t>
            </a:r>
            <a:r>
              <a:rPr lang="en" sz="1900"/>
              <a:t>  (ASR)</a:t>
            </a:r>
            <a:endParaRPr sz="1900"/>
          </a:p>
          <a:p>
            <a:pPr indent="-349250" lvl="2" marL="1371600" rtl="0" algn="l">
              <a:spcBef>
                <a:spcPts val="480"/>
              </a:spcBef>
              <a:spcAft>
                <a:spcPts val="0"/>
              </a:spcAft>
              <a:buSzPts val="1900"/>
              <a:buChar char="•"/>
            </a:pPr>
            <a:r>
              <a:rPr lang="en" sz="1900"/>
              <a:t>Machine Translation (MT)</a:t>
            </a:r>
            <a:endParaRPr sz="1900"/>
          </a:p>
          <a:p>
            <a:pPr indent="-349250" lvl="2" marL="1371600" rtl="0" algn="l">
              <a:spcBef>
                <a:spcPts val="480"/>
              </a:spcBef>
              <a:spcAft>
                <a:spcPts val="0"/>
              </a:spcAft>
              <a:buSzPts val="1900"/>
              <a:buChar char="•"/>
            </a:pPr>
            <a:r>
              <a:rPr lang="en" sz="1900"/>
              <a:t>Text-to-Speech synthesis (TTS) </a:t>
            </a:r>
            <a:endParaRPr sz="1900"/>
          </a:p>
        </p:txBody>
      </p:sp>
      <p:sp>
        <p:nvSpPr>
          <p:cNvPr id="3029" name="Google Shape;3029;p3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3" name="Shape 3033"/>
        <p:cNvGrpSpPr/>
        <p:nvPr/>
      </p:nvGrpSpPr>
      <p:grpSpPr>
        <a:xfrm>
          <a:off x="0" y="0"/>
          <a:ext cx="0" cy="0"/>
          <a:chOff x="0" y="0"/>
          <a:chExt cx="0" cy="0"/>
        </a:xfrm>
      </p:grpSpPr>
      <p:sp>
        <p:nvSpPr>
          <p:cNvPr id="3034" name="Google Shape;3034;p370"/>
          <p:cNvSpPr txBox="1"/>
          <p:nvPr>
            <p:ph type="title"/>
          </p:nvPr>
        </p:nvSpPr>
        <p:spPr>
          <a:xfrm>
            <a:off x="457200" y="28453"/>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Conclusions (2/2)</a:t>
            </a:r>
            <a:endParaRPr/>
          </a:p>
        </p:txBody>
      </p:sp>
      <p:sp>
        <p:nvSpPr>
          <p:cNvPr id="3035" name="Google Shape;3035;p370"/>
          <p:cNvSpPr txBox="1"/>
          <p:nvPr>
            <p:ph idx="1" type="body"/>
          </p:nvPr>
        </p:nvSpPr>
        <p:spPr>
          <a:xfrm>
            <a:off x="457200" y="1112800"/>
            <a:ext cx="8229600" cy="3931500"/>
          </a:xfrm>
          <a:prstGeom prst="rect">
            <a:avLst/>
          </a:prstGeom>
        </p:spPr>
        <p:txBody>
          <a:bodyPr anchorCtr="0" anchor="t" bIns="45700" lIns="91425" spcFirstLastPara="1" rIns="91425" wrap="square" tIns="45700">
            <a:noAutofit/>
          </a:bodyPr>
          <a:lstStyle/>
          <a:p>
            <a:pPr indent="-349250" lvl="0" marL="457200" rtl="0" algn="l">
              <a:spcBef>
                <a:spcPts val="480"/>
              </a:spcBef>
              <a:spcAft>
                <a:spcPts val="0"/>
              </a:spcAft>
              <a:buSzPts val="1900"/>
              <a:buChar char="•"/>
            </a:pPr>
            <a:r>
              <a:rPr lang="en" sz="1900"/>
              <a:t>We illustrated Direct SSMT approaches which work on </a:t>
            </a:r>
            <a:r>
              <a:rPr lang="en" sz="1900"/>
              <a:t>signal</a:t>
            </a:r>
            <a:r>
              <a:rPr lang="en" sz="1900"/>
              <a:t> level avoiding intermediate text generation.</a:t>
            </a:r>
            <a:endParaRPr sz="1900"/>
          </a:p>
          <a:p>
            <a:pPr indent="-349250" lvl="0" marL="457200" rtl="0" algn="l">
              <a:spcBef>
                <a:spcPts val="480"/>
              </a:spcBef>
              <a:spcAft>
                <a:spcPts val="0"/>
              </a:spcAft>
              <a:buSzPts val="1900"/>
              <a:buChar char="•"/>
            </a:pPr>
            <a:r>
              <a:rPr lang="en" sz="1900"/>
              <a:t>W</a:t>
            </a:r>
            <a:r>
              <a:rPr lang="en" sz="1900"/>
              <a:t>e discussed different ASR and TTS techniques and showed demonstrations. </a:t>
            </a:r>
            <a:endParaRPr sz="1900"/>
          </a:p>
          <a:p>
            <a:pPr indent="-349250" lvl="0" marL="457200" rtl="0" algn="l">
              <a:spcBef>
                <a:spcPts val="480"/>
              </a:spcBef>
              <a:spcAft>
                <a:spcPts val="0"/>
              </a:spcAft>
              <a:buSzPts val="1900"/>
              <a:buChar char="•"/>
            </a:pPr>
            <a:r>
              <a:rPr lang="en" sz="1900"/>
              <a:t>We also discussed Disfluency correction, Automatic post-</a:t>
            </a:r>
            <a:r>
              <a:rPr lang="en" sz="1900"/>
              <a:t>editing</a:t>
            </a:r>
            <a:r>
              <a:rPr lang="en" sz="1900"/>
              <a:t> techniques which are used </a:t>
            </a:r>
            <a:r>
              <a:rPr lang="en" sz="1900"/>
              <a:t>to</a:t>
            </a:r>
            <a:r>
              <a:rPr lang="en" sz="1900"/>
              <a:t> remove irregularities from speech transcriptions to make that ready for MT and vice versa.</a:t>
            </a:r>
            <a:endParaRPr sz="1900"/>
          </a:p>
          <a:p>
            <a:pPr indent="-349250" lvl="0" marL="457200" rtl="0" algn="l">
              <a:spcBef>
                <a:spcPts val="480"/>
              </a:spcBef>
              <a:spcAft>
                <a:spcPts val="0"/>
              </a:spcAft>
              <a:buSzPts val="1900"/>
              <a:buChar char="•"/>
            </a:pPr>
            <a:r>
              <a:rPr lang="en" sz="1900"/>
              <a:t>We discussed different paradigms of MT along with recent advancements (</a:t>
            </a:r>
            <a:r>
              <a:rPr i="1" lang="en" sz="1900"/>
              <a:t>i.e.</a:t>
            </a:r>
            <a:r>
              <a:rPr lang="en" sz="1900"/>
              <a:t> LaBSE filtering, Phrase table injection, Pivoting, </a:t>
            </a:r>
            <a:r>
              <a:rPr lang="en" sz="1900"/>
              <a:t>Multilingual</a:t>
            </a:r>
            <a:r>
              <a:rPr lang="en" sz="1900"/>
              <a:t> MT, Unsupervised MT). We also demonstrated the MT system.</a:t>
            </a:r>
            <a:endParaRPr sz="1900"/>
          </a:p>
          <a:p>
            <a:pPr indent="-349250" lvl="0" marL="457200" rtl="0" algn="l">
              <a:spcBef>
                <a:spcPts val="480"/>
              </a:spcBef>
              <a:spcAft>
                <a:spcPts val="0"/>
              </a:spcAft>
              <a:buSzPts val="1900"/>
              <a:buChar char="•"/>
            </a:pPr>
            <a:r>
              <a:rPr lang="en" sz="1900"/>
              <a:t>We </a:t>
            </a:r>
            <a:r>
              <a:rPr lang="en" sz="1900"/>
              <a:t>demonstrated</a:t>
            </a:r>
            <a:r>
              <a:rPr lang="en" sz="1900"/>
              <a:t> the entire SSMT pipeline.</a:t>
            </a:r>
            <a:endParaRPr sz="1900"/>
          </a:p>
        </p:txBody>
      </p:sp>
      <p:sp>
        <p:nvSpPr>
          <p:cNvPr id="3036" name="Google Shape;3036;p3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0" name="Shape 3040"/>
        <p:cNvGrpSpPr/>
        <p:nvPr/>
      </p:nvGrpSpPr>
      <p:grpSpPr>
        <a:xfrm>
          <a:off x="0" y="0"/>
          <a:ext cx="0" cy="0"/>
          <a:chOff x="0" y="0"/>
          <a:chExt cx="0" cy="0"/>
        </a:xfrm>
      </p:grpSpPr>
      <p:sp>
        <p:nvSpPr>
          <p:cNvPr id="3041" name="Google Shape;3041;p371"/>
          <p:cNvSpPr txBox="1"/>
          <p:nvPr>
            <p:ph type="title"/>
          </p:nvPr>
        </p:nvSpPr>
        <p:spPr>
          <a:xfrm>
            <a:off x="457200" y="28453"/>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Future directions</a:t>
            </a:r>
            <a:endParaRPr/>
          </a:p>
        </p:txBody>
      </p:sp>
      <p:sp>
        <p:nvSpPr>
          <p:cNvPr id="3042" name="Google Shape;3042;p371"/>
          <p:cNvSpPr txBox="1"/>
          <p:nvPr>
            <p:ph idx="1" type="body"/>
          </p:nvPr>
        </p:nvSpPr>
        <p:spPr>
          <a:xfrm>
            <a:off x="457200" y="1112800"/>
            <a:ext cx="8229600" cy="3931500"/>
          </a:xfrm>
          <a:prstGeom prst="rect">
            <a:avLst/>
          </a:prstGeom>
        </p:spPr>
        <p:txBody>
          <a:bodyPr anchorCtr="0" anchor="t" bIns="45700" lIns="91425" spcFirstLastPara="1" rIns="91425" wrap="square" tIns="45700">
            <a:noAutofit/>
          </a:bodyPr>
          <a:lstStyle/>
          <a:p>
            <a:pPr indent="-349250" lvl="0" marL="457200" rtl="0" algn="l">
              <a:spcBef>
                <a:spcPts val="480"/>
              </a:spcBef>
              <a:spcAft>
                <a:spcPts val="0"/>
              </a:spcAft>
              <a:buSzPts val="1900"/>
              <a:buChar char="•"/>
            </a:pPr>
            <a:r>
              <a:rPr lang="en" sz="1900"/>
              <a:t>Improving ASR results in Indian languages in a conversational setting and speaker diarization </a:t>
            </a:r>
            <a:endParaRPr sz="1900"/>
          </a:p>
          <a:p>
            <a:pPr indent="-349250" lvl="0" marL="457200" rtl="0" algn="l">
              <a:spcBef>
                <a:spcPts val="480"/>
              </a:spcBef>
              <a:spcAft>
                <a:spcPts val="0"/>
              </a:spcAft>
              <a:buSzPts val="1900"/>
              <a:buChar char="•"/>
            </a:pPr>
            <a:r>
              <a:rPr lang="en" sz="1900"/>
              <a:t>Checking </a:t>
            </a:r>
            <a:r>
              <a:rPr lang="en" sz="1900"/>
              <a:t>usability</a:t>
            </a:r>
            <a:r>
              <a:rPr lang="en" sz="1900"/>
              <a:t> of current neural APE approaches on improving translations obtained from a high-quality NMT system </a:t>
            </a:r>
            <a:endParaRPr sz="1900"/>
          </a:p>
          <a:p>
            <a:pPr indent="-349250" lvl="0" marL="457200" rtl="0" algn="l">
              <a:spcBef>
                <a:spcPts val="480"/>
              </a:spcBef>
              <a:spcAft>
                <a:spcPts val="0"/>
              </a:spcAft>
              <a:buSzPts val="1900"/>
              <a:buChar char="•"/>
            </a:pPr>
            <a:r>
              <a:rPr lang="en" sz="1900"/>
              <a:t>Restricting APE systems from performing unnecessary edits</a:t>
            </a:r>
            <a:endParaRPr sz="1900"/>
          </a:p>
          <a:p>
            <a:pPr indent="-349250" lvl="0" marL="457200" rtl="0" algn="l">
              <a:spcBef>
                <a:spcPts val="480"/>
              </a:spcBef>
              <a:spcAft>
                <a:spcPts val="0"/>
              </a:spcAft>
              <a:buSzPts val="1900"/>
              <a:buChar char="•"/>
            </a:pPr>
            <a:r>
              <a:rPr lang="en" sz="1900"/>
              <a:t>Improving disfluency correction with the h</a:t>
            </a:r>
            <a:r>
              <a:rPr lang="en" sz="1900"/>
              <a:t>elp of other language data.</a:t>
            </a:r>
            <a:endParaRPr sz="1900"/>
          </a:p>
          <a:p>
            <a:pPr indent="-349250" lvl="0" marL="457200" rtl="0" algn="l">
              <a:spcBef>
                <a:spcPts val="480"/>
              </a:spcBef>
              <a:spcAft>
                <a:spcPts val="0"/>
              </a:spcAft>
              <a:buSzPts val="1900"/>
              <a:buChar char="•"/>
            </a:pPr>
            <a:r>
              <a:rPr lang="en" sz="1900"/>
              <a:t>Improving the naturalness of output speech through text processing for Indian languages TTS synthesis </a:t>
            </a:r>
            <a:endParaRPr sz="1900"/>
          </a:p>
        </p:txBody>
      </p:sp>
      <p:sp>
        <p:nvSpPr>
          <p:cNvPr id="3043" name="Google Shape;3043;p3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7" name="Shape 3047"/>
        <p:cNvGrpSpPr/>
        <p:nvPr/>
      </p:nvGrpSpPr>
      <p:grpSpPr>
        <a:xfrm>
          <a:off x="0" y="0"/>
          <a:ext cx="0" cy="0"/>
          <a:chOff x="0" y="0"/>
          <a:chExt cx="0" cy="0"/>
        </a:xfrm>
      </p:grpSpPr>
      <p:sp>
        <p:nvSpPr>
          <p:cNvPr id="3048" name="Google Shape;3048;p372"/>
          <p:cNvSpPr txBox="1"/>
          <p:nvPr>
            <p:ph type="title"/>
          </p:nvPr>
        </p:nvSpPr>
        <p:spPr>
          <a:xfrm>
            <a:off x="457200" y="28453"/>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Resources</a:t>
            </a:r>
            <a:endParaRPr/>
          </a:p>
        </p:txBody>
      </p:sp>
      <p:sp>
        <p:nvSpPr>
          <p:cNvPr id="3049" name="Google Shape;3049;p372"/>
          <p:cNvSpPr txBox="1"/>
          <p:nvPr>
            <p:ph idx="1" type="body"/>
          </p:nvPr>
        </p:nvSpPr>
        <p:spPr>
          <a:xfrm>
            <a:off x="457200" y="1112800"/>
            <a:ext cx="8229600" cy="3931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1900"/>
              <a:t>All the resources will be made available here:</a:t>
            </a:r>
            <a:endParaRPr sz="1900"/>
          </a:p>
          <a:p>
            <a:pPr indent="0" lvl="0" marL="0" rtl="0" algn="l">
              <a:spcBef>
                <a:spcPts val="480"/>
              </a:spcBef>
              <a:spcAft>
                <a:spcPts val="0"/>
              </a:spcAft>
              <a:buNone/>
            </a:pPr>
            <a:r>
              <a:t/>
            </a:r>
            <a:endParaRPr sz="1900"/>
          </a:p>
          <a:p>
            <a:pPr indent="0" lvl="0" marL="0" rtl="0" algn="ctr">
              <a:spcBef>
                <a:spcPts val="480"/>
              </a:spcBef>
              <a:spcAft>
                <a:spcPts val="0"/>
              </a:spcAft>
              <a:buNone/>
            </a:pPr>
            <a:r>
              <a:rPr lang="en" sz="1900" u="sng">
                <a:solidFill>
                  <a:schemeClr val="hlink"/>
                </a:solidFill>
                <a:hlinkClick r:id="rId3"/>
              </a:rPr>
              <a:t>https://github.com/sourabhd13/ssmt_tutorial_icon2021</a:t>
            </a:r>
            <a:endParaRPr sz="1900"/>
          </a:p>
        </p:txBody>
      </p:sp>
      <p:sp>
        <p:nvSpPr>
          <p:cNvPr id="3050" name="Google Shape;3050;p3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4" name="Shape 3054"/>
        <p:cNvGrpSpPr/>
        <p:nvPr/>
      </p:nvGrpSpPr>
      <p:grpSpPr>
        <a:xfrm>
          <a:off x="0" y="0"/>
          <a:ext cx="0" cy="0"/>
          <a:chOff x="0" y="0"/>
          <a:chExt cx="0" cy="0"/>
        </a:xfrm>
      </p:grpSpPr>
      <p:sp>
        <p:nvSpPr>
          <p:cNvPr id="3055" name="Google Shape;3055;p373"/>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Thank You!</a:t>
            </a:r>
            <a:endParaRPr/>
          </a:p>
        </p:txBody>
      </p:sp>
      <p:sp>
        <p:nvSpPr>
          <p:cNvPr id="3056" name="Google Shape;3056;p3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0"/>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Automatic Speech Recognition</a:t>
            </a:r>
            <a:endParaRPr/>
          </a:p>
        </p:txBody>
      </p:sp>
      <p:sp>
        <p:nvSpPr>
          <p:cNvPr id="449" name="Google Shape;449;p70"/>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ASR is the task of using algorithms and methodologies to enable translation of speech signals to text by computers.</a:t>
            </a:r>
            <a:endParaRPr/>
          </a:p>
          <a:p>
            <a:pPr indent="-381000" lvl="0" marL="457200" rtl="0" algn="l">
              <a:spcBef>
                <a:spcPts val="0"/>
              </a:spcBef>
              <a:spcAft>
                <a:spcPts val="0"/>
              </a:spcAft>
              <a:buSzPts val="2400"/>
              <a:buChar char="•"/>
            </a:pPr>
            <a:r>
              <a:rPr lang="en"/>
              <a:t>Research has developed from 1960s to 2020s</a:t>
            </a:r>
            <a:endParaRPr/>
          </a:p>
          <a:p>
            <a:pPr indent="-381000" lvl="0" marL="457200" rtl="0" algn="l">
              <a:spcBef>
                <a:spcPts val="0"/>
              </a:spcBef>
              <a:spcAft>
                <a:spcPts val="0"/>
              </a:spcAft>
              <a:buSzPts val="2400"/>
              <a:buChar char="•"/>
            </a:pPr>
            <a:r>
              <a:rPr lang="en"/>
              <a:t>Speech recognition technologies have wide scale use in education, software development, utilities, luxury, military, etc.</a:t>
            </a:r>
            <a:endParaRPr/>
          </a:p>
          <a:p>
            <a:pPr indent="-381000" lvl="0" marL="457200" rtl="0" algn="l">
              <a:spcBef>
                <a:spcPts val="0"/>
              </a:spcBef>
              <a:spcAft>
                <a:spcPts val="0"/>
              </a:spcAft>
              <a:buSzPts val="2400"/>
              <a:buChar char="•"/>
            </a:pPr>
            <a:r>
              <a:rPr lang="en"/>
              <a:t>Well known examples: YouTube closed captioning, Voicemail transcription, Dictation Systems, etc</a:t>
            </a:r>
            <a:endParaRPr/>
          </a:p>
        </p:txBody>
      </p:sp>
      <p:sp>
        <p:nvSpPr>
          <p:cNvPr id="450" name="Google Shape;450;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1"/>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Simplified pipeline of an ASR System</a:t>
            </a:r>
            <a:endParaRPr/>
          </a:p>
        </p:txBody>
      </p:sp>
      <p:pic>
        <p:nvPicPr>
          <p:cNvPr id="456" name="Google Shape;456;p71"/>
          <p:cNvPicPr preferRelativeResize="0"/>
          <p:nvPr/>
        </p:nvPicPr>
        <p:blipFill>
          <a:blip r:embed="rId3">
            <a:alphaModFix/>
          </a:blip>
          <a:stretch>
            <a:fillRect/>
          </a:stretch>
        </p:blipFill>
        <p:spPr>
          <a:xfrm>
            <a:off x="0" y="2002973"/>
            <a:ext cx="9144001" cy="2272550"/>
          </a:xfrm>
          <a:prstGeom prst="rect">
            <a:avLst/>
          </a:prstGeom>
          <a:noFill/>
          <a:ln>
            <a:noFill/>
          </a:ln>
        </p:spPr>
      </p:pic>
      <p:sp>
        <p:nvSpPr>
          <p:cNvPr id="457" name="Google Shape;457;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8" name="Google Shape;458;p71"/>
          <p:cNvSpPr txBox="1"/>
          <p:nvPr/>
        </p:nvSpPr>
        <p:spPr>
          <a:xfrm>
            <a:off x="881250" y="4648925"/>
            <a:ext cx="7381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Image source: Lectures on Automatic Speech Recognition by Prof Preethi Jyothi, Course CS753, IIT Bombay</a:t>
            </a:r>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2"/>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Motivation</a:t>
            </a:r>
            <a:endParaRPr/>
          </a:p>
        </p:txBody>
      </p:sp>
      <p:sp>
        <p:nvSpPr>
          <p:cNvPr id="464" name="Google Shape;464;p72"/>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ASR Research has gained momentum over the years with the advent of faster computation and better resources</a:t>
            </a:r>
            <a:endParaRPr/>
          </a:p>
          <a:p>
            <a:pPr indent="-381000" lvl="0" marL="457200" rtl="0" algn="l">
              <a:spcBef>
                <a:spcPts val="0"/>
              </a:spcBef>
              <a:spcAft>
                <a:spcPts val="0"/>
              </a:spcAft>
              <a:buSzPts val="2400"/>
              <a:buChar char="•"/>
            </a:pPr>
            <a:r>
              <a:rPr lang="en"/>
              <a:t>Extensive data collection across widely spoken languages</a:t>
            </a:r>
            <a:endParaRPr/>
          </a:p>
          <a:p>
            <a:pPr indent="-381000" lvl="0" marL="457200" rtl="0" algn="l">
              <a:spcBef>
                <a:spcPts val="0"/>
              </a:spcBef>
              <a:spcAft>
                <a:spcPts val="0"/>
              </a:spcAft>
              <a:buSzPts val="2400"/>
              <a:buChar char="•"/>
            </a:pPr>
            <a:r>
              <a:rPr lang="en"/>
              <a:t>Disparity in Data availability for regional languages</a:t>
            </a:r>
            <a:endParaRPr/>
          </a:p>
          <a:p>
            <a:pPr indent="-381000" lvl="0" marL="457200" rtl="0" algn="l">
              <a:spcBef>
                <a:spcPts val="0"/>
              </a:spcBef>
              <a:spcAft>
                <a:spcPts val="0"/>
              </a:spcAft>
              <a:buSzPts val="2400"/>
              <a:buChar char="•"/>
            </a:pPr>
            <a:r>
              <a:rPr lang="en"/>
              <a:t>Innovative methods such as Transfer Learning and Knowledge sharing yet to be explored fully</a:t>
            </a:r>
            <a:endParaRPr/>
          </a:p>
        </p:txBody>
      </p:sp>
      <p:sp>
        <p:nvSpPr>
          <p:cNvPr id="465" name="Google Shape;465;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3"/>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Prior Work (Pre-Deep Learning era)</a:t>
            </a:r>
            <a:endParaRPr/>
          </a:p>
        </p:txBody>
      </p:sp>
      <p:sp>
        <p:nvSpPr>
          <p:cNvPr id="471" name="Google Shape;471;p73"/>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a:p>
            <a:pPr indent="0" lvl="0" marL="0" rtl="0" algn="l">
              <a:spcBef>
                <a:spcPts val="480"/>
              </a:spcBef>
              <a:spcAft>
                <a:spcPts val="0"/>
              </a:spcAft>
              <a:buNone/>
            </a:pPr>
            <a:r>
              <a:t/>
            </a:r>
            <a:endParaRPr/>
          </a:p>
        </p:txBody>
      </p:sp>
      <p:sp>
        <p:nvSpPr>
          <p:cNvPr id="472" name="Google Shape;472;p73"/>
          <p:cNvSpPr/>
          <p:nvPr/>
        </p:nvSpPr>
        <p:spPr>
          <a:xfrm>
            <a:off x="661300" y="1754300"/>
            <a:ext cx="1956300" cy="817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3"/>
          <p:cNvSpPr txBox="1"/>
          <p:nvPr/>
        </p:nvSpPr>
        <p:spPr>
          <a:xfrm>
            <a:off x="743950" y="1747400"/>
            <a:ext cx="1791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Audrey by Bell Labs(1952): </a:t>
            </a:r>
            <a:br>
              <a:rPr lang="en"/>
            </a:br>
            <a:r>
              <a:rPr lang="en"/>
              <a:t>Digit Recognizer</a:t>
            </a:r>
            <a:endParaRPr/>
          </a:p>
        </p:txBody>
      </p:sp>
      <p:cxnSp>
        <p:nvCxnSpPr>
          <p:cNvPr id="474" name="Google Shape;474;p73"/>
          <p:cNvCxnSpPr/>
          <p:nvPr/>
        </p:nvCxnSpPr>
        <p:spPr>
          <a:xfrm>
            <a:off x="2617600" y="2160800"/>
            <a:ext cx="1239900" cy="4500"/>
          </a:xfrm>
          <a:prstGeom prst="straightConnector1">
            <a:avLst/>
          </a:prstGeom>
          <a:noFill/>
          <a:ln cap="flat" cmpd="sng" w="9525">
            <a:solidFill>
              <a:schemeClr val="dk2"/>
            </a:solidFill>
            <a:prstDash val="solid"/>
            <a:round/>
            <a:headEnd len="med" w="med" type="none"/>
            <a:tailEnd len="med" w="med" type="triangle"/>
          </a:ln>
        </p:spPr>
      </p:cxnSp>
      <p:sp>
        <p:nvSpPr>
          <p:cNvPr id="475" name="Google Shape;475;p73"/>
          <p:cNvSpPr/>
          <p:nvPr/>
        </p:nvSpPr>
        <p:spPr>
          <a:xfrm>
            <a:off x="3857500" y="1754300"/>
            <a:ext cx="1956300" cy="817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3"/>
          <p:cNvSpPr txBox="1"/>
          <p:nvPr/>
        </p:nvSpPr>
        <p:spPr>
          <a:xfrm>
            <a:off x="3857500" y="1747400"/>
            <a:ext cx="1956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Shoebox by Bell Labs(1962): </a:t>
            </a:r>
            <a:br>
              <a:rPr lang="en" sz="1200"/>
            </a:br>
            <a:r>
              <a:rPr lang="en" sz="1200"/>
              <a:t>Isolated word Recognizer</a:t>
            </a:r>
            <a:endParaRPr sz="1200"/>
          </a:p>
        </p:txBody>
      </p:sp>
      <p:sp>
        <p:nvSpPr>
          <p:cNvPr id="477" name="Google Shape;477;p73"/>
          <p:cNvSpPr/>
          <p:nvPr/>
        </p:nvSpPr>
        <p:spPr>
          <a:xfrm>
            <a:off x="6967550" y="1708100"/>
            <a:ext cx="1956300" cy="817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3"/>
          <p:cNvSpPr txBox="1"/>
          <p:nvPr/>
        </p:nvSpPr>
        <p:spPr>
          <a:xfrm>
            <a:off x="7050200" y="1701200"/>
            <a:ext cx="1791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Harpy by Carnegie Mellon(1970s): </a:t>
            </a:r>
            <a:br>
              <a:rPr lang="en" sz="1200"/>
            </a:br>
            <a:r>
              <a:rPr lang="en" sz="1200"/>
              <a:t>1000 words recognizer</a:t>
            </a:r>
            <a:endParaRPr sz="1200"/>
          </a:p>
        </p:txBody>
      </p:sp>
      <p:cxnSp>
        <p:nvCxnSpPr>
          <p:cNvPr id="479" name="Google Shape;479;p73"/>
          <p:cNvCxnSpPr>
            <a:endCxn id="477" idx="1"/>
          </p:cNvCxnSpPr>
          <p:nvPr/>
        </p:nvCxnSpPr>
        <p:spPr>
          <a:xfrm>
            <a:off x="5813750" y="2114450"/>
            <a:ext cx="1153800" cy="2400"/>
          </a:xfrm>
          <a:prstGeom prst="straightConnector1">
            <a:avLst/>
          </a:prstGeom>
          <a:noFill/>
          <a:ln cap="flat" cmpd="sng" w="9525">
            <a:solidFill>
              <a:schemeClr val="dk2"/>
            </a:solidFill>
            <a:prstDash val="solid"/>
            <a:round/>
            <a:headEnd len="med" w="med" type="none"/>
            <a:tailEnd len="med" w="med" type="triangle"/>
          </a:ln>
        </p:spPr>
      </p:cxnSp>
      <p:cxnSp>
        <p:nvCxnSpPr>
          <p:cNvPr id="480" name="Google Shape;480;p73"/>
          <p:cNvCxnSpPr>
            <a:stCxn id="477" idx="2"/>
          </p:cNvCxnSpPr>
          <p:nvPr/>
        </p:nvCxnSpPr>
        <p:spPr>
          <a:xfrm flipH="1">
            <a:off x="7944800" y="2525600"/>
            <a:ext cx="900" cy="1029000"/>
          </a:xfrm>
          <a:prstGeom prst="straightConnector1">
            <a:avLst/>
          </a:prstGeom>
          <a:noFill/>
          <a:ln cap="flat" cmpd="sng" w="9525">
            <a:solidFill>
              <a:schemeClr val="dk2"/>
            </a:solidFill>
            <a:prstDash val="solid"/>
            <a:round/>
            <a:headEnd len="med" w="med" type="none"/>
            <a:tailEnd len="med" w="med" type="triangle"/>
          </a:ln>
        </p:spPr>
      </p:cxnSp>
      <p:sp>
        <p:nvSpPr>
          <p:cNvPr id="481" name="Google Shape;481;p73"/>
          <p:cNvSpPr txBox="1"/>
          <p:nvPr/>
        </p:nvSpPr>
        <p:spPr>
          <a:xfrm>
            <a:off x="8018350" y="2727900"/>
            <a:ext cx="1019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HMM in Speech Recognition</a:t>
            </a:r>
            <a:endParaRPr sz="1200"/>
          </a:p>
        </p:txBody>
      </p:sp>
      <p:sp>
        <p:nvSpPr>
          <p:cNvPr id="482" name="Google Shape;482;p73"/>
          <p:cNvSpPr/>
          <p:nvPr/>
        </p:nvSpPr>
        <p:spPr>
          <a:xfrm>
            <a:off x="7050200" y="3561500"/>
            <a:ext cx="1956300" cy="817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3"/>
          <p:cNvSpPr txBox="1"/>
          <p:nvPr/>
        </p:nvSpPr>
        <p:spPr>
          <a:xfrm>
            <a:off x="7132850" y="3554600"/>
            <a:ext cx="1791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Dictate MCA by Dragon Inc (1980s)</a:t>
            </a:r>
            <a:br>
              <a:rPr lang="en" sz="1200"/>
            </a:br>
            <a:r>
              <a:rPr lang="en" sz="1200"/>
              <a:t>Typing documents through speech</a:t>
            </a:r>
            <a:endParaRPr sz="1200"/>
          </a:p>
        </p:txBody>
      </p:sp>
      <p:cxnSp>
        <p:nvCxnSpPr>
          <p:cNvPr id="484" name="Google Shape;484;p73"/>
          <p:cNvCxnSpPr>
            <a:stCxn id="482" idx="1"/>
          </p:cNvCxnSpPr>
          <p:nvPr/>
        </p:nvCxnSpPr>
        <p:spPr>
          <a:xfrm rot="10800000">
            <a:off x="5915000" y="3967850"/>
            <a:ext cx="1135200" cy="2400"/>
          </a:xfrm>
          <a:prstGeom prst="straightConnector1">
            <a:avLst/>
          </a:prstGeom>
          <a:noFill/>
          <a:ln cap="flat" cmpd="sng" w="9525">
            <a:solidFill>
              <a:schemeClr val="dk2"/>
            </a:solidFill>
            <a:prstDash val="solid"/>
            <a:round/>
            <a:headEnd len="med" w="med" type="none"/>
            <a:tailEnd len="med" w="med" type="triangle"/>
          </a:ln>
        </p:spPr>
      </p:cxnSp>
      <p:sp>
        <p:nvSpPr>
          <p:cNvPr id="485" name="Google Shape;485;p73"/>
          <p:cNvSpPr/>
          <p:nvPr/>
        </p:nvSpPr>
        <p:spPr>
          <a:xfrm>
            <a:off x="3958700" y="3564950"/>
            <a:ext cx="1956300" cy="817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3"/>
          <p:cNvSpPr txBox="1"/>
          <p:nvPr/>
        </p:nvSpPr>
        <p:spPr>
          <a:xfrm>
            <a:off x="3977150" y="3558050"/>
            <a:ext cx="1855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Introduction of Deep Learning in ASR (2010s)</a:t>
            </a:r>
            <a:endParaRPr/>
          </a:p>
        </p:txBody>
      </p:sp>
      <p:sp>
        <p:nvSpPr>
          <p:cNvPr id="487" name="Google Shape;487;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4"/>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Mathematical Description of ASR</a:t>
            </a:r>
            <a:endParaRPr/>
          </a:p>
        </p:txBody>
      </p:sp>
      <p:sp>
        <p:nvSpPr>
          <p:cNvPr id="493" name="Google Shape;493;p74"/>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We treat the acoustic input signal as X = {x</a:t>
            </a:r>
            <a:r>
              <a:rPr baseline="-25000" lang="en"/>
              <a:t>1</a:t>
            </a:r>
            <a:r>
              <a:rPr lang="en"/>
              <a:t> , x</a:t>
            </a:r>
            <a:r>
              <a:rPr baseline="-25000" lang="en"/>
              <a:t>2</a:t>
            </a:r>
            <a:r>
              <a:rPr lang="en"/>
              <a:t> , x</a:t>
            </a:r>
            <a:r>
              <a:rPr baseline="-25000" lang="en"/>
              <a:t>3</a:t>
            </a:r>
            <a:r>
              <a:rPr lang="en"/>
              <a:t> , x</a:t>
            </a:r>
            <a:r>
              <a:rPr baseline="-25000" lang="en"/>
              <a:t>4</a:t>
            </a:r>
            <a:r>
              <a:rPr lang="en"/>
              <a:t> , . . . } a series of observations and define a sequence of words as the desired output W = {w</a:t>
            </a:r>
            <a:r>
              <a:rPr baseline="-25000" lang="en"/>
              <a:t>1</a:t>
            </a:r>
            <a:r>
              <a:rPr lang="en"/>
              <a:t> , w</a:t>
            </a:r>
            <a:r>
              <a:rPr baseline="-25000" lang="en"/>
              <a:t>2</a:t>
            </a:r>
            <a:r>
              <a:rPr lang="en"/>
              <a:t> , w</a:t>
            </a:r>
            <a:r>
              <a:rPr baseline="-25000" lang="en"/>
              <a:t>3</a:t>
            </a:r>
            <a:r>
              <a:rPr lang="en"/>
              <a:t> , w</a:t>
            </a:r>
            <a:r>
              <a:rPr baseline="-25000" lang="en"/>
              <a:t>4</a:t>
            </a:r>
            <a:r>
              <a:rPr lang="en"/>
              <a:t> , . . . }</a:t>
            </a:r>
            <a:endParaRPr/>
          </a:p>
          <a:p>
            <a:pPr indent="-381000" lvl="0" marL="457200" rtl="0" algn="l">
              <a:spcBef>
                <a:spcPts val="0"/>
              </a:spcBef>
              <a:spcAft>
                <a:spcPts val="0"/>
              </a:spcAft>
              <a:buSzPts val="2400"/>
              <a:buChar char="•"/>
            </a:pPr>
            <a:r>
              <a:rPr lang="en"/>
              <a:t>Essentially, we are interested in obtaining the following - </a:t>
            </a:r>
            <a:endParaRPr/>
          </a:p>
          <a:p>
            <a:pPr indent="0" lvl="0" marL="457200" rtl="0" algn="l">
              <a:spcBef>
                <a:spcPts val="480"/>
              </a:spcBef>
              <a:spcAft>
                <a:spcPts val="0"/>
              </a:spcAft>
              <a:buNone/>
            </a:pPr>
            <a:r>
              <a:t/>
            </a:r>
            <a:endParaRPr/>
          </a:p>
        </p:txBody>
      </p:sp>
      <p:pic>
        <p:nvPicPr>
          <p:cNvPr id="494" name="Google Shape;494;p74"/>
          <p:cNvPicPr preferRelativeResize="0"/>
          <p:nvPr/>
        </p:nvPicPr>
        <p:blipFill>
          <a:blip r:embed="rId3">
            <a:alphaModFix/>
          </a:blip>
          <a:stretch>
            <a:fillRect/>
          </a:stretch>
        </p:blipFill>
        <p:spPr>
          <a:xfrm>
            <a:off x="3162300" y="3199038"/>
            <a:ext cx="2819400" cy="1133475"/>
          </a:xfrm>
          <a:prstGeom prst="rect">
            <a:avLst/>
          </a:prstGeom>
          <a:noFill/>
          <a:ln cap="flat" cmpd="sng" w="9525">
            <a:solidFill>
              <a:schemeClr val="dk1"/>
            </a:solidFill>
            <a:prstDash val="solid"/>
            <a:round/>
            <a:headEnd len="sm" w="sm" type="none"/>
            <a:tailEnd len="sm" w="sm" type="none"/>
          </a:ln>
        </p:spPr>
      </p:pic>
      <p:sp>
        <p:nvSpPr>
          <p:cNvPr id="495" name="Google Shape;495;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5"/>
          <p:cNvSpPr txBox="1"/>
          <p:nvPr>
            <p:ph idx="1" type="body"/>
          </p:nvPr>
        </p:nvSpPr>
        <p:spPr>
          <a:xfrm>
            <a:off x="457200" y="339850"/>
            <a:ext cx="8229600" cy="42549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We can use Bayes rule to rewrite this as -</a:t>
            </a:r>
            <a:endParaRPr/>
          </a:p>
          <a:p>
            <a:pPr indent="0" lvl="0" marL="457200" rtl="0" algn="l">
              <a:spcBef>
                <a:spcPts val="480"/>
              </a:spcBef>
              <a:spcAft>
                <a:spcPts val="0"/>
              </a:spcAft>
              <a:buNone/>
            </a:pPr>
            <a:r>
              <a:t/>
            </a:r>
            <a:endParaRPr/>
          </a:p>
          <a:p>
            <a:pPr indent="0" lvl="0" marL="457200" rtl="0" algn="l">
              <a:spcBef>
                <a:spcPts val="480"/>
              </a:spcBef>
              <a:spcAft>
                <a:spcPts val="0"/>
              </a:spcAft>
              <a:buNone/>
            </a:pPr>
            <a:r>
              <a:t/>
            </a:r>
            <a:endParaRPr/>
          </a:p>
          <a:p>
            <a:pPr indent="0" lvl="0" marL="457200" rtl="0" algn="l">
              <a:spcBef>
                <a:spcPts val="480"/>
              </a:spcBef>
              <a:spcAft>
                <a:spcPts val="0"/>
              </a:spcAft>
              <a:buNone/>
            </a:pPr>
            <a:r>
              <a:t/>
            </a:r>
            <a:endParaRPr/>
          </a:p>
          <a:p>
            <a:pPr indent="0" lvl="0" marL="457200" rtl="0" algn="l">
              <a:spcBef>
                <a:spcPts val="480"/>
              </a:spcBef>
              <a:spcAft>
                <a:spcPts val="0"/>
              </a:spcAft>
              <a:buNone/>
            </a:pPr>
            <a:r>
              <a:t/>
            </a:r>
            <a:endParaRPr/>
          </a:p>
          <a:p>
            <a:pPr indent="0" lvl="0" marL="457200" rtl="0" algn="l">
              <a:spcBef>
                <a:spcPts val="480"/>
              </a:spcBef>
              <a:spcAft>
                <a:spcPts val="0"/>
              </a:spcAft>
              <a:buNone/>
            </a:pPr>
            <a:r>
              <a:t/>
            </a:r>
            <a:endParaRPr/>
          </a:p>
          <a:p>
            <a:pPr indent="-381000" lvl="0" marL="457200" rtl="0" algn="l">
              <a:spcBef>
                <a:spcPts val="480"/>
              </a:spcBef>
              <a:spcAft>
                <a:spcPts val="0"/>
              </a:spcAft>
              <a:buSzPts val="2400"/>
              <a:buChar char="•"/>
            </a:pPr>
            <a:r>
              <a:rPr lang="en"/>
              <a:t>P(X|W) : Probability of occurrences X given words W</a:t>
            </a:r>
            <a:br>
              <a:rPr lang="en"/>
            </a:br>
            <a:r>
              <a:rPr lang="en"/>
              <a:t>		    (Acoustic Models)</a:t>
            </a:r>
            <a:endParaRPr/>
          </a:p>
          <a:p>
            <a:pPr indent="-381000" lvl="0" marL="457200" rtl="0" algn="l">
              <a:spcBef>
                <a:spcPts val="0"/>
              </a:spcBef>
              <a:spcAft>
                <a:spcPts val="0"/>
              </a:spcAft>
              <a:buSzPts val="2400"/>
              <a:buChar char="•"/>
            </a:pPr>
            <a:r>
              <a:rPr lang="en"/>
              <a:t>P(W): 	    Probability associated with word sequence</a:t>
            </a:r>
            <a:br>
              <a:rPr lang="en"/>
            </a:br>
            <a:r>
              <a:rPr lang="en"/>
              <a:t>		    (Language Models)</a:t>
            </a:r>
            <a:endParaRPr/>
          </a:p>
        </p:txBody>
      </p:sp>
      <p:pic>
        <p:nvPicPr>
          <p:cNvPr id="501" name="Google Shape;501;p75"/>
          <p:cNvPicPr preferRelativeResize="0"/>
          <p:nvPr/>
        </p:nvPicPr>
        <p:blipFill>
          <a:blip r:embed="rId3">
            <a:alphaModFix/>
          </a:blip>
          <a:stretch>
            <a:fillRect/>
          </a:stretch>
        </p:blipFill>
        <p:spPr>
          <a:xfrm>
            <a:off x="666763" y="1385525"/>
            <a:ext cx="3438525" cy="1104900"/>
          </a:xfrm>
          <a:prstGeom prst="rect">
            <a:avLst/>
          </a:prstGeom>
          <a:noFill/>
          <a:ln cap="flat" cmpd="sng" w="9525">
            <a:solidFill>
              <a:schemeClr val="dk1"/>
            </a:solidFill>
            <a:prstDash val="solid"/>
            <a:round/>
            <a:headEnd len="sm" w="sm" type="none"/>
            <a:tailEnd len="sm" w="sm" type="none"/>
          </a:ln>
        </p:spPr>
      </p:pic>
      <p:cxnSp>
        <p:nvCxnSpPr>
          <p:cNvPr id="502" name="Google Shape;502;p75"/>
          <p:cNvCxnSpPr>
            <a:stCxn id="501" idx="3"/>
          </p:cNvCxnSpPr>
          <p:nvPr/>
        </p:nvCxnSpPr>
        <p:spPr>
          <a:xfrm flipH="1" rot="10800000">
            <a:off x="4105288" y="1928675"/>
            <a:ext cx="1148400" cy="9300"/>
          </a:xfrm>
          <a:prstGeom prst="straightConnector1">
            <a:avLst/>
          </a:prstGeom>
          <a:noFill/>
          <a:ln cap="flat" cmpd="sng" w="9525">
            <a:solidFill>
              <a:schemeClr val="dk2"/>
            </a:solidFill>
            <a:prstDash val="solid"/>
            <a:round/>
            <a:headEnd len="med" w="med" type="none"/>
            <a:tailEnd len="med" w="med" type="triangle"/>
          </a:ln>
        </p:spPr>
      </p:cxnSp>
      <p:pic>
        <p:nvPicPr>
          <p:cNvPr id="503" name="Google Shape;503;p75"/>
          <p:cNvPicPr preferRelativeResize="0"/>
          <p:nvPr/>
        </p:nvPicPr>
        <p:blipFill>
          <a:blip r:embed="rId4">
            <a:alphaModFix/>
          </a:blip>
          <a:stretch>
            <a:fillRect/>
          </a:stretch>
        </p:blipFill>
        <p:spPr>
          <a:xfrm>
            <a:off x="5253688" y="1404575"/>
            <a:ext cx="3152775" cy="1085850"/>
          </a:xfrm>
          <a:prstGeom prst="rect">
            <a:avLst/>
          </a:prstGeom>
          <a:noFill/>
          <a:ln cap="flat" cmpd="sng" w="9525">
            <a:solidFill>
              <a:schemeClr val="dk1"/>
            </a:solidFill>
            <a:prstDash val="solid"/>
            <a:round/>
            <a:headEnd len="sm" w="sm" type="none"/>
            <a:tailEnd len="sm" w="sm" type="none"/>
          </a:ln>
        </p:spPr>
      </p:pic>
      <p:sp>
        <p:nvSpPr>
          <p:cNvPr id="504" name="Google Shape;504;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40"/>
          <p:cNvSpPr txBox="1"/>
          <p:nvPr>
            <p:ph type="title"/>
          </p:nvPr>
        </p:nvSpPr>
        <p:spPr>
          <a:xfrm>
            <a:off x="457200" y="205978"/>
            <a:ext cx="8229600" cy="457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Problem Statement</a:t>
            </a:r>
            <a:endParaRPr/>
          </a:p>
        </p:txBody>
      </p:sp>
      <p:sp>
        <p:nvSpPr>
          <p:cNvPr id="182" name="Google Shape;182;p40"/>
          <p:cNvSpPr txBox="1"/>
          <p:nvPr>
            <p:ph idx="1" type="body"/>
          </p:nvPr>
        </p:nvSpPr>
        <p:spPr>
          <a:xfrm>
            <a:off x="137650" y="1179875"/>
            <a:ext cx="8849100" cy="12978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480"/>
              </a:spcBef>
              <a:spcAft>
                <a:spcPts val="0"/>
              </a:spcAft>
              <a:buSzPts val="2400"/>
              <a:buChar char="•"/>
            </a:pPr>
            <a:r>
              <a:rPr lang="en"/>
              <a:t>Speech-to-Speech Machine Translation : </a:t>
            </a:r>
            <a:r>
              <a:rPr lang="en"/>
              <a:t>To translate speech in language A into speech in </a:t>
            </a:r>
            <a:r>
              <a:rPr lang="en"/>
              <a:t>language</a:t>
            </a:r>
            <a:r>
              <a:rPr lang="en"/>
              <a:t> </a:t>
            </a:r>
            <a:r>
              <a:rPr lang="en"/>
              <a:t>B</a:t>
            </a:r>
            <a:r>
              <a:rPr lang="en"/>
              <a:t> through use of a computer.</a:t>
            </a:r>
            <a:endParaRPr/>
          </a:p>
        </p:txBody>
      </p:sp>
      <p:pic>
        <p:nvPicPr>
          <p:cNvPr id="183" name="Google Shape;183;p40"/>
          <p:cNvPicPr preferRelativeResize="0"/>
          <p:nvPr/>
        </p:nvPicPr>
        <p:blipFill>
          <a:blip r:embed="rId3">
            <a:alphaModFix/>
          </a:blip>
          <a:stretch>
            <a:fillRect/>
          </a:stretch>
        </p:blipFill>
        <p:spPr>
          <a:xfrm>
            <a:off x="631400" y="2514600"/>
            <a:ext cx="1997100" cy="1997100"/>
          </a:xfrm>
          <a:prstGeom prst="rect">
            <a:avLst/>
          </a:prstGeom>
          <a:noFill/>
          <a:ln>
            <a:noFill/>
          </a:ln>
        </p:spPr>
      </p:pic>
      <p:pic>
        <p:nvPicPr>
          <p:cNvPr id="184" name="Google Shape;184;p40"/>
          <p:cNvPicPr preferRelativeResize="0"/>
          <p:nvPr/>
        </p:nvPicPr>
        <p:blipFill>
          <a:blip r:embed="rId3">
            <a:alphaModFix/>
          </a:blip>
          <a:stretch>
            <a:fillRect/>
          </a:stretch>
        </p:blipFill>
        <p:spPr>
          <a:xfrm flipH="1">
            <a:off x="6477000" y="2514600"/>
            <a:ext cx="1997100" cy="1997100"/>
          </a:xfrm>
          <a:prstGeom prst="rect">
            <a:avLst/>
          </a:prstGeom>
          <a:noFill/>
          <a:ln>
            <a:noFill/>
          </a:ln>
        </p:spPr>
      </p:pic>
      <p:sp>
        <p:nvSpPr>
          <p:cNvPr id="185" name="Google Shape;185;p40"/>
          <p:cNvSpPr/>
          <p:nvPr/>
        </p:nvSpPr>
        <p:spPr>
          <a:xfrm>
            <a:off x="3090700" y="2682900"/>
            <a:ext cx="2924100" cy="1522200"/>
          </a:xfrm>
          <a:prstGeom prst="roundRect">
            <a:avLst>
              <a:gd fmla="val 16667" name="adj"/>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rPr>
              <a:t>Speech-To-Speech Machine Translation System</a:t>
            </a:r>
            <a:r>
              <a:rPr b="1" lang="en" sz="1700"/>
              <a:t> </a:t>
            </a:r>
            <a:endParaRPr b="1" sz="1700"/>
          </a:p>
        </p:txBody>
      </p:sp>
      <p:sp>
        <p:nvSpPr>
          <p:cNvPr id="186" name="Google Shape;186;p40"/>
          <p:cNvSpPr txBox="1"/>
          <p:nvPr/>
        </p:nvSpPr>
        <p:spPr>
          <a:xfrm>
            <a:off x="479000" y="4205925"/>
            <a:ext cx="199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Speech segment in L1</a:t>
            </a:r>
            <a:endParaRPr/>
          </a:p>
        </p:txBody>
      </p:sp>
      <p:sp>
        <p:nvSpPr>
          <p:cNvPr id="187" name="Google Shape;187;p40"/>
          <p:cNvSpPr txBox="1"/>
          <p:nvPr/>
        </p:nvSpPr>
        <p:spPr>
          <a:xfrm>
            <a:off x="6705600" y="4205100"/>
            <a:ext cx="199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Speech segment in L2</a:t>
            </a:r>
            <a:endParaRPr/>
          </a:p>
        </p:txBody>
      </p:sp>
      <p:sp>
        <p:nvSpPr>
          <p:cNvPr id="188" name="Google Shape;188;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6"/>
          <p:cNvSpPr txBox="1"/>
          <p:nvPr>
            <p:ph idx="1" type="body"/>
          </p:nvPr>
        </p:nvSpPr>
        <p:spPr>
          <a:xfrm>
            <a:off x="457200" y="192875"/>
            <a:ext cx="8229600" cy="44019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2100" u="sng"/>
              <a:t>Acoustic Models:</a:t>
            </a:r>
            <a:endParaRPr sz="2100" u="sng"/>
          </a:p>
          <a:p>
            <a:pPr indent="-361950" lvl="0" marL="457200" rtl="0" algn="l">
              <a:spcBef>
                <a:spcPts val="480"/>
              </a:spcBef>
              <a:spcAft>
                <a:spcPts val="0"/>
              </a:spcAft>
              <a:buSzPts val="2100"/>
              <a:buChar char="•"/>
            </a:pPr>
            <a:r>
              <a:rPr lang="en" sz="2100"/>
              <a:t>Contains statistical representations of each of the distinct sounds that make up a word</a:t>
            </a:r>
            <a:endParaRPr sz="2100"/>
          </a:p>
          <a:p>
            <a:pPr indent="-361950" lvl="0" marL="457200" rtl="0" algn="l">
              <a:spcBef>
                <a:spcPts val="0"/>
              </a:spcBef>
              <a:spcAft>
                <a:spcPts val="0"/>
              </a:spcAft>
              <a:buSzPts val="2100"/>
              <a:buChar char="•"/>
            </a:pPr>
            <a:r>
              <a:rPr lang="en" sz="2100"/>
              <a:t>44 phonemes in English, each phoneme has its own HMM</a:t>
            </a:r>
            <a:endParaRPr sz="2100"/>
          </a:p>
          <a:p>
            <a:pPr indent="0" lvl="0" marL="0" rtl="0" algn="l">
              <a:spcBef>
                <a:spcPts val="480"/>
              </a:spcBef>
              <a:spcAft>
                <a:spcPts val="0"/>
              </a:spcAft>
              <a:buNone/>
            </a:pPr>
            <a:r>
              <a:rPr lang="en" sz="2100" u="sng"/>
              <a:t>Lexicon Models:</a:t>
            </a:r>
            <a:endParaRPr sz="2100" u="sng"/>
          </a:p>
          <a:p>
            <a:pPr indent="-361950" lvl="0" marL="457200" rtl="0" algn="l">
              <a:spcBef>
                <a:spcPts val="480"/>
              </a:spcBef>
              <a:spcAft>
                <a:spcPts val="0"/>
              </a:spcAft>
              <a:buSzPts val="2100"/>
              <a:buChar char="•"/>
            </a:pPr>
            <a:r>
              <a:rPr lang="en" sz="2100"/>
              <a:t>Pronunciation models for speech recognizers; provides discriminating metric between pronunciations of the same word in different context</a:t>
            </a:r>
            <a:endParaRPr sz="2100"/>
          </a:p>
          <a:p>
            <a:pPr indent="-361950" lvl="0" marL="457200" rtl="0" algn="l">
              <a:spcBef>
                <a:spcPts val="0"/>
              </a:spcBef>
              <a:spcAft>
                <a:spcPts val="0"/>
              </a:spcAft>
              <a:buSzPts val="2100"/>
              <a:buChar char="•"/>
            </a:pPr>
            <a:r>
              <a:rPr lang="en" sz="2100"/>
              <a:t>Eg, consider “ough” as in through, dough, cough, rough, bough, thorough, enough, etc</a:t>
            </a:r>
            <a:endParaRPr sz="2100"/>
          </a:p>
          <a:p>
            <a:pPr indent="0" lvl="0" marL="0" rtl="0" algn="l">
              <a:spcBef>
                <a:spcPts val="480"/>
              </a:spcBef>
              <a:spcAft>
                <a:spcPts val="0"/>
              </a:spcAft>
              <a:buNone/>
            </a:pPr>
            <a:r>
              <a:rPr lang="en" sz="2100" u="sng"/>
              <a:t>Language Models:</a:t>
            </a:r>
            <a:endParaRPr sz="2100" u="sng"/>
          </a:p>
          <a:p>
            <a:pPr indent="-361950" lvl="0" marL="457200" rtl="0" algn="l">
              <a:spcBef>
                <a:spcPts val="480"/>
              </a:spcBef>
              <a:spcAft>
                <a:spcPts val="0"/>
              </a:spcAft>
              <a:buSzPts val="2100"/>
              <a:buChar char="•"/>
            </a:pPr>
            <a:r>
              <a:rPr lang="en" sz="2100"/>
              <a:t>Predicting next word given a sequence of words</a:t>
            </a:r>
            <a:endParaRPr sz="2100"/>
          </a:p>
          <a:p>
            <a:pPr indent="-361950" lvl="0" marL="457200" rtl="0" algn="l">
              <a:spcBef>
                <a:spcPts val="0"/>
              </a:spcBef>
              <a:spcAft>
                <a:spcPts val="0"/>
              </a:spcAft>
              <a:buSzPts val="2100"/>
              <a:buChar char="•"/>
            </a:pPr>
            <a:r>
              <a:rPr lang="en" sz="2100"/>
              <a:t>Used to calculate P(W) in previous expressions</a:t>
            </a:r>
            <a:endParaRPr sz="2100"/>
          </a:p>
          <a:p>
            <a:pPr indent="0" lvl="0" marL="0" rtl="0" algn="l">
              <a:spcBef>
                <a:spcPts val="480"/>
              </a:spcBef>
              <a:spcAft>
                <a:spcPts val="0"/>
              </a:spcAft>
              <a:buNone/>
            </a:pPr>
            <a:r>
              <a:t/>
            </a:r>
            <a:endParaRPr sz="2100"/>
          </a:p>
          <a:p>
            <a:pPr indent="0" lvl="0" marL="0" rtl="0" algn="l">
              <a:spcBef>
                <a:spcPts val="480"/>
              </a:spcBef>
              <a:spcAft>
                <a:spcPts val="0"/>
              </a:spcAft>
              <a:buNone/>
            </a:pPr>
            <a:r>
              <a:t/>
            </a:r>
            <a:endParaRPr sz="2100"/>
          </a:p>
        </p:txBody>
      </p:sp>
      <p:sp>
        <p:nvSpPr>
          <p:cNvPr id="510" name="Google Shape;510;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7"/>
          <p:cNvSpPr txBox="1"/>
          <p:nvPr>
            <p:ph type="title"/>
          </p:nvPr>
        </p:nvSpPr>
        <p:spPr>
          <a:xfrm>
            <a:off x="157200" y="205975"/>
            <a:ext cx="88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Architecture of cascaded ASR </a:t>
            </a:r>
            <a:r>
              <a:rPr lang="en"/>
              <a:t>System</a:t>
            </a:r>
            <a:endParaRPr/>
          </a:p>
        </p:txBody>
      </p:sp>
      <p:sp>
        <p:nvSpPr>
          <p:cNvPr id="516" name="Google Shape;516;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7" name="Google Shape;517;p77"/>
          <p:cNvPicPr preferRelativeResize="0"/>
          <p:nvPr/>
        </p:nvPicPr>
        <p:blipFill>
          <a:blip r:embed="rId3">
            <a:alphaModFix/>
          </a:blip>
          <a:stretch>
            <a:fillRect/>
          </a:stretch>
        </p:blipFill>
        <p:spPr>
          <a:xfrm>
            <a:off x="1166275" y="1063375"/>
            <a:ext cx="6697350" cy="3557600"/>
          </a:xfrm>
          <a:prstGeom prst="rect">
            <a:avLst/>
          </a:prstGeom>
          <a:noFill/>
          <a:ln>
            <a:noFill/>
          </a:ln>
        </p:spPr>
      </p:pic>
      <p:sp>
        <p:nvSpPr>
          <p:cNvPr id="518" name="Google Shape;518;p77"/>
          <p:cNvSpPr txBox="1"/>
          <p:nvPr/>
        </p:nvSpPr>
        <p:spPr>
          <a:xfrm>
            <a:off x="824200" y="4686025"/>
            <a:ext cx="7381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Image source: Lectures on Automatic Speech Recognition by Prof Preethi Jyothi, Course CS753, IIT Bombay</a:t>
            </a:r>
            <a:endParaRPr sz="11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8"/>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Characteristics of a good ASR Metric:</a:t>
            </a:r>
            <a:endParaRPr sz="2100"/>
          </a:p>
          <a:p>
            <a:pPr indent="-361950" lvl="1" marL="914400" rtl="0" algn="l">
              <a:spcBef>
                <a:spcPts val="0"/>
              </a:spcBef>
              <a:spcAft>
                <a:spcPts val="0"/>
              </a:spcAft>
              <a:buSzPts val="2100"/>
              <a:buChar char="–"/>
            </a:pPr>
            <a:r>
              <a:rPr lang="en" sz="2100"/>
              <a:t>Direct </a:t>
            </a:r>
            <a:endParaRPr sz="2100"/>
          </a:p>
          <a:p>
            <a:pPr indent="-361950" lvl="1" marL="914400" rtl="0" algn="l">
              <a:spcBef>
                <a:spcPts val="0"/>
              </a:spcBef>
              <a:spcAft>
                <a:spcPts val="0"/>
              </a:spcAft>
              <a:buSzPts val="2100"/>
              <a:buChar char="–"/>
            </a:pPr>
            <a:r>
              <a:rPr lang="en" sz="2100"/>
              <a:t>Objective</a:t>
            </a:r>
            <a:endParaRPr sz="2100"/>
          </a:p>
          <a:p>
            <a:pPr indent="-361950" lvl="1" marL="914400" rtl="0" algn="l">
              <a:spcBef>
                <a:spcPts val="0"/>
              </a:spcBef>
              <a:spcAft>
                <a:spcPts val="0"/>
              </a:spcAft>
              <a:buSzPts val="2100"/>
              <a:buChar char="–"/>
            </a:pPr>
            <a:r>
              <a:rPr lang="en" sz="2100"/>
              <a:t>Interpretable</a:t>
            </a:r>
            <a:endParaRPr sz="2100"/>
          </a:p>
          <a:p>
            <a:pPr indent="-361950" lvl="1" marL="914400" rtl="0" algn="l">
              <a:spcBef>
                <a:spcPts val="0"/>
              </a:spcBef>
              <a:spcAft>
                <a:spcPts val="0"/>
              </a:spcAft>
              <a:buSzPts val="2100"/>
              <a:buChar char="–"/>
            </a:pPr>
            <a:r>
              <a:rPr lang="en" sz="2100"/>
              <a:t>Modular</a:t>
            </a:r>
            <a:endParaRPr sz="2100"/>
          </a:p>
          <a:p>
            <a:pPr indent="0" lvl="0" marL="0" rtl="0" algn="l">
              <a:spcBef>
                <a:spcPts val="480"/>
              </a:spcBef>
              <a:spcAft>
                <a:spcPts val="0"/>
              </a:spcAft>
              <a:buNone/>
            </a:pPr>
            <a:r>
              <a:t/>
            </a:r>
            <a:endParaRPr sz="2100"/>
          </a:p>
          <a:p>
            <a:pPr indent="-361950" lvl="0" marL="457200" rtl="0" algn="l">
              <a:spcBef>
                <a:spcPts val="480"/>
              </a:spcBef>
              <a:spcAft>
                <a:spcPts val="0"/>
              </a:spcAft>
              <a:buSzPts val="2100"/>
              <a:buChar char="•"/>
            </a:pPr>
            <a:r>
              <a:rPr lang="en" sz="2100"/>
              <a:t>Word Error Rate: Popular metric; measures the percentage of corrections needed to transform an incorrect word to a correct word.</a:t>
            </a:r>
            <a:endParaRPr sz="2100"/>
          </a:p>
        </p:txBody>
      </p:sp>
      <p:sp>
        <p:nvSpPr>
          <p:cNvPr id="524" name="Google Shape;524;p78"/>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Evaluation Metrics for ASR</a:t>
            </a:r>
            <a:endParaRPr/>
          </a:p>
        </p:txBody>
      </p:sp>
      <p:pic>
        <p:nvPicPr>
          <p:cNvPr id="525" name="Google Shape;525;p78"/>
          <p:cNvPicPr preferRelativeResize="0"/>
          <p:nvPr/>
        </p:nvPicPr>
        <p:blipFill>
          <a:blip r:embed="rId3">
            <a:alphaModFix/>
          </a:blip>
          <a:stretch>
            <a:fillRect/>
          </a:stretch>
        </p:blipFill>
        <p:spPr>
          <a:xfrm>
            <a:off x="2695575" y="3957650"/>
            <a:ext cx="3752850" cy="1085850"/>
          </a:xfrm>
          <a:prstGeom prst="rect">
            <a:avLst/>
          </a:prstGeom>
          <a:noFill/>
          <a:ln>
            <a:noFill/>
          </a:ln>
        </p:spPr>
      </p:pic>
      <p:sp>
        <p:nvSpPr>
          <p:cNvPr id="526" name="Google Shape;526;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9"/>
          <p:cNvSpPr txBox="1"/>
          <p:nvPr>
            <p:ph type="title"/>
          </p:nvPr>
        </p:nvSpPr>
        <p:spPr>
          <a:xfrm>
            <a:off x="457200" y="57603"/>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ASR Error rates across the </a:t>
            </a:r>
            <a:r>
              <a:rPr lang="en"/>
              <a:t>years</a:t>
            </a:r>
            <a:endParaRPr/>
          </a:p>
        </p:txBody>
      </p:sp>
      <p:sp>
        <p:nvSpPr>
          <p:cNvPr id="532" name="Google Shape;532;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3" name="Google Shape;533;p79"/>
          <p:cNvPicPr preferRelativeResize="0"/>
          <p:nvPr/>
        </p:nvPicPr>
        <p:blipFill>
          <a:blip r:embed="rId3">
            <a:alphaModFix/>
          </a:blip>
          <a:stretch>
            <a:fillRect/>
          </a:stretch>
        </p:blipFill>
        <p:spPr>
          <a:xfrm>
            <a:off x="1701050" y="828453"/>
            <a:ext cx="5741909" cy="3775321"/>
          </a:xfrm>
          <a:prstGeom prst="rect">
            <a:avLst/>
          </a:prstGeom>
          <a:noFill/>
          <a:ln>
            <a:noFill/>
          </a:ln>
        </p:spPr>
      </p:pic>
      <p:sp>
        <p:nvSpPr>
          <p:cNvPr id="534" name="Google Shape;534;p79"/>
          <p:cNvSpPr txBox="1"/>
          <p:nvPr/>
        </p:nvSpPr>
        <p:spPr>
          <a:xfrm>
            <a:off x="457200" y="4746550"/>
            <a:ext cx="804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Image Source: A Historical Perspective of Speech Recognition, Communications of the ACM, 2014</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0"/>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Hidden Markov Models</a:t>
            </a:r>
            <a:endParaRPr/>
          </a:p>
        </p:txBody>
      </p:sp>
      <p:sp>
        <p:nvSpPr>
          <p:cNvPr id="540" name="Google Shape;540;p80"/>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Each spoken word consists of a sequence of ‘l’ pronunciation segments called phonemes</a:t>
            </a:r>
            <a:endParaRPr/>
          </a:p>
          <a:p>
            <a:pPr indent="-381000" lvl="0" marL="457200" rtl="0" algn="l">
              <a:spcBef>
                <a:spcPts val="0"/>
              </a:spcBef>
              <a:spcAft>
                <a:spcPts val="0"/>
              </a:spcAft>
              <a:buSzPts val="2400"/>
              <a:buChar char="•"/>
            </a:pPr>
            <a:r>
              <a:rPr lang="en"/>
              <a:t>To compute over all possible pronunciations Q of the word, we model the probability as - </a:t>
            </a:r>
            <a:endParaRPr/>
          </a:p>
          <a:p>
            <a:pPr indent="0" lvl="0" marL="457200" rtl="0" algn="l">
              <a:spcBef>
                <a:spcPts val="480"/>
              </a:spcBef>
              <a:spcAft>
                <a:spcPts val="0"/>
              </a:spcAft>
              <a:buNone/>
            </a:pPr>
            <a:r>
              <a:t/>
            </a:r>
            <a:endParaRPr/>
          </a:p>
        </p:txBody>
      </p:sp>
      <p:pic>
        <p:nvPicPr>
          <p:cNvPr id="541" name="Google Shape;541;p80"/>
          <p:cNvPicPr preferRelativeResize="0"/>
          <p:nvPr/>
        </p:nvPicPr>
        <p:blipFill>
          <a:blip r:embed="rId3">
            <a:alphaModFix/>
          </a:blip>
          <a:stretch>
            <a:fillRect/>
          </a:stretch>
        </p:blipFill>
        <p:spPr>
          <a:xfrm>
            <a:off x="2960838" y="3067100"/>
            <a:ext cx="3222325" cy="749050"/>
          </a:xfrm>
          <a:prstGeom prst="rect">
            <a:avLst/>
          </a:prstGeom>
          <a:noFill/>
          <a:ln>
            <a:noFill/>
          </a:ln>
        </p:spPr>
      </p:pic>
      <p:sp>
        <p:nvSpPr>
          <p:cNvPr id="542" name="Google Shape;542;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1"/>
          <p:cNvSpPr txBox="1"/>
          <p:nvPr>
            <p:ph idx="1" type="body"/>
          </p:nvPr>
        </p:nvSpPr>
        <p:spPr>
          <a:xfrm>
            <a:off x="457200" y="269625"/>
            <a:ext cx="8229600" cy="43251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Each base phoneme q is modelled as a HMM as depicted in the figure below - </a:t>
            </a:r>
            <a:endParaRPr/>
          </a:p>
        </p:txBody>
      </p:sp>
      <p:pic>
        <p:nvPicPr>
          <p:cNvPr id="548" name="Google Shape;548;p81"/>
          <p:cNvPicPr preferRelativeResize="0"/>
          <p:nvPr/>
        </p:nvPicPr>
        <p:blipFill>
          <a:blip r:embed="rId3">
            <a:alphaModFix/>
          </a:blip>
          <a:stretch>
            <a:fillRect/>
          </a:stretch>
        </p:blipFill>
        <p:spPr>
          <a:xfrm>
            <a:off x="2451925" y="1148325"/>
            <a:ext cx="4240150" cy="3564875"/>
          </a:xfrm>
          <a:prstGeom prst="rect">
            <a:avLst/>
          </a:prstGeom>
          <a:noFill/>
          <a:ln>
            <a:noFill/>
          </a:ln>
        </p:spPr>
      </p:pic>
      <p:sp>
        <p:nvSpPr>
          <p:cNvPr id="549" name="Google Shape;549;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2"/>
          <p:cNvSpPr txBox="1"/>
          <p:nvPr>
            <p:ph idx="1" type="body"/>
          </p:nvPr>
        </p:nvSpPr>
        <p:spPr>
          <a:xfrm>
            <a:off x="457200" y="300725"/>
            <a:ext cx="8222400" cy="42939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For a large vocabulary, including the dependence on all previous words in the sentence becomes computationally difficult task. </a:t>
            </a:r>
            <a:endParaRPr/>
          </a:p>
          <a:p>
            <a:pPr indent="-381000" lvl="0" marL="457200" rtl="0" algn="l">
              <a:spcBef>
                <a:spcPts val="0"/>
              </a:spcBef>
              <a:spcAft>
                <a:spcPts val="0"/>
              </a:spcAft>
              <a:buSzPts val="2400"/>
              <a:buChar char="•"/>
            </a:pPr>
            <a:r>
              <a:rPr lang="en"/>
              <a:t>As a result, N-gram models were constructed such that the dependence is limited to the last </a:t>
            </a:r>
            <a:r>
              <a:rPr lang="en"/>
              <a:t>N</a:t>
            </a:r>
            <a:r>
              <a:rPr lang="en"/>
              <a:t> words of the sequence - </a:t>
            </a:r>
            <a:endParaRPr/>
          </a:p>
        </p:txBody>
      </p:sp>
      <p:pic>
        <p:nvPicPr>
          <p:cNvPr id="555" name="Google Shape;555;p82"/>
          <p:cNvPicPr preferRelativeResize="0"/>
          <p:nvPr/>
        </p:nvPicPr>
        <p:blipFill>
          <a:blip r:embed="rId3">
            <a:alphaModFix/>
          </a:blip>
          <a:stretch>
            <a:fillRect/>
          </a:stretch>
        </p:blipFill>
        <p:spPr>
          <a:xfrm>
            <a:off x="457200" y="3404000"/>
            <a:ext cx="4738150" cy="1190625"/>
          </a:xfrm>
          <a:prstGeom prst="rect">
            <a:avLst/>
          </a:prstGeom>
          <a:noFill/>
          <a:ln>
            <a:noFill/>
          </a:ln>
        </p:spPr>
      </p:pic>
      <p:pic>
        <p:nvPicPr>
          <p:cNvPr id="556" name="Google Shape;556;p82"/>
          <p:cNvPicPr preferRelativeResize="0"/>
          <p:nvPr/>
        </p:nvPicPr>
        <p:blipFill>
          <a:blip r:embed="rId4">
            <a:alphaModFix/>
          </a:blip>
          <a:stretch>
            <a:fillRect/>
          </a:stretch>
        </p:blipFill>
        <p:spPr>
          <a:xfrm>
            <a:off x="5440188" y="3237313"/>
            <a:ext cx="3629025" cy="1524000"/>
          </a:xfrm>
          <a:prstGeom prst="rect">
            <a:avLst/>
          </a:prstGeom>
          <a:noFill/>
          <a:ln>
            <a:noFill/>
          </a:ln>
        </p:spPr>
      </p:pic>
      <p:sp>
        <p:nvSpPr>
          <p:cNvPr id="557" name="Google Shape;557;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3"/>
          <p:cNvSpPr txBox="1"/>
          <p:nvPr>
            <p:ph idx="1" type="body"/>
          </p:nvPr>
        </p:nvSpPr>
        <p:spPr>
          <a:xfrm>
            <a:off x="457200" y="280000"/>
            <a:ext cx="8229600" cy="43146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2300" u="sng"/>
              <a:t>Viterbi Algorithm:</a:t>
            </a:r>
            <a:endParaRPr sz="2300"/>
          </a:p>
          <a:p>
            <a:pPr indent="-374650" lvl="0" marL="457200" rtl="0" algn="l">
              <a:spcBef>
                <a:spcPts val="480"/>
              </a:spcBef>
              <a:spcAft>
                <a:spcPts val="0"/>
              </a:spcAft>
              <a:buSzPts val="2300"/>
              <a:buChar char="•"/>
            </a:pPr>
            <a:r>
              <a:rPr lang="en" sz="2300"/>
              <a:t>Identifying the sequence of hidden variables given observed sequence</a:t>
            </a:r>
            <a:endParaRPr sz="2300"/>
          </a:p>
          <a:p>
            <a:pPr indent="-374650" lvl="0" marL="457200" rtl="0" algn="l">
              <a:spcBef>
                <a:spcPts val="0"/>
              </a:spcBef>
              <a:spcAft>
                <a:spcPts val="0"/>
              </a:spcAft>
              <a:buSzPts val="2300"/>
              <a:buChar char="•"/>
            </a:pPr>
            <a:r>
              <a:rPr lang="en" sz="2300"/>
              <a:t>Calculates the probability of the various possible outputs of the current time step keeping into account the associated probabilities of the previous time step outputs</a:t>
            </a:r>
            <a:endParaRPr sz="2300"/>
          </a:p>
          <a:p>
            <a:pPr indent="-374650" lvl="0" marL="457200" rtl="0" algn="l">
              <a:spcBef>
                <a:spcPts val="0"/>
              </a:spcBef>
              <a:spcAft>
                <a:spcPts val="0"/>
              </a:spcAft>
              <a:buSzPts val="2300"/>
              <a:buChar char="•"/>
            </a:pPr>
            <a:r>
              <a:rPr lang="en" sz="2300"/>
              <a:t>At each timestep we have a probability associated with all the possible paths in the decoding. </a:t>
            </a:r>
            <a:endParaRPr sz="2300"/>
          </a:p>
          <a:p>
            <a:pPr indent="-374650" lvl="0" marL="457200" rtl="0" algn="l">
              <a:spcBef>
                <a:spcPts val="0"/>
              </a:spcBef>
              <a:spcAft>
                <a:spcPts val="0"/>
              </a:spcAft>
              <a:buSzPts val="2300"/>
              <a:buChar char="•"/>
            </a:pPr>
            <a:r>
              <a:rPr lang="en" sz="2300"/>
              <a:t>The path with the highest probability is assigned as the Viterbi path and is continued forward to the next time step.</a:t>
            </a:r>
            <a:endParaRPr sz="2300"/>
          </a:p>
        </p:txBody>
      </p:sp>
      <p:sp>
        <p:nvSpPr>
          <p:cNvPr id="563" name="Google Shape;563;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4"/>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700"/>
              <a:t>A short digress: Viterbi decoding for Part of Speech (POS) tagging</a:t>
            </a:r>
            <a:endParaRPr sz="3700"/>
          </a:p>
        </p:txBody>
      </p:sp>
      <p:sp>
        <p:nvSpPr>
          <p:cNvPr id="569" name="Google Shape;569;p84"/>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
        <p:nvSpPr>
          <p:cNvPr id="570" name="Google Shape;570;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84"/>
          <p:cNvSpPr txBox="1"/>
          <p:nvPr/>
        </p:nvSpPr>
        <p:spPr>
          <a:xfrm>
            <a:off x="1149875" y="4731425"/>
            <a:ext cx="6985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Image source: Lectures on Speech and NLP by Prof Pushpak Bhattacharyya, Course CS626, IIT Bombay</a:t>
            </a:r>
            <a:endParaRPr sz="1100">
              <a:solidFill>
                <a:schemeClr val="dk1"/>
              </a:solidFill>
            </a:endParaRPr>
          </a:p>
        </p:txBody>
      </p:sp>
      <p:pic>
        <p:nvPicPr>
          <p:cNvPr id="572" name="Google Shape;572;p84"/>
          <p:cNvPicPr preferRelativeResize="0"/>
          <p:nvPr/>
        </p:nvPicPr>
        <p:blipFill>
          <a:blip r:embed="rId3">
            <a:alphaModFix/>
          </a:blip>
          <a:stretch>
            <a:fillRect/>
          </a:stretch>
        </p:blipFill>
        <p:spPr>
          <a:xfrm>
            <a:off x="982650" y="1182387"/>
            <a:ext cx="7178688" cy="34300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5"/>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End-to-End Deep Learning Based ASR Systems</a:t>
            </a:r>
            <a:endParaRPr/>
          </a:p>
        </p:txBody>
      </p:sp>
      <p:sp>
        <p:nvSpPr>
          <p:cNvPr id="578" name="Google Shape;578;p85"/>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u="sng"/>
              <a:t>Shortcomings of HMM ASR Systems:</a:t>
            </a:r>
            <a:endParaRPr u="sng"/>
          </a:p>
          <a:p>
            <a:pPr indent="-381000" lvl="0" marL="457200" rtl="0" algn="l">
              <a:spcBef>
                <a:spcPts val="480"/>
              </a:spcBef>
              <a:spcAft>
                <a:spcPts val="0"/>
              </a:spcAft>
              <a:buSzPts val="2400"/>
              <a:buChar char="•"/>
            </a:pPr>
            <a:r>
              <a:rPr lang="en"/>
              <a:t>Local optimization of these models does not imply global optimization of the entire pipeline</a:t>
            </a:r>
            <a:endParaRPr/>
          </a:p>
          <a:p>
            <a:pPr indent="-381000" lvl="0" marL="457200" rtl="0" algn="l">
              <a:spcBef>
                <a:spcPts val="0"/>
              </a:spcBef>
              <a:spcAft>
                <a:spcPts val="0"/>
              </a:spcAft>
              <a:buSzPts val="2400"/>
              <a:buChar char="•"/>
            </a:pPr>
            <a:r>
              <a:rPr lang="en"/>
              <a:t>Modules are difficult to train and often require a lot of manual and domain specific feature engineering to achieve good results specific to the domain chosen</a:t>
            </a:r>
            <a:endParaRPr/>
          </a:p>
          <a:p>
            <a:pPr indent="-381000" lvl="0" marL="457200" rtl="0" algn="l">
              <a:spcBef>
                <a:spcPts val="0"/>
              </a:spcBef>
              <a:spcAft>
                <a:spcPts val="0"/>
              </a:spcAft>
              <a:buSzPts val="2400"/>
              <a:buChar char="•"/>
            </a:pPr>
            <a:r>
              <a:rPr lang="en"/>
              <a:t>Demand a large amount of annotated and aligned speech-text corpus.</a:t>
            </a:r>
            <a:endParaRPr/>
          </a:p>
          <a:p>
            <a:pPr indent="-381000" lvl="0" marL="457200" rtl="0" algn="l">
              <a:spcBef>
                <a:spcPts val="0"/>
              </a:spcBef>
              <a:spcAft>
                <a:spcPts val="0"/>
              </a:spcAft>
              <a:buSzPts val="2400"/>
              <a:buChar char="•"/>
            </a:pPr>
            <a:r>
              <a:rPr lang="en"/>
              <a:t>Compounding Errors problem</a:t>
            </a:r>
            <a:endParaRPr/>
          </a:p>
        </p:txBody>
      </p:sp>
      <p:sp>
        <p:nvSpPr>
          <p:cNvPr id="579" name="Google Shape;579;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sp>
        <p:nvSpPr>
          <p:cNvPr id="193" name="Google Shape;193;p41"/>
          <p:cNvSpPr txBox="1"/>
          <p:nvPr>
            <p:ph type="title"/>
          </p:nvPr>
        </p:nvSpPr>
        <p:spPr>
          <a:xfrm>
            <a:off x="412125" y="119050"/>
            <a:ext cx="7929600" cy="113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300">
                <a:highlight>
                  <a:schemeClr val="lt1"/>
                </a:highlight>
              </a:rPr>
              <a:t>NLTM: Bahubhashak Project: </a:t>
            </a:r>
            <a:r>
              <a:rPr lang="en" sz="3300">
                <a:highlight>
                  <a:schemeClr val="lt1"/>
                </a:highlight>
              </a:rPr>
              <a:t>Speech to Speech Machine Translation - Pipeline</a:t>
            </a:r>
            <a:endParaRPr sz="3300">
              <a:highlight>
                <a:schemeClr val="lt1"/>
              </a:highlight>
            </a:endParaRPr>
          </a:p>
        </p:txBody>
      </p:sp>
      <p:pic>
        <p:nvPicPr>
          <p:cNvPr id="194" name="Google Shape;194;p41"/>
          <p:cNvPicPr preferRelativeResize="0"/>
          <p:nvPr/>
        </p:nvPicPr>
        <p:blipFill rotWithShape="1">
          <a:blip r:embed="rId3">
            <a:alphaModFix/>
          </a:blip>
          <a:srcRect b="48325" l="33959" r="33251" t="5292"/>
          <a:stretch/>
        </p:blipFill>
        <p:spPr>
          <a:xfrm>
            <a:off x="412113" y="1785125"/>
            <a:ext cx="859323" cy="771299"/>
          </a:xfrm>
          <a:prstGeom prst="rect">
            <a:avLst/>
          </a:prstGeom>
          <a:noFill/>
          <a:ln cap="flat" cmpd="sng" w="9525">
            <a:solidFill>
              <a:schemeClr val="dk2"/>
            </a:solidFill>
            <a:prstDash val="solid"/>
            <a:round/>
            <a:headEnd len="sm" w="sm" type="none"/>
            <a:tailEnd len="sm" w="sm" type="none"/>
          </a:ln>
        </p:spPr>
      </p:pic>
      <p:sp>
        <p:nvSpPr>
          <p:cNvPr id="195" name="Google Shape;195;p41"/>
          <p:cNvSpPr/>
          <p:nvPr/>
        </p:nvSpPr>
        <p:spPr>
          <a:xfrm>
            <a:off x="1976775" y="1824350"/>
            <a:ext cx="1400700" cy="6702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rPr>
              <a:t>Automatic Speech Recognition</a:t>
            </a:r>
            <a:endParaRPr b="1" i="0" sz="1400" u="none" cap="none" strike="noStrike">
              <a:solidFill>
                <a:srgbClr val="000000"/>
              </a:solidFill>
            </a:endParaRPr>
          </a:p>
        </p:txBody>
      </p:sp>
      <p:cxnSp>
        <p:nvCxnSpPr>
          <p:cNvPr id="196" name="Google Shape;196;p41"/>
          <p:cNvCxnSpPr>
            <a:stCxn id="194" idx="3"/>
            <a:endCxn id="195" idx="1"/>
          </p:cNvCxnSpPr>
          <p:nvPr/>
        </p:nvCxnSpPr>
        <p:spPr>
          <a:xfrm flipH="1" rot="10800000">
            <a:off x="1271436" y="2159375"/>
            <a:ext cx="705300" cy="11400"/>
          </a:xfrm>
          <a:prstGeom prst="straightConnector1">
            <a:avLst/>
          </a:prstGeom>
          <a:noFill/>
          <a:ln cap="flat" cmpd="sng" w="19050">
            <a:solidFill>
              <a:srgbClr val="EA9999"/>
            </a:solidFill>
            <a:prstDash val="solid"/>
            <a:round/>
            <a:headEnd len="sm" w="sm" type="none"/>
            <a:tailEnd len="med" w="med" type="triangle"/>
          </a:ln>
        </p:spPr>
      </p:cxnSp>
      <p:sp>
        <p:nvSpPr>
          <p:cNvPr id="197" name="Google Shape;197;p41"/>
          <p:cNvSpPr/>
          <p:nvPr/>
        </p:nvSpPr>
        <p:spPr>
          <a:xfrm>
            <a:off x="3792438" y="1558100"/>
            <a:ext cx="1572900" cy="1206900"/>
          </a:xfrm>
          <a:prstGeom prst="rect">
            <a:avLst/>
          </a:prstGeom>
          <a:solidFill>
            <a:srgbClr val="FFF2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Cambria"/>
                <a:ea typeface="Cambria"/>
                <a:cs typeface="Cambria"/>
                <a:sym typeface="Cambria"/>
              </a:rPr>
              <a:t>When the Moon </a:t>
            </a:r>
            <a:r>
              <a:rPr b="1" i="1" lang="en" sz="1400" u="none" cap="none" strike="noStrike">
                <a:solidFill>
                  <a:srgbClr val="CC0000"/>
                </a:solidFill>
                <a:latin typeface="Cambria"/>
                <a:ea typeface="Cambria"/>
                <a:cs typeface="Cambria"/>
                <a:sym typeface="Cambria"/>
              </a:rPr>
              <a:t>come </a:t>
            </a:r>
            <a:r>
              <a:rPr b="0" i="1" lang="en" sz="1400" u="none" cap="none" strike="noStrike">
                <a:solidFill>
                  <a:srgbClr val="000000"/>
                </a:solidFill>
                <a:latin typeface="Cambria"/>
                <a:ea typeface="Cambria"/>
                <a:cs typeface="Cambria"/>
                <a:sym typeface="Cambria"/>
              </a:rPr>
              <a:t>in between the Sun and the Earth, solar eclipse happens.</a:t>
            </a:r>
            <a:endParaRPr b="0" i="1" sz="1400" u="none" cap="none" strike="noStrike">
              <a:solidFill>
                <a:srgbClr val="000000"/>
              </a:solidFill>
              <a:latin typeface="Cambria"/>
              <a:ea typeface="Cambria"/>
              <a:cs typeface="Cambria"/>
              <a:sym typeface="Cambria"/>
            </a:endParaRPr>
          </a:p>
        </p:txBody>
      </p:sp>
      <p:cxnSp>
        <p:nvCxnSpPr>
          <p:cNvPr id="198" name="Google Shape;198;p41"/>
          <p:cNvCxnSpPr>
            <a:stCxn id="195" idx="3"/>
            <a:endCxn id="197" idx="1"/>
          </p:cNvCxnSpPr>
          <p:nvPr/>
        </p:nvCxnSpPr>
        <p:spPr>
          <a:xfrm>
            <a:off x="3377475" y="2159450"/>
            <a:ext cx="414900" cy="2100"/>
          </a:xfrm>
          <a:prstGeom prst="straightConnector1">
            <a:avLst/>
          </a:prstGeom>
          <a:noFill/>
          <a:ln cap="flat" cmpd="sng" w="19050">
            <a:solidFill>
              <a:srgbClr val="EA9999"/>
            </a:solidFill>
            <a:prstDash val="solid"/>
            <a:round/>
            <a:headEnd len="sm" w="sm" type="none"/>
            <a:tailEnd len="med" w="med" type="triangle"/>
          </a:ln>
        </p:spPr>
      </p:cxnSp>
      <p:sp>
        <p:nvSpPr>
          <p:cNvPr id="199" name="Google Shape;199;p41"/>
          <p:cNvSpPr/>
          <p:nvPr/>
        </p:nvSpPr>
        <p:spPr>
          <a:xfrm>
            <a:off x="7361125" y="1556000"/>
            <a:ext cx="1615800" cy="1206900"/>
          </a:xfrm>
          <a:prstGeom prst="rect">
            <a:avLst/>
          </a:prstGeom>
          <a:solidFill>
            <a:srgbClr val="FFF2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Cambria"/>
                <a:ea typeface="Cambria"/>
                <a:cs typeface="Cambria"/>
                <a:sym typeface="Cambria"/>
              </a:rPr>
              <a:t>When the Moon </a:t>
            </a:r>
            <a:r>
              <a:rPr b="1" i="1" lang="en" sz="1400" u="none" cap="none" strike="noStrike">
                <a:solidFill>
                  <a:srgbClr val="CC0000"/>
                </a:solidFill>
                <a:latin typeface="Cambria"/>
                <a:ea typeface="Cambria"/>
                <a:cs typeface="Cambria"/>
                <a:sym typeface="Cambria"/>
              </a:rPr>
              <a:t>comes</a:t>
            </a:r>
            <a:r>
              <a:rPr b="0" i="1" lang="en" sz="1400" u="none" cap="none" strike="noStrike">
                <a:solidFill>
                  <a:srgbClr val="351C75"/>
                </a:solidFill>
                <a:latin typeface="Cambria"/>
                <a:ea typeface="Cambria"/>
                <a:cs typeface="Cambria"/>
                <a:sym typeface="Cambria"/>
              </a:rPr>
              <a:t> </a:t>
            </a:r>
            <a:r>
              <a:rPr b="0" i="1" lang="en" sz="1400" u="none" cap="none" strike="noStrike">
                <a:solidFill>
                  <a:srgbClr val="000000"/>
                </a:solidFill>
                <a:latin typeface="Cambria"/>
                <a:ea typeface="Cambria"/>
                <a:cs typeface="Cambria"/>
                <a:sym typeface="Cambria"/>
              </a:rPr>
              <a:t>in between the Sun and the Earth, solar </a:t>
            </a:r>
            <a:endParaRPr b="0" i="1" sz="1400" u="none" cap="none" strike="noStrike">
              <a:solidFill>
                <a:srgbClr val="000000"/>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Cambria"/>
                <a:ea typeface="Cambria"/>
                <a:cs typeface="Cambria"/>
                <a:sym typeface="Cambria"/>
              </a:rPr>
              <a:t>eclipse happens.</a:t>
            </a:r>
            <a:endParaRPr b="0" i="1" sz="1400" u="none" cap="none" strike="noStrike">
              <a:solidFill>
                <a:srgbClr val="000000"/>
              </a:solidFill>
              <a:latin typeface="Cambria"/>
              <a:ea typeface="Cambria"/>
              <a:cs typeface="Cambria"/>
              <a:sym typeface="Cambria"/>
            </a:endParaRPr>
          </a:p>
        </p:txBody>
      </p:sp>
      <p:cxnSp>
        <p:nvCxnSpPr>
          <p:cNvPr id="200" name="Google Shape;200;p41"/>
          <p:cNvCxnSpPr>
            <a:stCxn id="197" idx="3"/>
            <a:endCxn id="199" idx="1"/>
          </p:cNvCxnSpPr>
          <p:nvPr/>
        </p:nvCxnSpPr>
        <p:spPr>
          <a:xfrm flipH="1" rot="10800000">
            <a:off x="5365338" y="2159450"/>
            <a:ext cx="1995900" cy="2100"/>
          </a:xfrm>
          <a:prstGeom prst="straightConnector1">
            <a:avLst/>
          </a:prstGeom>
          <a:noFill/>
          <a:ln cap="flat" cmpd="sng" w="19050">
            <a:solidFill>
              <a:srgbClr val="EA9999"/>
            </a:solidFill>
            <a:prstDash val="solid"/>
            <a:round/>
            <a:headEnd len="sm" w="sm" type="none"/>
            <a:tailEnd len="med" w="med" type="triangle"/>
          </a:ln>
        </p:spPr>
      </p:cxnSp>
      <p:pic>
        <p:nvPicPr>
          <p:cNvPr id="201" name="Google Shape;201;p41"/>
          <p:cNvPicPr preferRelativeResize="0"/>
          <p:nvPr/>
        </p:nvPicPr>
        <p:blipFill rotWithShape="1">
          <a:blip r:embed="rId4">
            <a:alphaModFix/>
          </a:blip>
          <a:srcRect b="13723" l="15702" r="14785" t="17830"/>
          <a:stretch/>
        </p:blipFill>
        <p:spPr>
          <a:xfrm>
            <a:off x="6049158" y="1326050"/>
            <a:ext cx="639183" cy="629400"/>
          </a:xfrm>
          <a:prstGeom prst="rect">
            <a:avLst/>
          </a:prstGeom>
          <a:noFill/>
          <a:ln cap="flat" cmpd="sng" w="9525">
            <a:solidFill>
              <a:schemeClr val="dk2"/>
            </a:solidFill>
            <a:prstDash val="solid"/>
            <a:round/>
            <a:headEnd len="sm" w="sm" type="none"/>
            <a:tailEnd len="sm" w="sm" type="none"/>
          </a:ln>
        </p:spPr>
      </p:pic>
      <p:sp>
        <p:nvSpPr>
          <p:cNvPr id="202" name="Google Shape;202;p41"/>
          <p:cNvSpPr/>
          <p:nvPr/>
        </p:nvSpPr>
        <p:spPr>
          <a:xfrm>
            <a:off x="5780288" y="2212675"/>
            <a:ext cx="1176900" cy="321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Cambria"/>
                <a:ea typeface="Cambria"/>
                <a:cs typeface="Cambria"/>
                <a:sym typeface="Cambria"/>
              </a:rPr>
              <a:t>Manual Editing</a:t>
            </a:r>
            <a:endParaRPr b="0" i="0" sz="1100" u="none" cap="none" strike="noStrike">
              <a:solidFill>
                <a:schemeClr val="dk1"/>
              </a:solidFill>
              <a:latin typeface="Cambria"/>
              <a:ea typeface="Cambria"/>
              <a:cs typeface="Cambria"/>
              <a:sym typeface="Cambria"/>
            </a:endParaRPr>
          </a:p>
        </p:txBody>
      </p:sp>
      <p:sp>
        <p:nvSpPr>
          <p:cNvPr id="203" name="Google Shape;203;p41"/>
          <p:cNvSpPr/>
          <p:nvPr/>
        </p:nvSpPr>
        <p:spPr>
          <a:xfrm>
            <a:off x="5637975" y="3190800"/>
            <a:ext cx="1572900" cy="1167000"/>
          </a:xfrm>
          <a:prstGeom prst="rect">
            <a:avLst/>
          </a:prstGeom>
          <a:solidFill>
            <a:srgbClr val="FFF2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0212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0" i="1" lang="en" sz="1500" u="none" cap="none" strike="noStrike">
                <a:solidFill>
                  <a:srgbClr val="202124"/>
                </a:solidFill>
                <a:latin typeface="Arial"/>
                <a:ea typeface="Arial"/>
                <a:cs typeface="Arial"/>
                <a:sym typeface="Arial"/>
              </a:rPr>
              <a:t>जब चंद्रमा सूर्य और पृथ्वी </a:t>
            </a:r>
            <a:r>
              <a:rPr b="0" i="1" lang="en" sz="1500" u="none" cap="none" strike="noStrike">
                <a:solidFill>
                  <a:srgbClr val="CC0000"/>
                </a:solidFill>
                <a:latin typeface="Arial"/>
                <a:ea typeface="Arial"/>
                <a:cs typeface="Arial"/>
                <a:sym typeface="Arial"/>
              </a:rPr>
              <a:t>की </a:t>
            </a:r>
            <a:r>
              <a:rPr b="0" i="1" lang="en" sz="1500" u="none" cap="none" strike="noStrike">
                <a:solidFill>
                  <a:srgbClr val="202124"/>
                </a:solidFill>
                <a:latin typeface="Arial"/>
                <a:ea typeface="Arial"/>
                <a:cs typeface="Arial"/>
                <a:sym typeface="Arial"/>
              </a:rPr>
              <a:t>बीच आ जाता है तो सूर्य</a:t>
            </a:r>
            <a:endParaRPr b="0" i="1" sz="1500" u="none" cap="none" strike="noStrike">
              <a:solidFill>
                <a:srgbClr val="202124"/>
              </a:solidFill>
              <a:latin typeface="Arial"/>
              <a:ea typeface="Arial"/>
              <a:cs typeface="Arial"/>
              <a:sym typeface="Arial"/>
            </a:endParaRPr>
          </a:p>
          <a:p>
            <a:pPr indent="0" lvl="0" marL="0" marR="38100" rtl="0" algn="ctr">
              <a:lnSpc>
                <a:spcPct val="133333"/>
              </a:lnSpc>
              <a:spcBef>
                <a:spcPts val="0"/>
              </a:spcBef>
              <a:spcAft>
                <a:spcPts val="0"/>
              </a:spcAft>
              <a:buClr>
                <a:srgbClr val="000000"/>
              </a:buClr>
              <a:buSzPts val="1500"/>
              <a:buFont typeface="Arial"/>
              <a:buNone/>
            </a:pPr>
            <a:r>
              <a:rPr b="0" i="1" lang="en" sz="1500" u="none" cap="none" strike="noStrike">
                <a:solidFill>
                  <a:srgbClr val="202124"/>
                </a:solidFill>
                <a:latin typeface="Arial"/>
                <a:ea typeface="Arial"/>
                <a:cs typeface="Arial"/>
                <a:sym typeface="Arial"/>
              </a:rPr>
              <a:t>ग्रहण होता है</a:t>
            </a:r>
            <a:endParaRPr b="0" i="1" sz="1500" u="none" cap="none" strike="noStrike">
              <a:solidFill>
                <a:srgbClr val="20212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mbria"/>
              <a:ea typeface="Cambria"/>
              <a:cs typeface="Cambria"/>
              <a:sym typeface="Cambria"/>
            </a:endParaRPr>
          </a:p>
        </p:txBody>
      </p:sp>
      <p:sp>
        <p:nvSpPr>
          <p:cNvPr id="204" name="Google Shape;204;p41"/>
          <p:cNvSpPr/>
          <p:nvPr/>
        </p:nvSpPr>
        <p:spPr>
          <a:xfrm>
            <a:off x="7580575" y="3506400"/>
            <a:ext cx="1176900" cy="5358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mbria"/>
                <a:ea typeface="Cambria"/>
                <a:cs typeface="Cambria"/>
                <a:sym typeface="Cambria"/>
              </a:rPr>
              <a:t>Machine </a:t>
            </a:r>
            <a:endParaRPr b="1" i="0" sz="1400" u="none" cap="none" strike="noStrike">
              <a:solidFill>
                <a:srgbClr val="000000"/>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mbria"/>
                <a:ea typeface="Cambria"/>
                <a:cs typeface="Cambria"/>
                <a:sym typeface="Cambria"/>
              </a:rPr>
              <a:t>Translation</a:t>
            </a:r>
            <a:endParaRPr b="1" i="0" sz="1400" u="none" cap="none" strike="noStrike">
              <a:solidFill>
                <a:srgbClr val="000000"/>
              </a:solidFill>
              <a:latin typeface="Cambria"/>
              <a:ea typeface="Cambria"/>
              <a:cs typeface="Cambria"/>
              <a:sym typeface="Cambria"/>
            </a:endParaRPr>
          </a:p>
        </p:txBody>
      </p:sp>
      <p:sp>
        <p:nvSpPr>
          <p:cNvPr id="205" name="Google Shape;205;p41"/>
          <p:cNvSpPr/>
          <p:nvPr/>
        </p:nvSpPr>
        <p:spPr>
          <a:xfrm>
            <a:off x="1869225" y="3170850"/>
            <a:ext cx="1615800" cy="1206900"/>
          </a:xfrm>
          <a:prstGeom prst="rect">
            <a:avLst/>
          </a:prstGeom>
          <a:solidFill>
            <a:srgbClr val="FFF2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1" lang="en" sz="1500" u="none" cap="none" strike="noStrike">
                <a:solidFill>
                  <a:srgbClr val="202124"/>
                </a:solidFill>
                <a:latin typeface="Arial"/>
                <a:ea typeface="Arial"/>
                <a:cs typeface="Arial"/>
                <a:sym typeface="Arial"/>
              </a:rPr>
              <a:t>जब चंद्रमा सूर्य और पृथ्वी </a:t>
            </a:r>
            <a:r>
              <a:rPr b="0" i="1" lang="en" sz="1500" u="none" cap="none" strike="noStrike">
                <a:solidFill>
                  <a:srgbClr val="CC0000"/>
                </a:solidFill>
                <a:latin typeface="Arial"/>
                <a:ea typeface="Arial"/>
                <a:cs typeface="Arial"/>
                <a:sym typeface="Arial"/>
              </a:rPr>
              <a:t>के</a:t>
            </a:r>
            <a:r>
              <a:rPr b="0" i="1" lang="en" sz="1500" u="none" cap="none" strike="noStrike">
                <a:solidFill>
                  <a:srgbClr val="202124"/>
                </a:solidFill>
                <a:latin typeface="Arial"/>
                <a:ea typeface="Arial"/>
                <a:cs typeface="Arial"/>
                <a:sym typeface="Arial"/>
              </a:rPr>
              <a:t> बीच आ जाता है तो सूर्य</a:t>
            </a:r>
            <a:endParaRPr b="0" i="1" sz="1500" u="none" cap="none" strike="noStrike">
              <a:solidFill>
                <a:srgbClr val="202124"/>
              </a:solidFill>
              <a:latin typeface="Arial"/>
              <a:ea typeface="Arial"/>
              <a:cs typeface="Arial"/>
              <a:sym typeface="Arial"/>
            </a:endParaRPr>
          </a:p>
          <a:p>
            <a:pPr indent="0" lvl="0" marL="0" marR="38100" rtl="0" algn="ctr">
              <a:lnSpc>
                <a:spcPct val="133333"/>
              </a:lnSpc>
              <a:spcBef>
                <a:spcPts val="0"/>
              </a:spcBef>
              <a:spcAft>
                <a:spcPts val="0"/>
              </a:spcAft>
              <a:buClr>
                <a:srgbClr val="000000"/>
              </a:buClr>
              <a:buSzPts val="1500"/>
              <a:buFont typeface="Arial"/>
              <a:buNone/>
            </a:pPr>
            <a:r>
              <a:rPr b="0" i="1" lang="en" sz="1500" u="none" cap="none" strike="noStrike">
                <a:solidFill>
                  <a:srgbClr val="202124"/>
                </a:solidFill>
                <a:latin typeface="Arial"/>
                <a:ea typeface="Arial"/>
                <a:cs typeface="Arial"/>
                <a:sym typeface="Arial"/>
              </a:rPr>
              <a:t>ग्रहण होता है</a:t>
            </a:r>
            <a:endParaRPr b="0" i="1" sz="1400" u="none" cap="none" strike="noStrike">
              <a:solidFill>
                <a:srgbClr val="000000"/>
              </a:solidFill>
              <a:latin typeface="Cambria"/>
              <a:ea typeface="Cambria"/>
              <a:cs typeface="Cambria"/>
              <a:sym typeface="Cambria"/>
            </a:endParaRPr>
          </a:p>
        </p:txBody>
      </p:sp>
      <p:pic>
        <p:nvPicPr>
          <p:cNvPr id="206" name="Google Shape;206;p41"/>
          <p:cNvPicPr preferRelativeResize="0"/>
          <p:nvPr/>
        </p:nvPicPr>
        <p:blipFill rotWithShape="1">
          <a:blip r:embed="rId5">
            <a:alphaModFix/>
          </a:blip>
          <a:srcRect b="13723" l="15702" r="14785" t="17830"/>
          <a:stretch/>
        </p:blipFill>
        <p:spPr>
          <a:xfrm>
            <a:off x="4296558" y="3993050"/>
            <a:ext cx="639183" cy="629400"/>
          </a:xfrm>
          <a:prstGeom prst="rect">
            <a:avLst/>
          </a:prstGeom>
          <a:noFill/>
          <a:ln cap="flat" cmpd="sng" w="9525">
            <a:solidFill>
              <a:schemeClr val="dk2"/>
            </a:solidFill>
            <a:prstDash val="solid"/>
            <a:round/>
            <a:headEnd len="sm" w="sm" type="none"/>
            <a:tailEnd len="sm" w="sm" type="none"/>
          </a:ln>
        </p:spPr>
      </p:pic>
      <p:sp>
        <p:nvSpPr>
          <p:cNvPr id="207" name="Google Shape;207;p41"/>
          <p:cNvSpPr/>
          <p:nvPr/>
        </p:nvSpPr>
        <p:spPr>
          <a:xfrm>
            <a:off x="4027688" y="3431875"/>
            <a:ext cx="1176900" cy="32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Cambria"/>
                <a:ea typeface="Cambria"/>
                <a:cs typeface="Cambria"/>
                <a:sym typeface="Cambria"/>
              </a:rPr>
              <a:t>Manual Editing</a:t>
            </a:r>
            <a:endParaRPr b="0" i="0" sz="1100" u="none" cap="none" strike="noStrike">
              <a:solidFill>
                <a:schemeClr val="dk1"/>
              </a:solidFill>
              <a:latin typeface="Cambria"/>
              <a:ea typeface="Cambria"/>
              <a:cs typeface="Cambria"/>
              <a:sym typeface="Cambria"/>
            </a:endParaRPr>
          </a:p>
        </p:txBody>
      </p:sp>
      <p:cxnSp>
        <p:nvCxnSpPr>
          <p:cNvPr id="208" name="Google Shape;208;p41"/>
          <p:cNvCxnSpPr>
            <a:stCxn id="199" idx="2"/>
            <a:endCxn id="204" idx="0"/>
          </p:cNvCxnSpPr>
          <p:nvPr/>
        </p:nvCxnSpPr>
        <p:spPr>
          <a:xfrm>
            <a:off x="8169025" y="2762900"/>
            <a:ext cx="0" cy="743400"/>
          </a:xfrm>
          <a:prstGeom prst="straightConnector1">
            <a:avLst/>
          </a:prstGeom>
          <a:noFill/>
          <a:ln cap="flat" cmpd="sng" w="19050">
            <a:solidFill>
              <a:srgbClr val="EA9999"/>
            </a:solidFill>
            <a:prstDash val="solid"/>
            <a:round/>
            <a:headEnd len="sm" w="sm" type="none"/>
            <a:tailEnd len="med" w="med" type="triangle"/>
          </a:ln>
        </p:spPr>
      </p:cxnSp>
      <p:cxnSp>
        <p:nvCxnSpPr>
          <p:cNvPr id="209" name="Google Shape;209;p41"/>
          <p:cNvCxnSpPr>
            <a:stCxn id="204" idx="1"/>
            <a:endCxn id="203" idx="3"/>
          </p:cNvCxnSpPr>
          <p:nvPr/>
        </p:nvCxnSpPr>
        <p:spPr>
          <a:xfrm rot="10800000">
            <a:off x="7210975" y="3774300"/>
            <a:ext cx="369600" cy="0"/>
          </a:xfrm>
          <a:prstGeom prst="straightConnector1">
            <a:avLst/>
          </a:prstGeom>
          <a:noFill/>
          <a:ln cap="flat" cmpd="sng" w="19050">
            <a:solidFill>
              <a:srgbClr val="EA9999"/>
            </a:solidFill>
            <a:prstDash val="solid"/>
            <a:round/>
            <a:headEnd len="sm" w="sm" type="none"/>
            <a:tailEnd len="med" w="med" type="triangle"/>
          </a:ln>
        </p:spPr>
      </p:cxnSp>
      <p:cxnSp>
        <p:nvCxnSpPr>
          <p:cNvPr id="210" name="Google Shape;210;p41"/>
          <p:cNvCxnSpPr>
            <a:stCxn id="203" idx="1"/>
            <a:endCxn id="205" idx="3"/>
          </p:cNvCxnSpPr>
          <p:nvPr/>
        </p:nvCxnSpPr>
        <p:spPr>
          <a:xfrm rot="10800000">
            <a:off x="3485175" y="3774300"/>
            <a:ext cx="2152800" cy="0"/>
          </a:xfrm>
          <a:prstGeom prst="straightConnector1">
            <a:avLst/>
          </a:prstGeom>
          <a:noFill/>
          <a:ln cap="flat" cmpd="sng" w="19050">
            <a:solidFill>
              <a:srgbClr val="EA9999"/>
            </a:solidFill>
            <a:prstDash val="solid"/>
            <a:round/>
            <a:headEnd len="sm" w="sm" type="none"/>
            <a:tailEnd len="med" w="med" type="triangle"/>
          </a:ln>
        </p:spPr>
      </p:cxnSp>
      <p:sp>
        <p:nvSpPr>
          <p:cNvPr id="211" name="Google Shape;211;p41"/>
          <p:cNvSpPr/>
          <p:nvPr/>
        </p:nvSpPr>
        <p:spPr>
          <a:xfrm>
            <a:off x="107525" y="3554700"/>
            <a:ext cx="1400700" cy="4392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mbria"/>
                <a:ea typeface="Cambria"/>
                <a:cs typeface="Cambria"/>
                <a:sym typeface="Cambria"/>
              </a:rPr>
              <a:t>Text to Speech</a:t>
            </a:r>
            <a:endParaRPr b="1" i="0" sz="1400" u="none" cap="none" strike="noStrike">
              <a:solidFill>
                <a:srgbClr val="000000"/>
              </a:solidFill>
              <a:latin typeface="Cambria"/>
              <a:ea typeface="Cambria"/>
              <a:cs typeface="Cambria"/>
              <a:sym typeface="Cambria"/>
            </a:endParaRPr>
          </a:p>
        </p:txBody>
      </p:sp>
      <p:cxnSp>
        <p:nvCxnSpPr>
          <p:cNvPr id="212" name="Google Shape;212;p41"/>
          <p:cNvCxnSpPr>
            <a:stCxn id="205" idx="1"/>
            <a:endCxn id="211" idx="3"/>
          </p:cNvCxnSpPr>
          <p:nvPr/>
        </p:nvCxnSpPr>
        <p:spPr>
          <a:xfrm rot="10800000">
            <a:off x="1508325" y="3774300"/>
            <a:ext cx="360900" cy="0"/>
          </a:xfrm>
          <a:prstGeom prst="straightConnector1">
            <a:avLst/>
          </a:prstGeom>
          <a:noFill/>
          <a:ln cap="flat" cmpd="sng" w="19050">
            <a:solidFill>
              <a:srgbClr val="EA9999"/>
            </a:solidFill>
            <a:prstDash val="solid"/>
            <a:round/>
            <a:headEnd len="sm" w="sm" type="none"/>
            <a:tailEnd len="med" w="med" type="triangle"/>
          </a:ln>
        </p:spPr>
      </p:cxnSp>
      <p:pic>
        <p:nvPicPr>
          <p:cNvPr id="213" name="Google Shape;213;p41"/>
          <p:cNvPicPr preferRelativeResize="0"/>
          <p:nvPr/>
        </p:nvPicPr>
        <p:blipFill rotWithShape="1">
          <a:blip r:embed="rId6">
            <a:alphaModFix/>
          </a:blip>
          <a:srcRect b="0" l="0" r="0" t="0"/>
          <a:stretch/>
        </p:blipFill>
        <p:spPr>
          <a:xfrm>
            <a:off x="562913" y="4505700"/>
            <a:ext cx="489901" cy="489901"/>
          </a:xfrm>
          <a:prstGeom prst="rect">
            <a:avLst/>
          </a:prstGeom>
          <a:noFill/>
          <a:ln>
            <a:noFill/>
          </a:ln>
        </p:spPr>
      </p:pic>
      <p:cxnSp>
        <p:nvCxnSpPr>
          <p:cNvPr id="214" name="Google Shape;214;p41"/>
          <p:cNvCxnSpPr>
            <a:stCxn id="211" idx="2"/>
            <a:endCxn id="213" idx="0"/>
          </p:cNvCxnSpPr>
          <p:nvPr/>
        </p:nvCxnSpPr>
        <p:spPr>
          <a:xfrm>
            <a:off x="807875" y="3993900"/>
            <a:ext cx="0" cy="511800"/>
          </a:xfrm>
          <a:prstGeom prst="straightConnector1">
            <a:avLst/>
          </a:prstGeom>
          <a:noFill/>
          <a:ln cap="flat" cmpd="sng" w="19050">
            <a:solidFill>
              <a:srgbClr val="EA9999"/>
            </a:solidFill>
            <a:prstDash val="solid"/>
            <a:round/>
            <a:headEnd len="sm" w="sm"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86"/>
          <p:cNvSpPr txBox="1"/>
          <p:nvPr>
            <p:ph idx="1" type="body"/>
          </p:nvPr>
        </p:nvSpPr>
        <p:spPr>
          <a:xfrm>
            <a:off x="457200" y="300725"/>
            <a:ext cx="8229600" cy="4293900"/>
          </a:xfrm>
          <a:prstGeom prst="rect">
            <a:avLst/>
          </a:prstGeom>
        </p:spPr>
        <p:txBody>
          <a:bodyPr anchorCtr="0" anchor="t" bIns="45700" lIns="91425" spcFirstLastPara="1" rIns="91425" wrap="square" tIns="45700">
            <a:noAutofit/>
          </a:bodyPr>
          <a:lstStyle/>
          <a:p>
            <a:pPr indent="457200" lvl="0" marL="1371600" rtl="0" algn="l">
              <a:spcBef>
                <a:spcPts val="480"/>
              </a:spcBef>
              <a:spcAft>
                <a:spcPts val="0"/>
              </a:spcAft>
              <a:buClr>
                <a:schemeClr val="dk1"/>
              </a:buClr>
              <a:buSzPts val="1100"/>
              <a:buFont typeface="Arial"/>
              <a:buNone/>
            </a:pPr>
            <a:r>
              <a:rPr lang="en" sz="2200"/>
              <a:t>Demonstrating</a:t>
            </a:r>
            <a:r>
              <a:rPr lang="en" sz="2200"/>
              <a:t> the power of E2E Models</a:t>
            </a:r>
            <a:endParaRPr sz="2200"/>
          </a:p>
          <a:p>
            <a:pPr indent="0" lvl="0" marL="0" rtl="0" algn="l">
              <a:spcBef>
                <a:spcPts val="480"/>
              </a:spcBef>
              <a:spcAft>
                <a:spcPts val="0"/>
              </a:spcAft>
              <a:buNone/>
            </a:pPr>
            <a:r>
              <a:t/>
            </a:r>
            <a:endParaRPr sz="2200"/>
          </a:p>
          <a:p>
            <a:pPr indent="0" lvl="0" marL="0" rtl="0" algn="l">
              <a:spcBef>
                <a:spcPts val="480"/>
              </a:spcBef>
              <a:spcAft>
                <a:spcPts val="0"/>
              </a:spcAft>
              <a:buNone/>
            </a:pPr>
            <a:r>
              <a:t/>
            </a:r>
            <a:endParaRPr sz="2200"/>
          </a:p>
          <a:p>
            <a:pPr indent="0" lvl="0" marL="0" rtl="0" algn="l">
              <a:spcBef>
                <a:spcPts val="480"/>
              </a:spcBef>
              <a:spcAft>
                <a:spcPts val="0"/>
              </a:spcAft>
              <a:buNone/>
            </a:pPr>
            <a:r>
              <a:t/>
            </a:r>
            <a:endParaRPr sz="2200"/>
          </a:p>
          <a:p>
            <a:pPr indent="0" lvl="0" marL="0" rtl="0" algn="l">
              <a:spcBef>
                <a:spcPts val="480"/>
              </a:spcBef>
              <a:spcAft>
                <a:spcPts val="0"/>
              </a:spcAft>
              <a:buNone/>
            </a:pPr>
            <a:r>
              <a:t/>
            </a:r>
            <a:endParaRPr sz="2200"/>
          </a:p>
          <a:p>
            <a:pPr indent="0" lvl="0" marL="0" rtl="0" algn="l">
              <a:spcBef>
                <a:spcPts val="480"/>
              </a:spcBef>
              <a:spcAft>
                <a:spcPts val="0"/>
              </a:spcAft>
              <a:buNone/>
            </a:pPr>
            <a:r>
              <a:t/>
            </a:r>
            <a:endParaRPr sz="2200"/>
          </a:p>
          <a:p>
            <a:pPr indent="0" lvl="0" marL="0" rtl="0" algn="l">
              <a:spcBef>
                <a:spcPts val="480"/>
              </a:spcBef>
              <a:spcAft>
                <a:spcPts val="0"/>
              </a:spcAft>
              <a:buNone/>
            </a:pPr>
            <a:r>
              <a:t/>
            </a:r>
            <a:endParaRPr sz="2200"/>
          </a:p>
          <a:p>
            <a:pPr indent="0" lvl="0" marL="0" rtl="0" algn="l">
              <a:spcBef>
                <a:spcPts val="480"/>
              </a:spcBef>
              <a:spcAft>
                <a:spcPts val="0"/>
              </a:spcAft>
              <a:buNone/>
            </a:pPr>
            <a:r>
              <a:rPr lang="en" sz="2200"/>
              <a:t>			  </a:t>
            </a:r>
            <a:endParaRPr sz="2200"/>
          </a:p>
          <a:p>
            <a:pPr indent="-368300" lvl="0" marL="457200" rtl="0" algn="l">
              <a:spcBef>
                <a:spcPts val="480"/>
              </a:spcBef>
              <a:spcAft>
                <a:spcPts val="0"/>
              </a:spcAft>
              <a:buSzPts val="2200"/>
              <a:buChar char="•"/>
            </a:pPr>
            <a:r>
              <a:rPr lang="en" sz="2200"/>
              <a:t>Three types of E2E systems - 1) CTC-Based Models, 2) RNN Transducer and 3) Attention-Based models</a:t>
            </a:r>
            <a:endParaRPr sz="2200"/>
          </a:p>
        </p:txBody>
      </p:sp>
      <p:sp>
        <p:nvSpPr>
          <p:cNvPr id="585" name="Google Shape;585;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586" name="Google Shape;586;p86"/>
          <p:cNvGraphicFramePr/>
          <p:nvPr/>
        </p:nvGraphicFramePr>
        <p:xfrm>
          <a:off x="457200" y="755430"/>
          <a:ext cx="3000000" cy="3000000"/>
        </p:xfrm>
        <a:graphic>
          <a:graphicData uri="http://schemas.openxmlformats.org/drawingml/2006/table">
            <a:tbl>
              <a:tblPr>
                <a:noFill/>
                <a:tableStyleId>{B143D93F-E4F7-4F78-8F95-2D93CAC28090}</a:tableStyleId>
              </a:tblPr>
              <a:tblGrid>
                <a:gridCol w="1242525"/>
                <a:gridCol w="1242525"/>
                <a:gridCol w="1242525"/>
              </a:tblGrid>
              <a:tr h="4302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dev</a:t>
                      </a:r>
                      <a:endParaRPr/>
                    </a:p>
                  </a:txBody>
                  <a:tcPr marT="91425" marB="91425" marR="91425" marL="91425"/>
                </a:tc>
                <a:tc>
                  <a:txBody>
                    <a:bodyPr/>
                    <a:lstStyle/>
                    <a:p>
                      <a:pPr indent="0" lvl="0" marL="0" rtl="0" algn="l">
                        <a:spcBef>
                          <a:spcPts val="0"/>
                        </a:spcBef>
                        <a:spcAft>
                          <a:spcPts val="0"/>
                        </a:spcAft>
                        <a:buNone/>
                      </a:pPr>
                      <a:r>
                        <a:rPr lang="en"/>
                        <a:t>test</a:t>
                      </a:r>
                      <a:endParaRPr/>
                    </a:p>
                  </a:txBody>
                  <a:tcPr marT="91425" marB="91425" marR="91425" marL="91425"/>
                </a:tc>
              </a:tr>
              <a:tr h="430275">
                <a:tc>
                  <a:txBody>
                    <a:bodyPr/>
                    <a:lstStyle/>
                    <a:p>
                      <a:pPr indent="0" lvl="0" marL="0" rtl="0" algn="l">
                        <a:spcBef>
                          <a:spcPts val="0"/>
                        </a:spcBef>
                        <a:spcAft>
                          <a:spcPts val="0"/>
                        </a:spcAft>
                        <a:buNone/>
                      </a:pPr>
                      <a:r>
                        <a:rPr lang="en"/>
                        <a:t>DNN - HMM</a:t>
                      </a:r>
                      <a:endParaRPr/>
                    </a:p>
                  </a:txBody>
                  <a:tcPr marT="91425" marB="91425" marR="91425" marL="91425"/>
                </a:tc>
                <a:tc>
                  <a:txBody>
                    <a:bodyPr/>
                    <a:lstStyle/>
                    <a:p>
                      <a:pPr indent="0" lvl="0" marL="0" rtl="0" algn="l">
                        <a:spcBef>
                          <a:spcPts val="0"/>
                        </a:spcBef>
                        <a:spcAft>
                          <a:spcPts val="0"/>
                        </a:spcAft>
                        <a:buNone/>
                      </a:pPr>
                      <a:r>
                        <a:rPr lang="en"/>
                        <a:t>5.0</a:t>
                      </a:r>
                      <a:endParaRPr/>
                    </a:p>
                  </a:txBody>
                  <a:tcPr marT="91425" marB="91425" marR="91425" marL="91425"/>
                </a:tc>
                <a:tc>
                  <a:txBody>
                    <a:bodyPr/>
                    <a:lstStyle/>
                    <a:p>
                      <a:pPr indent="0" lvl="0" marL="0" rtl="0" algn="l">
                        <a:spcBef>
                          <a:spcPts val="0"/>
                        </a:spcBef>
                        <a:spcAft>
                          <a:spcPts val="0"/>
                        </a:spcAft>
                        <a:buNone/>
                      </a:pPr>
                      <a:r>
                        <a:rPr lang="en"/>
                        <a:t>5.8</a:t>
                      </a:r>
                      <a:endParaRPr/>
                    </a:p>
                  </a:txBody>
                  <a:tcPr marT="91425" marB="91425" marR="91425" marL="91425"/>
                </a:tc>
              </a:tr>
              <a:tr h="536025">
                <a:tc>
                  <a:txBody>
                    <a:bodyPr/>
                    <a:lstStyle/>
                    <a:p>
                      <a:pPr indent="0" lvl="0" marL="0" rtl="0" algn="l">
                        <a:spcBef>
                          <a:spcPts val="0"/>
                        </a:spcBef>
                        <a:spcAft>
                          <a:spcPts val="0"/>
                        </a:spcAft>
                        <a:buNone/>
                      </a:pPr>
                      <a:r>
                        <a:rPr lang="en"/>
                        <a:t>E2E (Attention)</a:t>
                      </a:r>
                      <a:endParaRPr/>
                    </a:p>
                  </a:txBody>
                  <a:tcPr marT="91425" marB="91425" marR="91425" marL="91425"/>
                </a:tc>
                <a:tc>
                  <a:txBody>
                    <a:bodyPr/>
                    <a:lstStyle/>
                    <a:p>
                      <a:pPr indent="0" lvl="0" marL="0" rtl="0" algn="l">
                        <a:spcBef>
                          <a:spcPts val="0"/>
                        </a:spcBef>
                        <a:spcAft>
                          <a:spcPts val="0"/>
                        </a:spcAft>
                        <a:buNone/>
                      </a:pPr>
                      <a:r>
                        <a:rPr lang="en"/>
                        <a:t>14.7</a:t>
                      </a:r>
                      <a:endParaRPr/>
                    </a:p>
                  </a:txBody>
                  <a:tcPr marT="91425" marB="91425" marR="91425" marL="91425"/>
                </a:tc>
                <a:tc>
                  <a:txBody>
                    <a:bodyPr/>
                    <a:lstStyle/>
                    <a:p>
                      <a:pPr indent="0" lvl="0" marL="0" rtl="0" algn="l">
                        <a:spcBef>
                          <a:spcPts val="0"/>
                        </a:spcBef>
                        <a:spcAft>
                          <a:spcPts val="0"/>
                        </a:spcAft>
                        <a:buNone/>
                      </a:pPr>
                      <a:r>
                        <a:rPr lang="en"/>
                        <a:t>14.7</a:t>
                      </a:r>
                      <a:endParaRPr/>
                    </a:p>
                  </a:txBody>
                  <a:tcPr marT="91425" marB="91425" marR="91425" marL="91425"/>
                </a:tc>
              </a:tr>
            </a:tbl>
          </a:graphicData>
        </a:graphic>
      </p:graphicFrame>
      <p:graphicFrame>
        <p:nvGraphicFramePr>
          <p:cNvPr id="587" name="Google Shape;587;p86"/>
          <p:cNvGraphicFramePr/>
          <p:nvPr/>
        </p:nvGraphicFramePr>
        <p:xfrm>
          <a:off x="5073075" y="755430"/>
          <a:ext cx="3000000" cy="3000000"/>
        </p:xfrm>
        <a:graphic>
          <a:graphicData uri="http://schemas.openxmlformats.org/drawingml/2006/table">
            <a:tbl>
              <a:tblPr>
                <a:noFill/>
                <a:tableStyleId>{B143D93F-E4F7-4F78-8F95-2D93CAC28090}</a:tableStyleId>
              </a:tblPr>
              <a:tblGrid>
                <a:gridCol w="1242525"/>
                <a:gridCol w="1242525"/>
                <a:gridCol w="1242525"/>
              </a:tblGrid>
              <a:tr h="4302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dev</a:t>
                      </a:r>
                      <a:endParaRPr/>
                    </a:p>
                  </a:txBody>
                  <a:tcPr marT="91425" marB="91425" marR="91425" marL="91425"/>
                </a:tc>
                <a:tc>
                  <a:txBody>
                    <a:bodyPr/>
                    <a:lstStyle/>
                    <a:p>
                      <a:pPr indent="0" lvl="0" marL="0" rtl="0" algn="l">
                        <a:spcBef>
                          <a:spcPts val="0"/>
                        </a:spcBef>
                        <a:spcAft>
                          <a:spcPts val="0"/>
                        </a:spcAft>
                        <a:buNone/>
                      </a:pPr>
                      <a:r>
                        <a:rPr lang="en"/>
                        <a:t>test</a:t>
                      </a:r>
                      <a:endParaRPr/>
                    </a:p>
                  </a:txBody>
                  <a:tcPr marT="91425" marB="91425" marR="91425" marL="91425"/>
                </a:tc>
              </a:tr>
              <a:tr h="430275">
                <a:tc>
                  <a:txBody>
                    <a:bodyPr/>
                    <a:lstStyle/>
                    <a:p>
                      <a:pPr indent="0" lvl="0" marL="0" rtl="0" algn="l">
                        <a:spcBef>
                          <a:spcPts val="0"/>
                        </a:spcBef>
                        <a:spcAft>
                          <a:spcPts val="0"/>
                        </a:spcAft>
                        <a:buNone/>
                      </a:pPr>
                      <a:r>
                        <a:rPr lang="en"/>
                        <a:t>DNN - HMM</a:t>
                      </a:r>
                      <a:endParaRPr/>
                    </a:p>
                  </a:txBody>
                  <a:tcPr marT="91425" marB="91425" marR="91425" marL="91425"/>
                </a:tc>
                <a:tc>
                  <a:txBody>
                    <a:bodyPr/>
                    <a:lstStyle/>
                    <a:p>
                      <a:pPr indent="0" lvl="0" marL="0" rtl="0" algn="l">
                        <a:spcBef>
                          <a:spcPts val="0"/>
                        </a:spcBef>
                        <a:spcAft>
                          <a:spcPts val="0"/>
                        </a:spcAft>
                        <a:buNone/>
                      </a:pPr>
                      <a:r>
                        <a:rPr lang="en"/>
                        <a:t>4.0</a:t>
                      </a:r>
                      <a:endParaRPr/>
                    </a:p>
                  </a:txBody>
                  <a:tcPr marT="91425" marB="91425" marR="91425" marL="91425"/>
                </a:tc>
                <a:tc>
                  <a:txBody>
                    <a:bodyPr/>
                    <a:lstStyle/>
                    <a:p>
                      <a:pPr indent="0" lvl="0" marL="0" rtl="0" algn="l">
                        <a:spcBef>
                          <a:spcPts val="0"/>
                        </a:spcBef>
                        <a:spcAft>
                          <a:spcPts val="0"/>
                        </a:spcAft>
                        <a:buNone/>
                      </a:pPr>
                      <a:r>
                        <a:rPr lang="en"/>
                        <a:t>4.4</a:t>
                      </a:r>
                      <a:endParaRPr/>
                    </a:p>
                  </a:txBody>
                  <a:tcPr marT="91425" marB="91425" marR="91425" marL="91425"/>
                </a:tc>
              </a:tr>
              <a:tr h="536025">
                <a:tc>
                  <a:txBody>
                    <a:bodyPr/>
                    <a:lstStyle/>
                    <a:p>
                      <a:pPr indent="0" lvl="0" marL="0" rtl="0" algn="l">
                        <a:spcBef>
                          <a:spcPts val="0"/>
                        </a:spcBef>
                        <a:spcAft>
                          <a:spcPts val="0"/>
                        </a:spcAft>
                        <a:buNone/>
                      </a:pPr>
                      <a:r>
                        <a:rPr lang="en"/>
                        <a:t>E2E (Attention)</a:t>
                      </a:r>
                      <a:endParaRPr/>
                    </a:p>
                  </a:txBody>
                  <a:tcPr marT="91425" marB="91425" marR="91425" marL="91425"/>
                </a:tc>
                <a:tc>
                  <a:txBody>
                    <a:bodyPr/>
                    <a:lstStyle/>
                    <a:p>
                      <a:pPr indent="0" lvl="0" marL="0" rtl="0" algn="l">
                        <a:spcBef>
                          <a:spcPts val="0"/>
                        </a:spcBef>
                        <a:spcAft>
                          <a:spcPts val="0"/>
                        </a:spcAft>
                        <a:buNone/>
                      </a:pPr>
                      <a:r>
                        <a:rPr lang="en"/>
                        <a:t>4.7</a:t>
                      </a:r>
                      <a:endParaRPr/>
                    </a:p>
                  </a:txBody>
                  <a:tcPr marT="91425" marB="91425" marR="91425" marL="91425"/>
                </a:tc>
                <a:tc>
                  <a:txBody>
                    <a:bodyPr/>
                    <a:lstStyle/>
                    <a:p>
                      <a:pPr indent="0" lvl="0" marL="0" rtl="0" algn="l">
                        <a:spcBef>
                          <a:spcPts val="0"/>
                        </a:spcBef>
                        <a:spcAft>
                          <a:spcPts val="0"/>
                        </a:spcAft>
                        <a:buNone/>
                      </a:pPr>
                      <a:r>
                        <a:rPr lang="en"/>
                        <a:t>4.8</a:t>
                      </a:r>
                      <a:endParaRPr/>
                    </a:p>
                  </a:txBody>
                  <a:tcPr marT="91425" marB="91425" marR="91425" marL="91425"/>
                </a:tc>
              </a:tr>
            </a:tbl>
          </a:graphicData>
        </a:graphic>
      </p:graphicFrame>
      <p:sp>
        <p:nvSpPr>
          <p:cNvPr id="588" name="Google Shape;588;p86"/>
          <p:cNvSpPr txBox="1"/>
          <p:nvPr/>
        </p:nvSpPr>
        <p:spPr>
          <a:xfrm>
            <a:off x="927300" y="2371650"/>
            <a:ext cx="31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Results on Librispeech-100 corpus</a:t>
            </a:r>
            <a:endParaRPr/>
          </a:p>
        </p:txBody>
      </p:sp>
      <p:sp>
        <p:nvSpPr>
          <p:cNvPr id="589" name="Google Shape;589;p86"/>
          <p:cNvSpPr txBox="1"/>
          <p:nvPr/>
        </p:nvSpPr>
        <p:spPr>
          <a:xfrm>
            <a:off x="5385100" y="2371650"/>
            <a:ext cx="31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Results on Librispeech-960 corpus</a:t>
            </a:r>
            <a:endParaRPr/>
          </a:p>
        </p:txBody>
      </p:sp>
      <p:sp>
        <p:nvSpPr>
          <p:cNvPr id="590" name="Google Shape;590;p86"/>
          <p:cNvSpPr txBox="1"/>
          <p:nvPr/>
        </p:nvSpPr>
        <p:spPr>
          <a:xfrm>
            <a:off x="469850" y="4698400"/>
            <a:ext cx="8229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Results taken from “RWTH ASR Systems for LibriSpeech: Hybrid vs Attention”, Christoph et al, 2019</a:t>
            </a:r>
            <a:endParaRPr/>
          </a:p>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7"/>
          <p:cNvSpPr txBox="1"/>
          <p:nvPr>
            <p:ph idx="1" type="body"/>
          </p:nvPr>
        </p:nvSpPr>
        <p:spPr>
          <a:xfrm>
            <a:off x="3575050" y="204788"/>
            <a:ext cx="5111700" cy="4389900"/>
          </a:xfrm>
          <a:prstGeom prst="rect">
            <a:avLst/>
          </a:prstGeom>
        </p:spPr>
        <p:txBody>
          <a:bodyPr anchorCtr="0" anchor="t" bIns="45700" lIns="91425" spcFirstLastPara="1" rIns="91425" wrap="square" tIns="45700">
            <a:noAutofit/>
          </a:bodyPr>
          <a:lstStyle/>
          <a:p>
            <a:pPr indent="-374650" lvl="0" marL="457200" rtl="0" algn="l">
              <a:spcBef>
                <a:spcPts val="640"/>
              </a:spcBef>
              <a:spcAft>
                <a:spcPts val="0"/>
              </a:spcAft>
              <a:buSzPts val="2300"/>
              <a:buChar char="•"/>
            </a:pPr>
            <a:r>
              <a:rPr lang="en" sz="2300"/>
              <a:t>A loss function but it solves the alignment problem while computing its loss function.</a:t>
            </a:r>
            <a:endParaRPr sz="2300"/>
          </a:p>
          <a:p>
            <a:pPr indent="-374650" lvl="0" marL="457200" rtl="0" algn="l">
              <a:spcBef>
                <a:spcPts val="0"/>
              </a:spcBef>
              <a:spcAft>
                <a:spcPts val="0"/>
              </a:spcAft>
              <a:buSzPts val="2300"/>
              <a:buChar char="•"/>
            </a:pPr>
            <a:r>
              <a:rPr lang="en" sz="2300"/>
              <a:t>CTC attempts to solve the data alignment problem as alignment between segments and audio is no longer needed. </a:t>
            </a:r>
            <a:endParaRPr sz="2300"/>
          </a:p>
          <a:p>
            <a:pPr indent="-374650" lvl="0" marL="457200" rtl="0" algn="l">
              <a:spcBef>
                <a:spcPts val="0"/>
              </a:spcBef>
              <a:spcAft>
                <a:spcPts val="0"/>
              </a:spcAft>
              <a:buSzPts val="2300"/>
              <a:buChar char="•"/>
            </a:pPr>
            <a:r>
              <a:rPr lang="en" sz="2300"/>
              <a:t>CTC uses the higher dimensional features learnt through DNNs to directly map audio inputs to hypothesis segments.</a:t>
            </a:r>
            <a:endParaRPr sz="2300"/>
          </a:p>
        </p:txBody>
      </p:sp>
      <p:sp>
        <p:nvSpPr>
          <p:cNvPr id="596" name="Google Shape;596;p87"/>
          <p:cNvSpPr txBox="1"/>
          <p:nvPr>
            <p:ph type="title"/>
          </p:nvPr>
        </p:nvSpPr>
        <p:spPr>
          <a:xfrm>
            <a:off x="457200" y="204788"/>
            <a:ext cx="3008400" cy="871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CTC Based ASR Models</a:t>
            </a:r>
            <a:endParaRPr/>
          </a:p>
        </p:txBody>
      </p:sp>
      <p:sp>
        <p:nvSpPr>
          <p:cNvPr id="597" name="Google Shape;597;p87"/>
          <p:cNvSpPr txBox="1"/>
          <p:nvPr>
            <p:ph idx="2" type="body"/>
          </p:nvPr>
        </p:nvSpPr>
        <p:spPr>
          <a:xfrm>
            <a:off x="346200" y="4680275"/>
            <a:ext cx="7146600" cy="393600"/>
          </a:xfrm>
          <a:prstGeom prst="rect">
            <a:avLst/>
          </a:prstGeom>
        </p:spPr>
        <p:txBody>
          <a:bodyPr anchorCtr="0" anchor="t" bIns="45700" lIns="91425" spcFirstLastPara="1" rIns="91425" wrap="square" tIns="45700">
            <a:noAutofit/>
          </a:bodyPr>
          <a:lstStyle/>
          <a:p>
            <a:pPr indent="0" lvl="0" marL="0" rtl="0" algn="l">
              <a:spcBef>
                <a:spcPts val="280"/>
              </a:spcBef>
              <a:spcAft>
                <a:spcPts val="0"/>
              </a:spcAft>
              <a:buNone/>
            </a:pPr>
            <a:r>
              <a:rPr lang="en">
                <a:solidFill>
                  <a:schemeClr val="dk1"/>
                </a:solidFill>
              </a:rPr>
              <a:t>Image Source: A blog on Sequence Modeling With CTC - https://distill.pub/2017/ctc/</a:t>
            </a:r>
            <a:endParaRPr>
              <a:solidFill>
                <a:schemeClr val="dk1"/>
              </a:solidFill>
            </a:endParaRPr>
          </a:p>
          <a:p>
            <a:pPr indent="0" lvl="0" marL="0" rtl="0" algn="l">
              <a:spcBef>
                <a:spcPts val="280"/>
              </a:spcBef>
              <a:spcAft>
                <a:spcPts val="0"/>
              </a:spcAft>
              <a:buNone/>
            </a:pPr>
            <a:r>
              <a:t/>
            </a:r>
            <a:endParaRPr>
              <a:solidFill>
                <a:schemeClr val="dk1"/>
              </a:solidFill>
            </a:endParaRPr>
          </a:p>
        </p:txBody>
      </p:sp>
      <p:sp>
        <p:nvSpPr>
          <p:cNvPr id="598" name="Google Shape;598;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9" name="Google Shape;599;p87"/>
          <p:cNvPicPr preferRelativeResize="0"/>
          <p:nvPr/>
        </p:nvPicPr>
        <p:blipFill>
          <a:blip r:embed="rId3">
            <a:alphaModFix/>
          </a:blip>
          <a:stretch>
            <a:fillRect/>
          </a:stretch>
        </p:blipFill>
        <p:spPr>
          <a:xfrm>
            <a:off x="806575" y="1076325"/>
            <a:ext cx="2309650" cy="3518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8"/>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RNN encoder, analogous to an acoustic model, maps input audio features x to hidden representations h</a:t>
            </a:r>
            <a:r>
              <a:rPr baseline="30000" lang="en"/>
              <a:t>e</a:t>
            </a:r>
            <a:endParaRPr baseline="30000"/>
          </a:p>
          <a:p>
            <a:pPr indent="-381000" lvl="0" marL="457200" rtl="0" algn="l">
              <a:spcBef>
                <a:spcPts val="0"/>
              </a:spcBef>
              <a:spcAft>
                <a:spcPts val="0"/>
              </a:spcAft>
              <a:buSzPts val="2400"/>
              <a:buChar char="•"/>
            </a:pPr>
            <a:r>
              <a:rPr lang="en"/>
              <a:t>The prediction network takes as input the previous output label prediction w</a:t>
            </a:r>
            <a:r>
              <a:rPr baseline="30000" lang="en"/>
              <a:t>u </a:t>
            </a:r>
            <a:r>
              <a:rPr lang="en"/>
              <a:t>and maps it to to a hidden representation h</a:t>
            </a:r>
            <a:r>
              <a:rPr baseline="30000" lang="en"/>
              <a:t>p</a:t>
            </a:r>
            <a:endParaRPr baseline="30000"/>
          </a:p>
          <a:p>
            <a:pPr indent="-381000" lvl="0" marL="457200" rtl="0" algn="l">
              <a:spcBef>
                <a:spcPts val="0"/>
              </a:spcBef>
              <a:spcAft>
                <a:spcPts val="0"/>
              </a:spcAft>
              <a:buSzPts val="2400"/>
              <a:buChar char="•"/>
            </a:pPr>
            <a:r>
              <a:rPr lang="en"/>
              <a:t>The joint network takes the encoder representation h</a:t>
            </a:r>
            <a:r>
              <a:rPr baseline="30000" lang="en"/>
              <a:t>e </a:t>
            </a:r>
            <a:r>
              <a:rPr lang="en"/>
              <a:t>and the prediction network representation h</a:t>
            </a:r>
            <a:r>
              <a:rPr baseline="30000" lang="en"/>
              <a:t>p</a:t>
            </a:r>
            <a:endParaRPr baseline="30000"/>
          </a:p>
          <a:p>
            <a:pPr indent="-381000" lvl="0" marL="457200" rtl="0" algn="l">
              <a:spcBef>
                <a:spcPts val="0"/>
              </a:spcBef>
              <a:spcAft>
                <a:spcPts val="0"/>
              </a:spcAft>
              <a:buSzPts val="2400"/>
              <a:buChar char="•"/>
            </a:pPr>
            <a:r>
              <a:rPr lang="en"/>
              <a:t>P</a:t>
            </a:r>
            <a:r>
              <a:rPr lang="en"/>
              <a:t>roduces joint logits z which are softmax normalized to provide an output distribution over over the output label space and blank symbol</a:t>
            </a:r>
            <a:endParaRPr/>
          </a:p>
        </p:txBody>
      </p:sp>
      <p:sp>
        <p:nvSpPr>
          <p:cNvPr id="605" name="Google Shape;605;p88"/>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RNN - Transducer Model</a:t>
            </a:r>
            <a:endParaRPr/>
          </a:p>
        </p:txBody>
      </p:sp>
      <p:sp>
        <p:nvSpPr>
          <p:cNvPr id="606" name="Google Shape;606;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9"/>
          <p:cNvSpPr txBox="1"/>
          <p:nvPr>
            <p:ph idx="1" type="body"/>
          </p:nvPr>
        </p:nvSpPr>
        <p:spPr>
          <a:xfrm>
            <a:off x="3575050" y="204788"/>
            <a:ext cx="5111700" cy="4389900"/>
          </a:xfrm>
          <a:prstGeom prst="rect">
            <a:avLst/>
          </a:prstGeom>
        </p:spPr>
        <p:txBody>
          <a:bodyPr anchorCtr="0" anchor="t" bIns="45700" lIns="91425" spcFirstLastPara="1" rIns="91425" wrap="square" tIns="45700">
            <a:noAutofit/>
          </a:bodyPr>
          <a:lstStyle/>
          <a:p>
            <a:pPr indent="-368300" lvl="0" marL="457200" rtl="0" algn="l">
              <a:spcBef>
                <a:spcPts val="640"/>
              </a:spcBef>
              <a:spcAft>
                <a:spcPts val="0"/>
              </a:spcAft>
              <a:buSzPts val="2200"/>
              <a:buChar char="•"/>
            </a:pPr>
            <a:r>
              <a:rPr lang="en" sz="2200"/>
              <a:t>Encoder model maps the input audio signal to a sequence of vectors instead of one fixed vector</a:t>
            </a:r>
            <a:endParaRPr sz="2200"/>
          </a:p>
          <a:p>
            <a:pPr indent="-368300" lvl="0" marL="457200" rtl="0" algn="l">
              <a:spcBef>
                <a:spcPts val="0"/>
              </a:spcBef>
              <a:spcAft>
                <a:spcPts val="0"/>
              </a:spcAft>
              <a:buSzPts val="2200"/>
              <a:buChar char="•"/>
            </a:pPr>
            <a:r>
              <a:rPr lang="en" sz="2200"/>
              <a:t>The decoder then assigns weights to these sequence of vectors while concatenating them to decode the higher dimensional features</a:t>
            </a:r>
            <a:endParaRPr sz="2200"/>
          </a:p>
          <a:p>
            <a:pPr indent="-368300" lvl="0" marL="457200" rtl="0" algn="l">
              <a:spcBef>
                <a:spcPts val="0"/>
              </a:spcBef>
              <a:spcAft>
                <a:spcPts val="0"/>
              </a:spcAft>
              <a:buSzPts val="2200"/>
              <a:buChar char="•"/>
            </a:pPr>
            <a:r>
              <a:rPr lang="en" sz="2200"/>
              <a:t>Thus at each time step, the previous as well as the future time step features are taken into account while decoding the particular character and alignment.</a:t>
            </a:r>
            <a:endParaRPr sz="2200"/>
          </a:p>
        </p:txBody>
      </p:sp>
      <p:sp>
        <p:nvSpPr>
          <p:cNvPr id="612" name="Google Shape;612;p89"/>
          <p:cNvSpPr txBox="1"/>
          <p:nvPr>
            <p:ph type="title"/>
          </p:nvPr>
        </p:nvSpPr>
        <p:spPr>
          <a:xfrm>
            <a:off x="457200" y="204788"/>
            <a:ext cx="3008400" cy="871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Attention Based ASR Models:</a:t>
            </a:r>
            <a:endParaRPr/>
          </a:p>
        </p:txBody>
      </p:sp>
      <p:sp>
        <p:nvSpPr>
          <p:cNvPr id="613" name="Google Shape;613;p89"/>
          <p:cNvSpPr txBox="1"/>
          <p:nvPr>
            <p:ph idx="2" type="body"/>
          </p:nvPr>
        </p:nvSpPr>
        <p:spPr>
          <a:xfrm>
            <a:off x="457200" y="1076325"/>
            <a:ext cx="3008400" cy="3518400"/>
          </a:xfrm>
          <a:prstGeom prst="rect">
            <a:avLst/>
          </a:prstGeom>
        </p:spPr>
        <p:txBody>
          <a:bodyPr anchorCtr="0" anchor="t" bIns="45700" lIns="91425" spcFirstLastPara="1" rIns="91425" wrap="square" tIns="45700">
            <a:noAutofit/>
          </a:bodyPr>
          <a:lstStyle/>
          <a:p>
            <a:pPr indent="0" lvl="0" marL="0" rtl="0" algn="l">
              <a:spcBef>
                <a:spcPts val="280"/>
              </a:spcBef>
              <a:spcAft>
                <a:spcPts val="0"/>
              </a:spcAft>
              <a:buNone/>
            </a:pPr>
            <a:r>
              <a:t/>
            </a:r>
            <a:endParaRPr/>
          </a:p>
        </p:txBody>
      </p:sp>
      <p:pic>
        <p:nvPicPr>
          <p:cNvPr id="614" name="Google Shape;614;p89"/>
          <p:cNvPicPr preferRelativeResize="0"/>
          <p:nvPr/>
        </p:nvPicPr>
        <p:blipFill>
          <a:blip r:embed="rId3">
            <a:alphaModFix/>
          </a:blip>
          <a:stretch>
            <a:fillRect/>
          </a:stretch>
        </p:blipFill>
        <p:spPr>
          <a:xfrm>
            <a:off x="457200" y="1076325"/>
            <a:ext cx="3008400" cy="3667176"/>
          </a:xfrm>
          <a:prstGeom prst="rect">
            <a:avLst/>
          </a:prstGeom>
          <a:noFill/>
          <a:ln>
            <a:noFill/>
          </a:ln>
        </p:spPr>
      </p:pic>
      <p:sp>
        <p:nvSpPr>
          <p:cNvPr id="615" name="Google Shape;615;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6" name="Google Shape;616;p89"/>
          <p:cNvSpPr txBox="1"/>
          <p:nvPr>
            <p:ph idx="2" type="body"/>
          </p:nvPr>
        </p:nvSpPr>
        <p:spPr>
          <a:xfrm>
            <a:off x="383275" y="4749850"/>
            <a:ext cx="7665900" cy="393600"/>
          </a:xfrm>
          <a:prstGeom prst="rect">
            <a:avLst/>
          </a:prstGeom>
        </p:spPr>
        <p:txBody>
          <a:bodyPr anchorCtr="0" anchor="t" bIns="45700" lIns="91425" spcFirstLastPara="1" rIns="91425" wrap="square" tIns="45700">
            <a:noAutofit/>
          </a:bodyPr>
          <a:lstStyle/>
          <a:p>
            <a:pPr indent="0" lvl="0" marL="0" rtl="0" algn="l">
              <a:spcBef>
                <a:spcPts val="280"/>
              </a:spcBef>
              <a:spcAft>
                <a:spcPts val="0"/>
              </a:spcAft>
              <a:buNone/>
            </a:pPr>
            <a:r>
              <a:rPr lang="en">
                <a:solidFill>
                  <a:schemeClr val="dk1"/>
                </a:solidFill>
              </a:rPr>
              <a:t>Image Source: Deep Context: End-to-End</a:t>
            </a:r>
            <a:r>
              <a:rPr lang="en">
                <a:solidFill>
                  <a:schemeClr val="dk1"/>
                </a:solidFill>
              </a:rPr>
              <a:t> Contextual Speech Recognition, Pundak et al, 2018</a:t>
            </a:r>
            <a:endParaRPr>
              <a:solidFill>
                <a:schemeClr val="dk1"/>
              </a:solidFill>
            </a:endParaRPr>
          </a:p>
          <a:p>
            <a:pPr indent="0" lvl="0" marL="0" rtl="0" algn="l">
              <a:spcBef>
                <a:spcPts val="280"/>
              </a:spcBef>
              <a:spcAft>
                <a:spcPts val="0"/>
              </a:spcAft>
              <a:buNone/>
            </a:pPr>
            <a:r>
              <a:t/>
            </a:r>
            <a:endParaRPr>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0"/>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Understanding Speech Data</a:t>
            </a:r>
            <a:endParaRPr/>
          </a:p>
        </p:txBody>
      </p:sp>
      <p:sp>
        <p:nvSpPr>
          <p:cNvPr id="622" name="Google Shape;622;p90"/>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2100" u="sng"/>
              <a:t>Characteristics of a good ASR dataset:</a:t>
            </a:r>
            <a:endParaRPr sz="2100" u="sng"/>
          </a:p>
          <a:p>
            <a:pPr indent="-361950" lvl="0" marL="457200" rtl="0" algn="l">
              <a:spcBef>
                <a:spcPts val="480"/>
              </a:spcBef>
              <a:spcAft>
                <a:spcPts val="0"/>
              </a:spcAft>
              <a:buSzPts val="2100"/>
              <a:buChar char="•"/>
            </a:pPr>
            <a:r>
              <a:rPr lang="en" sz="2100"/>
              <a:t>Noise Robustness: Presence of sufficiently noisy data for model to learn features with noise</a:t>
            </a:r>
            <a:endParaRPr sz="2100"/>
          </a:p>
          <a:p>
            <a:pPr indent="-361950" lvl="0" marL="457200" rtl="0" algn="l">
              <a:spcBef>
                <a:spcPts val="0"/>
              </a:spcBef>
              <a:spcAft>
                <a:spcPts val="0"/>
              </a:spcAft>
              <a:buSzPts val="2100"/>
              <a:buChar char="•"/>
            </a:pPr>
            <a:r>
              <a:rPr lang="en" sz="2100"/>
              <a:t>Diversity: Covering various accents and pronunciations</a:t>
            </a:r>
            <a:endParaRPr sz="2100"/>
          </a:p>
          <a:p>
            <a:pPr indent="0" lvl="0" marL="0" rtl="0" algn="l">
              <a:spcBef>
                <a:spcPts val="480"/>
              </a:spcBef>
              <a:spcAft>
                <a:spcPts val="0"/>
              </a:spcAft>
              <a:buNone/>
            </a:pPr>
            <a:r>
              <a:t/>
            </a:r>
            <a:endParaRPr sz="2100"/>
          </a:p>
          <a:p>
            <a:pPr indent="0" lvl="0" marL="0" rtl="0" algn="l">
              <a:spcBef>
                <a:spcPts val="480"/>
              </a:spcBef>
              <a:spcAft>
                <a:spcPts val="0"/>
              </a:spcAft>
              <a:buNone/>
            </a:pPr>
            <a:r>
              <a:rPr lang="en" sz="2100" u="sng"/>
              <a:t>Bias in ASR:</a:t>
            </a:r>
            <a:endParaRPr sz="2100" u="sng"/>
          </a:p>
          <a:p>
            <a:pPr indent="-361950" lvl="0" marL="457200" rtl="0" algn="l">
              <a:spcBef>
                <a:spcPts val="480"/>
              </a:spcBef>
              <a:spcAft>
                <a:spcPts val="0"/>
              </a:spcAft>
              <a:buSzPts val="2100"/>
              <a:buChar char="•"/>
            </a:pPr>
            <a:r>
              <a:rPr lang="en" sz="2100"/>
              <a:t>ASR unable to recognize and translate the speech impairment and children speech</a:t>
            </a:r>
            <a:endParaRPr sz="2100"/>
          </a:p>
          <a:p>
            <a:pPr indent="-361950" lvl="0" marL="457200" rtl="0" algn="l">
              <a:spcBef>
                <a:spcPts val="0"/>
              </a:spcBef>
              <a:spcAft>
                <a:spcPts val="0"/>
              </a:spcAft>
              <a:buSzPts val="2100"/>
              <a:buChar char="•"/>
            </a:pPr>
            <a:r>
              <a:rPr lang="en" sz="2100"/>
              <a:t>Voice assistants perpetuate a racial divide by misrecognising the speech of black speakers more often than of white speakers</a:t>
            </a:r>
            <a:endParaRPr sz="2100" u="sng"/>
          </a:p>
          <a:p>
            <a:pPr indent="0" lvl="0" marL="0" rtl="0" algn="l">
              <a:spcBef>
                <a:spcPts val="480"/>
              </a:spcBef>
              <a:spcAft>
                <a:spcPts val="0"/>
              </a:spcAft>
              <a:buNone/>
            </a:pPr>
            <a:r>
              <a:t/>
            </a:r>
            <a:endParaRPr sz="2100"/>
          </a:p>
        </p:txBody>
      </p:sp>
      <p:sp>
        <p:nvSpPr>
          <p:cNvPr id="623" name="Google Shape;623;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1"/>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Common Pre-processing Steps</a:t>
            </a:r>
            <a:endParaRPr/>
          </a:p>
        </p:txBody>
      </p:sp>
      <p:sp>
        <p:nvSpPr>
          <p:cNvPr id="629" name="Google Shape;629;p91"/>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u="sng"/>
              <a:t>Speech:</a:t>
            </a:r>
            <a:endParaRPr u="sng"/>
          </a:p>
          <a:p>
            <a:pPr indent="-381000" lvl="0" marL="457200" rtl="0" algn="l">
              <a:spcBef>
                <a:spcPts val="480"/>
              </a:spcBef>
              <a:spcAft>
                <a:spcPts val="0"/>
              </a:spcAft>
              <a:buSzPts val="2400"/>
              <a:buChar char="•"/>
            </a:pPr>
            <a:r>
              <a:rPr lang="en"/>
              <a:t>Using denoising libraries to reduce background noise by isolating vocals</a:t>
            </a:r>
            <a:endParaRPr/>
          </a:p>
          <a:p>
            <a:pPr indent="0" lvl="0" marL="0" rtl="0" algn="l">
              <a:spcBef>
                <a:spcPts val="480"/>
              </a:spcBef>
              <a:spcAft>
                <a:spcPts val="0"/>
              </a:spcAft>
              <a:buNone/>
            </a:pPr>
            <a:r>
              <a:t/>
            </a:r>
            <a:endParaRPr/>
          </a:p>
          <a:p>
            <a:pPr indent="0" lvl="0" marL="0" rtl="0" algn="l">
              <a:spcBef>
                <a:spcPts val="480"/>
              </a:spcBef>
              <a:spcAft>
                <a:spcPts val="0"/>
              </a:spcAft>
              <a:buNone/>
            </a:pPr>
            <a:r>
              <a:rPr lang="en" u="sng"/>
              <a:t>Text:</a:t>
            </a:r>
            <a:endParaRPr u="sng"/>
          </a:p>
          <a:p>
            <a:pPr indent="-381000" lvl="0" marL="457200" rtl="0" algn="l">
              <a:spcBef>
                <a:spcPts val="480"/>
              </a:spcBef>
              <a:spcAft>
                <a:spcPts val="0"/>
              </a:spcAft>
              <a:buSzPts val="2400"/>
              <a:buChar char="•"/>
            </a:pPr>
            <a:r>
              <a:rPr lang="en"/>
              <a:t>Indian languages Text data must follow ‘utf-8’ encoding</a:t>
            </a:r>
            <a:endParaRPr/>
          </a:p>
          <a:p>
            <a:pPr indent="-381000" lvl="0" marL="457200" rtl="0" algn="l">
              <a:spcBef>
                <a:spcPts val="0"/>
              </a:spcBef>
              <a:spcAft>
                <a:spcPts val="0"/>
              </a:spcAft>
              <a:buSzPts val="2400"/>
              <a:buChar char="•"/>
            </a:pPr>
            <a:r>
              <a:rPr lang="en"/>
              <a:t>Removing punctuation marks</a:t>
            </a:r>
            <a:endParaRPr/>
          </a:p>
          <a:p>
            <a:pPr indent="-381000" lvl="0" marL="457200" rtl="0" algn="l">
              <a:spcBef>
                <a:spcPts val="0"/>
              </a:spcBef>
              <a:spcAft>
                <a:spcPts val="0"/>
              </a:spcAft>
              <a:buSzPts val="2400"/>
              <a:buChar char="•"/>
            </a:pPr>
            <a:r>
              <a:rPr lang="en"/>
              <a:t>Numbers written in text format</a:t>
            </a:r>
            <a:endParaRPr/>
          </a:p>
        </p:txBody>
      </p:sp>
      <p:sp>
        <p:nvSpPr>
          <p:cNvPr id="630" name="Google Shape;630;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92"/>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Low Resource ASR</a:t>
            </a:r>
            <a:endParaRPr/>
          </a:p>
        </p:txBody>
      </p:sp>
      <p:sp>
        <p:nvSpPr>
          <p:cNvPr id="636" name="Google Shape;636;p92"/>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Low resource languages lack sufficient data to facilitate research and development of intelligent models. Most Indian languages belong to this category</a:t>
            </a:r>
            <a:endParaRPr sz="2000"/>
          </a:p>
          <a:p>
            <a:pPr indent="-355600" lvl="0" marL="457200" rtl="0" algn="l">
              <a:spcBef>
                <a:spcPts val="0"/>
              </a:spcBef>
              <a:spcAft>
                <a:spcPts val="0"/>
              </a:spcAft>
              <a:buSzPts val="2000"/>
              <a:buChar char="•"/>
            </a:pPr>
            <a:r>
              <a:rPr lang="en" sz="2000"/>
              <a:t>Recent studies have shown that when DNNs are trained with speech signals from multiple languages, the features learnt are of high quality for downstream tasks.</a:t>
            </a:r>
            <a:endParaRPr sz="2000"/>
          </a:p>
          <a:p>
            <a:pPr indent="-355600" lvl="0" marL="457200" rtl="0" algn="l">
              <a:spcBef>
                <a:spcPts val="0"/>
              </a:spcBef>
              <a:spcAft>
                <a:spcPts val="0"/>
              </a:spcAft>
              <a:buSzPts val="2000"/>
              <a:buChar char="•"/>
            </a:pPr>
            <a:r>
              <a:rPr lang="en" sz="2000"/>
              <a:t>These features produce better results for speech recognition compared when the DNN is only trained on the data of a low resource language, which is often extremely less to reach optimization</a:t>
            </a:r>
            <a:endParaRPr sz="2000"/>
          </a:p>
        </p:txBody>
      </p:sp>
      <p:sp>
        <p:nvSpPr>
          <p:cNvPr id="637" name="Google Shape;637;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3"/>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800"/>
              <a:t>Citrinet512: Transfer learning in ASR (Part of Nvidia’s NeMo Research) (1/1)</a:t>
            </a:r>
            <a:endParaRPr sz="2800"/>
          </a:p>
        </p:txBody>
      </p:sp>
      <p:sp>
        <p:nvSpPr>
          <p:cNvPr id="643" name="Google Shape;643;p93"/>
          <p:cNvSpPr txBox="1"/>
          <p:nvPr>
            <p:ph idx="1" type="body"/>
          </p:nvPr>
        </p:nvSpPr>
        <p:spPr>
          <a:xfrm>
            <a:off x="457200" y="1191650"/>
            <a:ext cx="4674300" cy="34029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Citrinet512 is a CTC Based Model</a:t>
            </a:r>
            <a:endParaRPr/>
          </a:p>
          <a:p>
            <a:pPr indent="-381000" lvl="0" marL="457200" rtl="0" algn="l">
              <a:spcBef>
                <a:spcPts val="0"/>
              </a:spcBef>
              <a:spcAft>
                <a:spcPts val="0"/>
              </a:spcAft>
              <a:buSzPts val="2400"/>
              <a:buChar char="•"/>
            </a:pPr>
            <a:r>
              <a:rPr lang="en"/>
              <a:t>Contains 1D Convolutional layers with various blocks </a:t>
            </a:r>
            <a:endParaRPr/>
          </a:p>
          <a:p>
            <a:pPr indent="-381000" lvl="0" marL="457200" rtl="0" algn="l">
              <a:spcBef>
                <a:spcPts val="0"/>
              </a:spcBef>
              <a:spcAft>
                <a:spcPts val="0"/>
              </a:spcAft>
              <a:buSzPts val="2400"/>
              <a:buChar char="•"/>
            </a:pPr>
            <a:r>
              <a:rPr lang="en"/>
              <a:t>Each block consists of Convolutional layers, Batch Normalization, ReLU and Dropout</a:t>
            </a:r>
            <a:endParaRPr/>
          </a:p>
        </p:txBody>
      </p:sp>
      <p:pic>
        <p:nvPicPr>
          <p:cNvPr id="644" name="Google Shape;644;p93"/>
          <p:cNvPicPr preferRelativeResize="0"/>
          <p:nvPr/>
        </p:nvPicPr>
        <p:blipFill>
          <a:blip r:embed="rId3">
            <a:alphaModFix/>
          </a:blip>
          <a:stretch>
            <a:fillRect/>
          </a:stretch>
        </p:blipFill>
        <p:spPr>
          <a:xfrm>
            <a:off x="5273825" y="1052950"/>
            <a:ext cx="3282950" cy="3727350"/>
          </a:xfrm>
          <a:prstGeom prst="rect">
            <a:avLst/>
          </a:prstGeom>
          <a:noFill/>
          <a:ln>
            <a:noFill/>
          </a:ln>
        </p:spPr>
      </p:pic>
      <p:sp>
        <p:nvSpPr>
          <p:cNvPr id="645" name="Google Shape;645;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6" name="Google Shape;646;p93"/>
          <p:cNvSpPr txBox="1"/>
          <p:nvPr>
            <p:ph idx="4294967295" type="body"/>
          </p:nvPr>
        </p:nvSpPr>
        <p:spPr>
          <a:xfrm>
            <a:off x="383275" y="4722825"/>
            <a:ext cx="7665900" cy="3936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1200">
                <a:solidFill>
                  <a:schemeClr val="dk1"/>
                </a:solidFill>
              </a:rPr>
              <a:t>Image Source: </a:t>
            </a:r>
            <a:r>
              <a:rPr lang="en" sz="1200">
                <a:solidFill>
                  <a:schemeClr val="dk1"/>
                </a:solidFill>
              </a:rPr>
              <a:t>Citrinet: Closing the Gap between Non-Autoregressive and Autoregressive End-to-End Models for Automatic Speech Recognition, Majumdar </a:t>
            </a:r>
            <a:r>
              <a:rPr lang="en" sz="1200">
                <a:solidFill>
                  <a:schemeClr val="dk1"/>
                </a:solidFill>
              </a:rPr>
              <a:t>et al, 2021</a:t>
            </a:r>
            <a:endParaRPr sz="1200">
              <a:solidFill>
                <a:schemeClr val="dk1"/>
              </a:solidFill>
            </a:endParaRPr>
          </a:p>
          <a:p>
            <a:pPr indent="0" lvl="0" marL="0" rtl="0" algn="l">
              <a:spcBef>
                <a:spcPts val="480"/>
              </a:spcBef>
              <a:spcAft>
                <a:spcPts val="0"/>
              </a:spcAft>
              <a:buNone/>
            </a:pPr>
            <a:r>
              <a:t/>
            </a:r>
            <a:endParaRPr sz="12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4"/>
          <p:cNvSpPr txBox="1"/>
          <p:nvPr>
            <p:ph idx="1" type="body"/>
          </p:nvPr>
        </p:nvSpPr>
        <p:spPr>
          <a:xfrm>
            <a:off x="457200" y="1382950"/>
            <a:ext cx="8229600" cy="34854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An additional Squeeze and Excite (SE) layer is also present which improves the representational power of a network by modelling the inter-channel dependencies of convolutional networks.</a:t>
            </a:r>
            <a:endParaRPr/>
          </a:p>
          <a:p>
            <a:pPr indent="-381000" lvl="0" marL="457200" rtl="0" algn="l">
              <a:spcBef>
                <a:spcPts val="0"/>
              </a:spcBef>
              <a:spcAft>
                <a:spcPts val="0"/>
              </a:spcAft>
              <a:buSzPts val="2400"/>
              <a:buChar char="•"/>
            </a:pPr>
            <a:r>
              <a:rPr lang="en"/>
              <a:t>Citrinet512 model can be used as a pretrained checkpoint(training on Eng speech) followed by finetuning for Hindi or any other Indian Language</a:t>
            </a:r>
            <a:endParaRPr/>
          </a:p>
          <a:p>
            <a:pPr indent="-381000" lvl="0" marL="457200" rtl="0" algn="l">
              <a:spcBef>
                <a:spcPts val="0"/>
              </a:spcBef>
              <a:spcAft>
                <a:spcPts val="0"/>
              </a:spcAft>
              <a:buSzPts val="2400"/>
              <a:buChar char="•"/>
            </a:pPr>
            <a:r>
              <a:rPr lang="en"/>
              <a:t>Finetuning is performed by replacing the vocabulary in the decoder with Devanagiri </a:t>
            </a:r>
            <a:r>
              <a:rPr lang="en"/>
              <a:t>characters</a:t>
            </a:r>
            <a:endParaRPr/>
          </a:p>
        </p:txBody>
      </p:sp>
      <p:sp>
        <p:nvSpPr>
          <p:cNvPr id="652" name="Google Shape;652;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3" name="Google Shape;653;p94"/>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800"/>
              <a:t>Citrinet512: Transfer learning in ASR (Part of Nvidia’s NeMo Research) (2/2)</a:t>
            </a:r>
            <a:endParaRPr sz="2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95"/>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Wav2vec: Learning Speech representations from Audio</a:t>
            </a:r>
            <a:endParaRPr/>
          </a:p>
        </p:txBody>
      </p:sp>
      <p:sp>
        <p:nvSpPr>
          <p:cNvPr id="659" name="Google Shape;659;p95"/>
          <p:cNvSpPr txBox="1"/>
          <p:nvPr>
            <p:ph idx="1" type="body"/>
          </p:nvPr>
        </p:nvSpPr>
        <p:spPr>
          <a:xfrm>
            <a:off x="135750" y="1200150"/>
            <a:ext cx="24789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Uses raw audio to learn speech features</a:t>
            </a:r>
            <a:endParaRPr sz="2000"/>
          </a:p>
          <a:p>
            <a:pPr indent="-355600" lvl="0" marL="457200" rtl="0" algn="l">
              <a:spcBef>
                <a:spcPts val="0"/>
              </a:spcBef>
              <a:spcAft>
                <a:spcPts val="0"/>
              </a:spcAft>
              <a:buSzPts val="2000"/>
              <a:buChar char="•"/>
            </a:pPr>
            <a:r>
              <a:rPr lang="en" sz="2000"/>
              <a:t>Masks spans of speech representations</a:t>
            </a:r>
            <a:endParaRPr sz="2000"/>
          </a:p>
          <a:p>
            <a:pPr indent="-355600" lvl="0" marL="457200" rtl="0" algn="l">
              <a:spcBef>
                <a:spcPts val="0"/>
              </a:spcBef>
              <a:spcAft>
                <a:spcPts val="0"/>
              </a:spcAft>
              <a:buSzPts val="2000"/>
              <a:buChar char="•"/>
            </a:pPr>
            <a:r>
              <a:rPr lang="en" sz="2000"/>
              <a:t>Training objective is to recover the masked audio through the context</a:t>
            </a:r>
            <a:endParaRPr sz="2000"/>
          </a:p>
        </p:txBody>
      </p:sp>
      <p:sp>
        <p:nvSpPr>
          <p:cNvPr id="660" name="Google Shape;660;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1" name="Google Shape;661;p95"/>
          <p:cNvPicPr preferRelativeResize="0"/>
          <p:nvPr/>
        </p:nvPicPr>
        <p:blipFill>
          <a:blip r:embed="rId3">
            <a:alphaModFix/>
          </a:blip>
          <a:stretch>
            <a:fillRect/>
          </a:stretch>
        </p:blipFill>
        <p:spPr>
          <a:xfrm>
            <a:off x="3879825" y="1200150"/>
            <a:ext cx="4045625" cy="3462925"/>
          </a:xfrm>
          <a:prstGeom prst="rect">
            <a:avLst/>
          </a:prstGeom>
          <a:noFill/>
          <a:ln>
            <a:noFill/>
          </a:ln>
        </p:spPr>
      </p:pic>
      <p:sp>
        <p:nvSpPr>
          <p:cNvPr id="662" name="Google Shape;662;p95"/>
          <p:cNvSpPr txBox="1"/>
          <p:nvPr>
            <p:ph idx="4294967295" type="body"/>
          </p:nvPr>
        </p:nvSpPr>
        <p:spPr>
          <a:xfrm>
            <a:off x="2213200" y="4722825"/>
            <a:ext cx="6344100" cy="3936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1200">
                <a:solidFill>
                  <a:schemeClr val="dk1"/>
                </a:solidFill>
              </a:rPr>
              <a:t>Image Source: </a:t>
            </a:r>
            <a:r>
              <a:rPr lang="en" sz="1200">
                <a:solidFill>
                  <a:schemeClr val="dk1"/>
                </a:solidFill>
              </a:rPr>
              <a:t>https://ai.facebook.com/blog/wav2vec-20-learning-the-structure-of-speech-from-raw-audio/</a:t>
            </a:r>
            <a:endParaRPr sz="1200">
              <a:solidFill>
                <a:schemeClr val="dk1"/>
              </a:solidFill>
            </a:endParaRPr>
          </a:p>
          <a:p>
            <a:pPr indent="0" lvl="0" marL="0" rtl="0" algn="l">
              <a:spcBef>
                <a:spcPts val="480"/>
              </a:spcBef>
              <a:spcAft>
                <a:spcPts val="0"/>
              </a:spcAft>
              <a:buNone/>
            </a:pPr>
            <a:r>
              <a:t/>
            </a:r>
            <a:endParaRPr sz="12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2"/>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Motivation</a:t>
            </a:r>
            <a:endParaRPr/>
          </a:p>
        </p:txBody>
      </p:sp>
      <p:sp>
        <p:nvSpPr>
          <p:cNvPr id="220" name="Google Shape;220;p42"/>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SSMT technologies witnessing rapid growth:</a:t>
            </a:r>
            <a:endParaRPr sz="2000"/>
          </a:p>
          <a:p>
            <a:pPr indent="-355600" lvl="1" marL="914400" rtl="0" algn="l">
              <a:spcBef>
                <a:spcPts val="0"/>
              </a:spcBef>
              <a:spcAft>
                <a:spcPts val="0"/>
              </a:spcAft>
              <a:buSzPts val="2000"/>
              <a:buChar char="–"/>
            </a:pPr>
            <a:r>
              <a:rPr lang="en" sz="2000"/>
              <a:t>Globalization, business needs, frequent travel, tourism industry fueling its demands.</a:t>
            </a:r>
            <a:endParaRPr sz="2000"/>
          </a:p>
          <a:p>
            <a:pPr indent="0" lvl="0" marL="914400" rtl="0" algn="l">
              <a:spcBef>
                <a:spcPts val="480"/>
              </a:spcBef>
              <a:spcAft>
                <a:spcPts val="0"/>
              </a:spcAft>
              <a:buNone/>
            </a:pPr>
            <a:r>
              <a:t/>
            </a:r>
            <a:endParaRPr sz="2000"/>
          </a:p>
          <a:p>
            <a:pPr indent="-355600" lvl="0" marL="457200" rtl="0" algn="l">
              <a:spcBef>
                <a:spcPts val="480"/>
              </a:spcBef>
              <a:spcAft>
                <a:spcPts val="0"/>
              </a:spcAft>
              <a:buSzPts val="2000"/>
              <a:buChar char="•"/>
            </a:pPr>
            <a:r>
              <a:rPr lang="en" sz="2000"/>
              <a:t>Huge range of applications, examples:</a:t>
            </a:r>
            <a:endParaRPr sz="2000"/>
          </a:p>
          <a:p>
            <a:pPr indent="-355600" lvl="1" marL="914400" rtl="0" algn="l">
              <a:spcBef>
                <a:spcPts val="0"/>
              </a:spcBef>
              <a:spcAft>
                <a:spcPts val="0"/>
              </a:spcAft>
              <a:buSzPts val="2000"/>
              <a:buChar char="–"/>
            </a:pPr>
            <a:r>
              <a:rPr lang="en" sz="2000"/>
              <a:t>Movie </a:t>
            </a:r>
            <a:r>
              <a:rPr lang="en" sz="2000"/>
              <a:t>dubbing</a:t>
            </a:r>
            <a:endParaRPr sz="2000"/>
          </a:p>
          <a:p>
            <a:pPr indent="-355600" lvl="1" marL="914400" rtl="0" algn="l">
              <a:spcBef>
                <a:spcPts val="0"/>
              </a:spcBef>
              <a:spcAft>
                <a:spcPts val="0"/>
              </a:spcAft>
              <a:buSzPts val="2000"/>
              <a:buChar char="–"/>
            </a:pPr>
            <a:r>
              <a:rPr lang="en" sz="2000"/>
              <a:t>Movie Subtitling</a:t>
            </a:r>
            <a:endParaRPr sz="2000"/>
          </a:p>
          <a:p>
            <a:pPr indent="-355600" lvl="1" marL="914400" rtl="0" algn="l">
              <a:spcBef>
                <a:spcPts val="0"/>
              </a:spcBef>
              <a:spcAft>
                <a:spcPts val="0"/>
              </a:spcAft>
              <a:buSzPts val="2000"/>
              <a:buChar char="–"/>
            </a:pPr>
            <a:r>
              <a:rPr lang="en" sz="2000"/>
              <a:t>Conversing with foreign language speakers</a:t>
            </a:r>
            <a:endParaRPr sz="2000"/>
          </a:p>
        </p:txBody>
      </p:sp>
      <p:sp>
        <p:nvSpPr>
          <p:cNvPr id="221" name="Google Shape;221;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96"/>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Results of wav2vec </a:t>
            </a:r>
            <a:endParaRPr/>
          </a:p>
        </p:txBody>
      </p:sp>
      <p:pic>
        <p:nvPicPr>
          <p:cNvPr id="668" name="Google Shape;668;p96"/>
          <p:cNvPicPr preferRelativeResize="0"/>
          <p:nvPr/>
        </p:nvPicPr>
        <p:blipFill>
          <a:blip r:embed="rId3">
            <a:alphaModFix/>
          </a:blip>
          <a:stretch>
            <a:fillRect/>
          </a:stretch>
        </p:blipFill>
        <p:spPr>
          <a:xfrm>
            <a:off x="1500199" y="1063374"/>
            <a:ext cx="6585976" cy="3673574"/>
          </a:xfrm>
          <a:prstGeom prst="rect">
            <a:avLst/>
          </a:prstGeom>
          <a:noFill/>
          <a:ln>
            <a:noFill/>
          </a:ln>
        </p:spPr>
      </p:pic>
      <p:sp>
        <p:nvSpPr>
          <p:cNvPr id="669" name="Google Shape;669;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0" name="Google Shape;670;p96"/>
          <p:cNvSpPr txBox="1"/>
          <p:nvPr>
            <p:ph idx="4294967295" type="body"/>
          </p:nvPr>
        </p:nvSpPr>
        <p:spPr>
          <a:xfrm>
            <a:off x="854638" y="4749850"/>
            <a:ext cx="7877100" cy="3936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1200">
                <a:solidFill>
                  <a:schemeClr val="dk1"/>
                </a:solidFill>
              </a:rPr>
              <a:t>Image Source: https://ai.facebook.com/blog/wav2vec-20-learning-the-structure-of-speech-from-raw-audio/</a:t>
            </a:r>
            <a:endParaRPr sz="1200">
              <a:solidFill>
                <a:schemeClr val="dk1"/>
              </a:solidFill>
            </a:endParaRPr>
          </a:p>
          <a:p>
            <a:pPr indent="0" lvl="0" marL="0" rtl="0" algn="l">
              <a:spcBef>
                <a:spcPts val="480"/>
              </a:spcBef>
              <a:spcAft>
                <a:spcPts val="0"/>
              </a:spcAft>
              <a:buNone/>
            </a:pPr>
            <a:r>
              <a:t/>
            </a:r>
            <a:endParaRPr sz="12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7"/>
          <p:cNvSpPr txBox="1"/>
          <p:nvPr>
            <p:ph type="title"/>
          </p:nvPr>
        </p:nvSpPr>
        <p:spPr>
          <a:xfrm>
            <a:off x="792700" y="448200"/>
            <a:ext cx="76887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Finetuning Wav2Vec 2.0 model for multilingual ASR</a:t>
            </a:r>
            <a:endParaRPr/>
          </a:p>
        </p:txBody>
      </p:sp>
      <p:sp>
        <p:nvSpPr>
          <p:cNvPr id="676" name="Google Shape;676;p97"/>
          <p:cNvSpPr txBox="1"/>
          <p:nvPr/>
        </p:nvSpPr>
        <p:spPr>
          <a:xfrm>
            <a:off x="332350" y="1471825"/>
            <a:ext cx="8609400" cy="31653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rgbClr val="0000FF"/>
              </a:buClr>
              <a:buSzPts val="2200"/>
              <a:buFont typeface="Arial"/>
              <a:buChar char="●"/>
            </a:pPr>
            <a:r>
              <a:rPr lang="en" sz="2200">
                <a:solidFill>
                  <a:srgbClr val="0000FF"/>
                </a:solidFill>
              </a:rPr>
              <a:t>The XLSR Wav2Vec2 model is presented by Facebook AI in “Unsupervised Cross Lingual Representation Learning for Speech Recognition“ - Conneau et al, 2020</a:t>
            </a:r>
            <a:endParaRPr sz="2200">
              <a:solidFill>
                <a:srgbClr val="0000FF"/>
              </a:solidFill>
            </a:endParaRPr>
          </a:p>
          <a:p>
            <a:pPr indent="-368300" lvl="0" marL="457200" rtl="0" algn="l">
              <a:lnSpc>
                <a:spcPct val="115000"/>
              </a:lnSpc>
              <a:spcBef>
                <a:spcPts val="0"/>
              </a:spcBef>
              <a:spcAft>
                <a:spcPts val="0"/>
              </a:spcAft>
              <a:buClr>
                <a:srgbClr val="0000FF"/>
              </a:buClr>
              <a:buSzPts val="2200"/>
              <a:buFont typeface="Lato"/>
              <a:buChar char="●"/>
            </a:pPr>
            <a:r>
              <a:rPr lang="en" sz="2200">
                <a:solidFill>
                  <a:srgbClr val="0000FF"/>
                </a:solidFill>
              </a:rPr>
              <a:t>XLSR stands for </a:t>
            </a:r>
            <a:r>
              <a:rPr b="1" lang="en" sz="2200">
                <a:solidFill>
                  <a:srgbClr val="0000FF"/>
                </a:solidFill>
              </a:rPr>
              <a:t>Cross-Lingual Speech Representations</a:t>
            </a:r>
            <a:r>
              <a:rPr lang="en" sz="2200">
                <a:solidFill>
                  <a:srgbClr val="0000FF"/>
                </a:solidFill>
              </a:rPr>
              <a:t> and refers to XLSR-Wav2Vec2’s ability to learn speech representations that are useful across multiple languages</a:t>
            </a:r>
            <a:endParaRPr sz="2200">
              <a:solidFill>
                <a:srgbClr val="0000FF"/>
              </a:solidFill>
            </a:endParaRPr>
          </a:p>
          <a:p>
            <a:pPr indent="-368300" lvl="0" marL="457200" rtl="0" algn="l">
              <a:lnSpc>
                <a:spcPct val="115000"/>
              </a:lnSpc>
              <a:spcBef>
                <a:spcPts val="0"/>
              </a:spcBef>
              <a:spcAft>
                <a:spcPts val="0"/>
              </a:spcAft>
              <a:buClr>
                <a:srgbClr val="0000FF"/>
              </a:buClr>
              <a:buSzPts val="2200"/>
              <a:buFont typeface="Arial"/>
              <a:buChar char="●"/>
            </a:pPr>
            <a:r>
              <a:rPr lang="en" sz="2200">
                <a:solidFill>
                  <a:srgbClr val="0000FF"/>
                </a:solidFill>
              </a:rPr>
              <a:t>XLSR-Wav2Vec2 learns powerful speech representations from hundreds of thousands of hours of speech in more than 50 languages(including Hindi) of unlabeled speech</a:t>
            </a:r>
            <a:endParaRPr sz="2200">
              <a:solidFill>
                <a:srgbClr val="0000FF"/>
              </a:solidFill>
            </a:endParaRPr>
          </a:p>
        </p:txBody>
      </p:sp>
      <p:sp>
        <p:nvSpPr>
          <p:cNvPr id="677" name="Google Shape;677;p97"/>
          <p:cNvSpPr txBox="1"/>
          <p:nvPr>
            <p:ph idx="12" type="sldNum"/>
          </p:nvPr>
        </p:nvSpPr>
        <p:spPr>
          <a:xfrm>
            <a:off x="8497999" y="468875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98"/>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600"/>
              <a:t>CLSRIL-23: Pretraining wav2vec 2.0 on Indian Languages ASR Data, July 2021</a:t>
            </a:r>
            <a:endParaRPr sz="3600"/>
          </a:p>
        </p:txBody>
      </p:sp>
      <p:sp>
        <p:nvSpPr>
          <p:cNvPr id="683" name="Google Shape;683;p98"/>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Clr>
                <a:schemeClr val="dk1"/>
              </a:buClr>
              <a:buSzPts val="1100"/>
              <a:buFont typeface="Arial"/>
              <a:buNone/>
            </a:pPr>
            <a:r>
              <a:t/>
            </a:r>
            <a:endParaRPr/>
          </a:p>
          <a:p>
            <a:pPr indent="-381000" lvl="0" marL="457200" rtl="0" algn="l">
              <a:spcBef>
                <a:spcPts val="480"/>
              </a:spcBef>
              <a:spcAft>
                <a:spcPts val="0"/>
              </a:spcAft>
              <a:buSzPts val="2400"/>
              <a:buChar char="•"/>
            </a:pPr>
            <a:r>
              <a:rPr lang="en"/>
              <a:t>Authors use wav2vec 2.0 to pretrain on 9k+ hours of unsupervised speech using 23 Indian Languages followed by finetuning in each of these languages</a:t>
            </a:r>
            <a:endParaRPr/>
          </a:p>
          <a:p>
            <a:pPr indent="-381000" lvl="0" marL="457200" rtl="0" algn="l">
              <a:spcBef>
                <a:spcPts val="0"/>
              </a:spcBef>
              <a:spcAft>
                <a:spcPts val="0"/>
              </a:spcAft>
              <a:buSzPts val="2400"/>
              <a:buChar char="•"/>
            </a:pPr>
            <a:r>
              <a:rPr lang="en"/>
              <a:t>Comparison of a monolingual approach and multilingual approach is performed by analysing a model pretrained only on Hindi and a model pretrained on multiple languages</a:t>
            </a:r>
            <a:endParaRPr/>
          </a:p>
          <a:p>
            <a:pPr indent="0" lvl="0" marL="0" rtl="0" algn="l">
              <a:spcBef>
                <a:spcPts val="480"/>
              </a:spcBef>
              <a:spcAft>
                <a:spcPts val="0"/>
              </a:spcAft>
              <a:buNone/>
            </a:pPr>
            <a:r>
              <a:t/>
            </a:r>
            <a:endParaRPr/>
          </a:p>
        </p:txBody>
      </p:sp>
      <p:sp>
        <p:nvSpPr>
          <p:cNvPr id="684" name="Google Shape;684;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9"/>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Comparing both the approaches</a:t>
            </a:r>
            <a:endParaRPr/>
          </a:p>
        </p:txBody>
      </p:sp>
      <p:sp>
        <p:nvSpPr>
          <p:cNvPr id="690" name="Google Shape;690;p99"/>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Training time for wav2vec 2.0 is much longer than the Citrinet512 model. For wav2vec 2.0, each epoch took about 1.5 hours for training whereas for Citrinet512, it took about 15 min.</a:t>
            </a:r>
            <a:endParaRPr/>
          </a:p>
          <a:p>
            <a:pPr indent="-381000" lvl="1" marL="914400" rtl="0" algn="l">
              <a:spcBef>
                <a:spcPts val="0"/>
              </a:spcBef>
              <a:spcAft>
                <a:spcPts val="0"/>
              </a:spcAft>
              <a:buSzPts val="2400"/>
              <a:buChar char="–"/>
            </a:pPr>
            <a:r>
              <a:rPr lang="en"/>
              <a:t>Possible Reason: wav2vec 2.0 is a transformer based approach whereas Citrinet512 is a convolutional model, performing faster with a GPU</a:t>
            </a:r>
            <a:endParaRPr/>
          </a:p>
          <a:p>
            <a:pPr indent="-381000" lvl="0" marL="457200" rtl="0" algn="l">
              <a:spcBef>
                <a:spcPts val="0"/>
              </a:spcBef>
              <a:spcAft>
                <a:spcPts val="0"/>
              </a:spcAft>
              <a:buSzPts val="2400"/>
              <a:buChar char="•"/>
            </a:pPr>
            <a:r>
              <a:rPr lang="en"/>
              <a:t>Ability of the Citrinet512 is able to output punctuation marks much better than wav2vec 2.0</a:t>
            </a:r>
            <a:endParaRPr/>
          </a:p>
        </p:txBody>
      </p:sp>
      <p:sp>
        <p:nvSpPr>
          <p:cNvPr id="691" name="Google Shape;691;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0"/>
          <p:cNvSpPr txBox="1"/>
          <p:nvPr>
            <p:ph type="title"/>
          </p:nvPr>
        </p:nvSpPr>
        <p:spPr>
          <a:xfrm>
            <a:off x="457200" y="225362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ASR DEMO</a:t>
            </a:r>
            <a:endParaRPr/>
          </a:p>
        </p:txBody>
      </p:sp>
      <p:sp>
        <p:nvSpPr>
          <p:cNvPr id="697" name="Google Shape;697;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01"/>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Summary of ASR </a:t>
            </a:r>
            <a:endParaRPr/>
          </a:p>
        </p:txBody>
      </p:sp>
      <p:sp>
        <p:nvSpPr>
          <p:cNvPr id="703" name="Google Shape;703;p101"/>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Historical view of the ASR problem statement and the progress made in the last 70 years</a:t>
            </a:r>
            <a:endParaRPr/>
          </a:p>
          <a:p>
            <a:pPr indent="-381000" lvl="0" marL="457200" rtl="0" algn="l">
              <a:spcBef>
                <a:spcPts val="0"/>
              </a:spcBef>
              <a:spcAft>
                <a:spcPts val="0"/>
              </a:spcAft>
              <a:buSzPts val="2400"/>
              <a:buChar char="•"/>
            </a:pPr>
            <a:r>
              <a:rPr lang="en"/>
              <a:t>Understanding the traditional HMM models, its strengths and its weaknesses and how it paved the way for E2E systems</a:t>
            </a:r>
            <a:endParaRPr/>
          </a:p>
          <a:p>
            <a:pPr indent="-381000" lvl="0" marL="457200" rtl="0" algn="l">
              <a:spcBef>
                <a:spcPts val="0"/>
              </a:spcBef>
              <a:spcAft>
                <a:spcPts val="0"/>
              </a:spcAft>
              <a:buSzPts val="2400"/>
              <a:buChar char="•"/>
            </a:pPr>
            <a:r>
              <a:rPr lang="en"/>
              <a:t>Appreciating the state-of-the-art E2E system for ASR: wav2vec and multilingual training for low resource ASR</a:t>
            </a:r>
            <a:endParaRPr/>
          </a:p>
          <a:p>
            <a:pPr indent="-381000" lvl="0" marL="457200" rtl="0" algn="l">
              <a:spcBef>
                <a:spcPts val="0"/>
              </a:spcBef>
              <a:spcAft>
                <a:spcPts val="0"/>
              </a:spcAft>
              <a:buSzPts val="2400"/>
              <a:buChar char="•"/>
            </a:pPr>
            <a:r>
              <a:rPr lang="en"/>
              <a:t>Demo for English and Hindi ASR using this SOTA</a:t>
            </a:r>
            <a:endParaRPr/>
          </a:p>
        </p:txBody>
      </p:sp>
      <p:sp>
        <p:nvSpPr>
          <p:cNvPr id="704" name="Google Shape;704;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57200" y="2143053"/>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Disfluency Correction</a:t>
            </a:r>
            <a:endParaRPr/>
          </a:p>
        </p:txBody>
      </p:sp>
      <p:sp>
        <p:nvSpPr>
          <p:cNvPr id="710" name="Google Shape;710;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03"/>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Disfluency</a:t>
            </a:r>
            <a:endParaRPr/>
          </a:p>
        </p:txBody>
      </p:sp>
      <p:sp>
        <p:nvSpPr>
          <p:cNvPr id="716" name="Google Shape;716;p103"/>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a:t>Speakers often </a:t>
            </a:r>
            <a:r>
              <a:rPr b="1" lang="en"/>
              <a:t>use filler words</a:t>
            </a:r>
            <a:r>
              <a:rPr lang="en"/>
              <a:t>, </a:t>
            </a:r>
            <a:r>
              <a:rPr b="1" lang="en"/>
              <a:t>repeat fluent phrases</a:t>
            </a:r>
            <a:r>
              <a:rPr lang="en"/>
              <a:t>, suddenly </a:t>
            </a:r>
            <a:r>
              <a:rPr b="1" lang="en"/>
              <a:t>change the content of speech</a:t>
            </a:r>
            <a:r>
              <a:rPr lang="en"/>
              <a:t>, and </a:t>
            </a:r>
            <a:r>
              <a:rPr b="1" lang="en"/>
              <a:t>make corrections</a:t>
            </a:r>
            <a:r>
              <a:rPr lang="en"/>
              <a:t> in their statement. These are some common disfluencies. Also, speakers use words like ”yeah”, ”well”, ”you know”, ”alright” etc. which do not contribute to the semantic content of the text but are only used to fill pauses or to start a turn, are considered to be disfluent.</a:t>
            </a:r>
            <a:endParaRPr/>
          </a:p>
          <a:p>
            <a:pPr indent="0" lvl="0" marL="0" rtl="0" algn="l">
              <a:spcBef>
                <a:spcPts val="480"/>
              </a:spcBef>
              <a:spcAft>
                <a:spcPts val="0"/>
              </a:spcAft>
              <a:buNone/>
            </a:pPr>
            <a:r>
              <a:rPr lang="en">
                <a:solidFill>
                  <a:srgbClr val="FF0000"/>
                </a:solidFill>
              </a:rPr>
              <a:t>Example:</a:t>
            </a:r>
            <a:r>
              <a:rPr lang="en"/>
              <a:t> </a:t>
            </a:r>
            <a:r>
              <a:rPr lang="en">
                <a:solidFill>
                  <a:srgbClr val="FF00FF"/>
                </a:solidFill>
              </a:rPr>
              <a:t>Well,</a:t>
            </a:r>
            <a:r>
              <a:rPr lang="en"/>
              <a:t> </a:t>
            </a:r>
            <a:r>
              <a:rPr lang="en">
                <a:solidFill>
                  <a:srgbClr val="FF00FF"/>
                </a:solidFill>
              </a:rPr>
              <a:t>this is</a:t>
            </a:r>
            <a:r>
              <a:rPr lang="en"/>
              <a:t> this is </a:t>
            </a:r>
            <a:r>
              <a:rPr lang="en">
                <a:solidFill>
                  <a:srgbClr val="FF00FF"/>
                </a:solidFill>
              </a:rPr>
              <a:t>you know</a:t>
            </a:r>
            <a:r>
              <a:rPr lang="en"/>
              <a:t> a good plan.</a:t>
            </a:r>
            <a:endParaRPr/>
          </a:p>
        </p:txBody>
      </p:sp>
      <p:sp>
        <p:nvSpPr>
          <p:cNvPr id="717" name="Google Shape;717;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04"/>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Motivation</a:t>
            </a:r>
            <a:endParaRPr/>
          </a:p>
        </p:txBody>
      </p:sp>
      <p:sp>
        <p:nvSpPr>
          <p:cNvPr id="723" name="Google Shape;723;p104"/>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49250" lvl="0" marL="457200" rtl="0" algn="l">
              <a:spcBef>
                <a:spcPts val="480"/>
              </a:spcBef>
              <a:spcAft>
                <a:spcPts val="0"/>
              </a:spcAft>
              <a:buSzPts val="1900"/>
              <a:buChar char="•"/>
            </a:pPr>
            <a:r>
              <a:rPr lang="en" sz="1900"/>
              <a:t>Disfluency is a characteristic of spontaneous speech which is not present in written texts</a:t>
            </a:r>
            <a:endParaRPr sz="1900"/>
          </a:p>
          <a:p>
            <a:pPr indent="-349250" lvl="0" marL="457200" rtl="0" algn="l">
              <a:spcBef>
                <a:spcPts val="1000"/>
              </a:spcBef>
              <a:spcAft>
                <a:spcPts val="0"/>
              </a:spcAft>
              <a:buSzPts val="1900"/>
              <a:buChar char="•"/>
            </a:pPr>
            <a:r>
              <a:rPr lang="en" sz="1900"/>
              <a:t>It reduces the readability of speech transcripts</a:t>
            </a:r>
            <a:endParaRPr sz="1900"/>
          </a:p>
          <a:p>
            <a:pPr indent="-349250" lvl="0" marL="457200" rtl="0" algn="l">
              <a:spcBef>
                <a:spcPts val="1000"/>
              </a:spcBef>
              <a:spcAft>
                <a:spcPts val="0"/>
              </a:spcAft>
              <a:buSzPts val="1900"/>
              <a:buChar char="•"/>
            </a:pPr>
            <a:r>
              <a:rPr lang="en" sz="1900"/>
              <a:t>It also poses a major challenge to downstream tasks e.g. machine translation</a:t>
            </a:r>
            <a:endParaRPr sz="1900"/>
          </a:p>
          <a:p>
            <a:pPr indent="-349250" lvl="0" marL="457200" rtl="0" algn="l">
              <a:spcBef>
                <a:spcPts val="1000"/>
              </a:spcBef>
              <a:spcAft>
                <a:spcPts val="0"/>
              </a:spcAft>
              <a:buSzPts val="1900"/>
              <a:buChar char="•"/>
            </a:pPr>
            <a:r>
              <a:rPr lang="en" sz="1900"/>
              <a:t>Since MT models are usually trained on fluent clean corpora, the mismatch between the training data and the actual use case decreases their performance. </a:t>
            </a:r>
            <a:endParaRPr sz="1900"/>
          </a:p>
          <a:p>
            <a:pPr indent="-349250" lvl="0" marL="457200" rtl="0" algn="l">
              <a:spcBef>
                <a:spcPts val="1000"/>
              </a:spcBef>
              <a:spcAft>
                <a:spcPts val="1000"/>
              </a:spcAft>
              <a:buSzPts val="1900"/>
              <a:buChar char="•"/>
            </a:pPr>
            <a:r>
              <a:rPr lang="en" sz="1900"/>
              <a:t>To tackle this challenge, specialized disfluency correction models are developed and applied as a post-processing step to remove disfluencies from the output of speech recognition systems</a:t>
            </a:r>
            <a:endParaRPr sz="1900"/>
          </a:p>
        </p:txBody>
      </p:sp>
      <p:sp>
        <p:nvSpPr>
          <p:cNvPr id="724" name="Google Shape;724;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05"/>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Disfluency Correction</a:t>
            </a:r>
            <a:endParaRPr/>
          </a:p>
        </p:txBody>
      </p:sp>
      <p:sp>
        <p:nvSpPr>
          <p:cNvPr id="730" name="Google Shape;730;p105"/>
          <p:cNvSpPr/>
          <p:nvPr/>
        </p:nvSpPr>
        <p:spPr>
          <a:xfrm>
            <a:off x="1714512" y="2039362"/>
            <a:ext cx="1308798" cy="857412"/>
          </a:xfrm>
          <a:prstGeom prst="flowChartDocumen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05"/>
          <p:cNvSpPr/>
          <p:nvPr/>
        </p:nvSpPr>
        <p:spPr>
          <a:xfrm>
            <a:off x="1605150" y="2143050"/>
            <a:ext cx="1308798" cy="857412"/>
          </a:xfrm>
          <a:prstGeom prst="flowChartDocumen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05"/>
          <p:cNvSpPr/>
          <p:nvPr/>
        </p:nvSpPr>
        <p:spPr>
          <a:xfrm>
            <a:off x="1478049" y="2256200"/>
            <a:ext cx="1308798" cy="857412"/>
          </a:xfrm>
          <a:prstGeom prst="flowChartDocumen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Well, this is this is you know a good plan</a:t>
            </a:r>
            <a:endParaRPr sz="1200"/>
          </a:p>
        </p:txBody>
      </p:sp>
      <p:sp>
        <p:nvSpPr>
          <p:cNvPr id="733" name="Google Shape;733;p105"/>
          <p:cNvSpPr/>
          <p:nvPr/>
        </p:nvSpPr>
        <p:spPr>
          <a:xfrm>
            <a:off x="5981712" y="2039362"/>
            <a:ext cx="1308798" cy="857412"/>
          </a:xfrm>
          <a:prstGeom prst="flowChartDocumen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5"/>
          <p:cNvSpPr/>
          <p:nvPr/>
        </p:nvSpPr>
        <p:spPr>
          <a:xfrm>
            <a:off x="5872350" y="2143050"/>
            <a:ext cx="1308798" cy="857412"/>
          </a:xfrm>
          <a:prstGeom prst="flowChartDocumen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05"/>
          <p:cNvSpPr/>
          <p:nvPr/>
        </p:nvSpPr>
        <p:spPr>
          <a:xfrm>
            <a:off x="5745249" y="2256200"/>
            <a:ext cx="1308798" cy="857412"/>
          </a:xfrm>
          <a:prstGeom prst="flowChartDocumen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this is a good plan</a:t>
            </a:r>
            <a:endParaRPr sz="1200"/>
          </a:p>
        </p:txBody>
      </p:sp>
      <p:sp>
        <p:nvSpPr>
          <p:cNvPr id="736" name="Google Shape;736;p105"/>
          <p:cNvSpPr/>
          <p:nvPr/>
        </p:nvSpPr>
        <p:spPr>
          <a:xfrm>
            <a:off x="3324300" y="2003887"/>
            <a:ext cx="2074200" cy="18060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Disfluency Correction Model</a:t>
            </a:r>
            <a:endParaRPr/>
          </a:p>
        </p:txBody>
      </p:sp>
      <p:sp>
        <p:nvSpPr>
          <p:cNvPr id="737" name="Google Shape;737;p105"/>
          <p:cNvSpPr txBox="1"/>
          <p:nvPr/>
        </p:nvSpPr>
        <p:spPr>
          <a:xfrm>
            <a:off x="1244800" y="31541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97A7"/>
                </a:solidFill>
              </a:rPr>
              <a:t>Disfluent text</a:t>
            </a:r>
            <a:endParaRPr b="1">
              <a:solidFill>
                <a:srgbClr val="0097A7"/>
              </a:solidFill>
            </a:endParaRPr>
          </a:p>
        </p:txBody>
      </p:sp>
      <p:sp>
        <p:nvSpPr>
          <p:cNvPr id="738" name="Google Shape;738;p105"/>
          <p:cNvSpPr txBox="1"/>
          <p:nvPr/>
        </p:nvSpPr>
        <p:spPr>
          <a:xfrm>
            <a:off x="6121600" y="31541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97A7"/>
                </a:solidFill>
              </a:rPr>
              <a:t>Fl</a:t>
            </a:r>
            <a:r>
              <a:rPr b="1" lang="en">
                <a:solidFill>
                  <a:srgbClr val="0097A7"/>
                </a:solidFill>
              </a:rPr>
              <a:t>uent text</a:t>
            </a:r>
            <a:endParaRPr b="1">
              <a:solidFill>
                <a:srgbClr val="0097A7"/>
              </a:solidFill>
            </a:endParaRPr>
          </a:p>
        </p:txBody>
      </p:sp>
      <p:sp>
        <p:nvSpPr>
          <p:cNvPr id="739" name="Google Shape;739;p105"/>
          <p:cNvSpPr/>
          <p:nvPr/>
        </p:nvSpPr>
        <p:spPr>
          <a:xfrm>
            <a:off x="2541350" y="3250413"/>
            <a:ext cx="641400" cy="19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05"/>
          <p:cNvSpPr/>
          <p:nvPr/>
        </p:nvSpPr>
        <p:spPr>
          <a:xfrm>
            <a:off x="5436950" y="3250413"/>
            <a:ext cx="641400" cy="19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3"/>
          <p:cNvSpPr txBox="1"/>
          <p:nvPr>
            <p:ph type="title"/>
          </p:nvPr>
        </p:nvSpPr>
        <p:spPr>
          <a:xfrm>
            <a:off x="457200" y="233999"/>
            <a:ext cx="8428200" cy="101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400"/>
              <a:t>SSMT Market: USD 330 million in 2020 → USD 600 million in 2026</a:t>
            </a:r>
            <a:endParaRPr sz="3400"/>
          </a:p>
        </p:txBody>
      </p:sp>
      <p:sp>
        <p:nvSpPr>
          <p:cNvPr id="227" name="Google Shape;227;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28" name="Google Shape;228;p43"/>
          <p:cNvGraphicFramePr/>
          <p:nvPr/>
        </p:nvGraphicFramePr>
        <p:xfrm>
          <a:off x="1665388" y="1247400"/>
          <a:ext cx="3000000" cy="3000000"/>
        </p:xfrm>
        <a:graphic>
          <a:graphicData uri="http://schemas.openxmlformats.org/drawingml/2006/table">
            <a:tbl>
              <a:tblPr>
                <a:noFill/>
                <a:tableStyleId>{8F777E8A-EDA0-4A5A-88E1-1013890C9CCA}</a:tableStyleId>
              </a:tblPr>
              <a:tblGrid>
                <a:gridCol w="2325300"/>
                <a:gridCol w="3487925"/>
              </a:tblGrid>
              <a:tr h="607825">
                <a:tc>
                  <a:txBody>
                    <a:bodyPr/>
                    <a:lstStyle/>
                    <a:p>
                      <a:pPr indent="0" lvl="0" marL="0" rtl="0" algn="l">
                        <a:lnSpc>
                          <a:spcPct val="162500"/>
                        </a:lnSpc>
                        <a:spcBef>
                          <a:spcPts val="500"/>
                        </a:spcBef>
                        <a:spcAft>
                          <a:spcPts val="500"/>
                        </a:spcAft>
                        <a:buNone/>
                      </a:pPr>
                      <a:r>
                        <a:rPr lang="en" sz="1350">
                          <a:solidFill>
                            <a:srgbClr val="0E7DB3"/>
                          </a:solidFill>
                        </a:rPr>
                        <a:t>Study Period:</a:t>
                      </a:r>
                      <a:endParaRPr sz="1350">
                        <a:solidFill>
                          <a:srgbClr val="0E7DB3"/>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lnSpc>
                          <a:spcPct val="162500"/>
                        </a:lnSpc>
                        <a:spcBef>
                          <a:spcPts val="0"/>
                        </a:spcBef>
                        <a:spcAft>
                          <a:spcPts val="0"/>
                        </a:spcAft>
                        <a:buNone/>
                      </a:pPr>
                      <a:r>
                        <a:rPr lang="en" sz="1500">
                          <a:solidFill>
                            <a:srgbClr val="212529"/>
                          </a:solidFill>
                        </a:rPr>
                        <a:t>2018 - 2026</a:t>
                      </a:r>
                      <a:endParaRPr sz="1500">
                        <a:solidFill>
                          <a:srgbClr val="212529"/>
                        </a:solidFill>
                      </a:endParaRPr>
                    </a:p>
                  </a:txBody>
                  <a:tcPr marT="91425" marB="91425" marR="91425" marL="190500">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607825">
                <a:tc>
                  <a:txBody>
                    <a:bodyPr/>
                    <a:lstStyle/>
                    <a:p>
                      <a:pPr indent="0" lvl="0" marL="0" rtl="0" algn="l">
                        <a:lnSpc>
                          <a:spcPct val="162500"/>
                        </a:lnSpc>
                        <a:spcBef>
                          <a:spcPts val="500"/>
                        </a:spcBef>
                        <a:spcAft>
                          <a:spcPts val="500"/>
                        </a:spcAft>
                        <a:buNone/>
                      </a:pPr>
                      <a:r>
                        <a:rPr lang="en" sz="1350">
                          <a:solidFill>
                            <a:srgbClr val="0E7DB3"/>
                          </a:solidFill>
                        </a:rPr>
                        <a:t>Base Year:</a:t>
                      </a:r>
                      <a:endParaRPr sz="1350">
                        <a:solidFill>
                          <a:srgbClr val="0E7DB3"/>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lnSpc>
                          <a:spcPct val="162500"/>
                        </a:lnSpc>
                        <a:spcBef>
                          <a:spcPts val="0"/>
                        </a:spcBef>
                        <a:spcAft>
                          <a:spcPts val="0"/>
                        </a:spcAft>
                        <a:buNone/>
                      </a:pPr>
                      <a:r>
                        <a:rPr lang="en" sz="1500">
                          <a:solidFill>
                            <a:srgbClr val="212529"/>
                          </a:solidFill>
                        </a:rPr>
                        <a:t>2020</a:t>
                      </a:r>
                      <a:endParaRPr sz="1500">
                        <a:solidFill>
                          <a:srgbClr val="212529"/>
                        </a:solidFill>
                      </a:endParaRPr>
                    </a:p>
                  </a:txBody>
                  <a:tcPr marT="91425" marB="91425" marR="91425" marL="190500">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607825">
                <a:tc>
                  <a:txBody>
                    <a:bodyPr/>
                    <a:lstStyle/>
                    <a:p>
                      <a:pPr indent="0" lvl="0" marL="0" rtl="0" algn="l">
                        <a:lnSpc>
                          <a:spcPct val="162500"/>
                        </a:lnSpc>
                        <a:spcBef>
                          <a:spcPts val="500"/>
                        </a:spcBef>
                        <a:spcAft>
                          <a:spcPts val="500"/>
                        </a:spcAft>
                        <a:buNone/>
                      </a:pPr>
                      <a:r>
                        <a:rPr lang="en" sz="1350">
                          <a:solidFill>
                            <a:srgbClr val="0E7DB3"/>
                          </a:solidFill>
                        </a:rPr>
                        <a:t>Fastest Growing Market:</a:t>
                      </a:r>
                      <a:endParaRPr sz="1350">
                        <a:solidFill>
                          <a:srgbClr val="0E7DB3"/>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lnSpc>
                          <a:spcPct val="162500"/>
                        </a:lnSpc>
                        <a:spcBef>
                          <a:spcPts val="0"/>
                        </a:spcBef>
                        <a:spcAft>
                          <a:spcPts val="0"/>
                        </a:spcAft>
                        <a:buNone/>
                      </a:pPr>
                      <a:r>
                        <a:rPr lang="en" sz="1500">
                          <a:solidFill>
                            <a:srgbClr val="212529"/>
                          </a:solidFill>
                        </a:rPr>
                        <a:t>Asia Pacific</a:t>
                      </a:r>
                      <a:endParaRPr sz="1500">
                        <a:solidFill>
                          <a:srgbClr val="212529"/>
                        </a:solidFill>
                      </a:endParaRPr>
                    </a:p>
                  </a:txBody>
                  <a:tcPr marT="91425" marB="91425" marR="91425" marL="190500">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607825">
                <a:tc>
                  <a:txBody>
                    <a:bodyPr/>
                    <a:lstStyle/>
                    <a:p>
                      <a:pPr indent="0" lvl="0" marL="0" rtl="0" algn="l">
                        <a:lnSpc>
                          <a:spcPct val="162500"/>
                        </a:lnSpc>
                        <a:spcBef>
                          <a:spcPts val="500"/>
                        </a:spcBef>
                        <a:spcAft>
                          <a:spcPts val="500"/>
                        </a:spcAft>
                        <a:buNone/>
                      </a:pPr>
                      <a:r>
                        <a:rPr lang="en" sz="1350">
                          <a:solidFill>
                            <a:srgbClr val="0E7DB3"/>
                          </a:solidFill>
                        </a:rPr>
                        <a:t>Largest Market:</a:t>
                      </a:r>
                      <a:endParaRPr sz="1350">
                        <a:solidFill>
                          <a:srgbClr val="0E7DB3"/>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lnSpc>
                          <a:spcPct val="162500"/>
                        </a:lnSpc>
                        <a:spcBef>
                          <a:spcPts val="0"/>
                        </a:spcBef>
                        <a:spcAft>
                          <a:spcPts val="0"/>
                        </a:spcAft>
                        <a:buNone/>
                      </a:pPr>
                      <a:r>
                        <a:rPr lang="en" sz="1500">
                          <a:solidFill>
                            <a:srgbClr val="212529"/>
                          </a:solidFill>
                        </a:rPr>
                        <a:t>Europe</a:t>
                      </a:r>
                      <a:endParaRPr sz="1500">
                        <a:solidFill>
                          <a:srgbClr val="212529"/>
                        </a:solidFill>
                      </a:endParaRPr>
                    </a:p>
                  </a:txBody>
                  <a:tcPr marT="91425" marB="91425" marR="91425" marL="190500">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607825">
                <a:tc>
                  <a:txBody>
                    <a:bodyPr/>
                    <a:lstStyle/>
                    <a:p>
                      <a:pPr indent="0" lvl="0" marL="0" rtl="0" algn="l">
                        <a:lnSpc>
                          <a:spcPct val="162500"/>
                        </a:lnSpc>
                        <a:spcBef>
                          <a:spcPts val="500"/>
                        </a:spcBef>
                        <a:spcAft>
                          <a:spcPts val="500"/>
                        </a:spcAft>
                        <a:buNone/>
                      </a:pPr>
                      <a:r>
                        <a:rPr lang="en" sz="1350">
                          <a:solidFill>
                            <a:srgbClr val="0E7DB3"/>
                          </a:solidFill>
                        </a:rPr>
                        <a:t>CAGR:</a:t>
                      </a:r>
                      <a:endParaRPr sz="1350">
                        <a:solidFill>
                          <a:srgbClr val="0E7DB3"/>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lnSpc>
                          <a:spcPct val="162500"/>
                        </a:lnSpc>
                        <a:spcBef>
                          <a:spcPts val="0"/>
                        </a:spcBef>
                        <a:spcAft>
                          <a:spcPts val="0"/>
                        </a:spcAft>
                        <a:buNone/>
                      </a:pPr>
                      <a:r>
                        <a:rPr lang="en" sz="1500">
                          <a:solidFill>
                            <a:srgbClr val="212529"/>
                          </a:solidFill>
                        </a:rPr>
                        <a:t>9.4 %</a:t>
                      </a:r>
                      <a:endParaRPr sz="1500">
                        <a:solidFill>
                          <a:srgbClr val="212529"/>
                        </a:solidFill>
                      </a:endParaRPr>
                    </a:p>
                  </a:txBody>
                  <a:tcPr marT="91425" marB="91425" marR="91425" marL="190500">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sp>
        <p:nvSpPr>
          <p:cNvPr id="229" name="Google Shape;229;p43"/>
          <p:cNvSpPr txBox="1"/>
          <p:nvPr/>
        </p:nvSpPr>
        <p:spPr>
          <a:xfrm>
            <a:off x="1317400" y="4208650"/>
            <a:ext cx="7332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https://www.mordorintelligence.com/industry-reports/speech-to-speech-translation#:~:text=The%20speech%20to%20speech%20translation%20market%20is%20valued%20at%20USD,period%20(2021%2D2026).</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graphicFrame>
        <p:nvGraphicFramePr>
          <p:cNvPr id="746" name="Google Shape;746;p106"/>
          <p:cNvGraphicFramePr/>
          <p:nvPr/>
        </p:nvGraphicFramePr>
        <p:xfrm>
          <a:off x="457200" y="1215775"/>
          <a:ext cx="3000000" cy="3000000"/>
        </p:xfrm>
        <a:graphic>
          <a:graphicData uri="http://schemas.openxmlformats.org/drawingml/2006/table">
            <a:tbl>
              <a:tblPr>
                <a:noFill/>
                <a:tableStyleId>{B143D93F-E4F7-4F78-8F95-2D93CAC28090}</a:tableStyleId>
              </a:tblPr>
              <a:tblGrid>
                <a:gridCol w="1699250"/>
                <a:gridCol w="3610075"/>
                <a:gridCol w="2739075"/>
              </a:tblGrid>
              <a:tr h="381000">
                <a:tc>
                  <a:txBody>
                    <a:bodyPr/>
                    <a:lstStyle/>
                    <a:p>
                      <a:pPr indent="0" lvl="0" marL="0" rtl="0" algn="ctr">
                        <a:spcBef>
                          <a:spcPts val="0"/>
                        </a:spcBef>
                        <a:spcAft>
                          <a:spcPts val="0"/>
                        </a:spcAft>
                        <a:buNone/>
                      </a:pPr>
                      <a:r>
                        <a:rPr b="1" lang="en" sz="1600">
                          <a:solidFill>
                            <a:srgbClr val="FF0000"/>
                          </a:solidFill>
                        </a:rPr>
                        <a:t>Type</a:t>
                      </a:r>
                      <a:endParaRPr b="1" sz="1600">
                        <a:solidFill>
                          <a:srgbClr val="FF0000"/>
                        </a:solidFill>
                      </a:endParaRPr>
                    </a:p>
                  </a:txBody>
                  <a:tcPr marT="91425" marB="91425" marR="91425" marL="91425"/>
                </a:tc>
                <a:tc>
                  <a:txBody>
                    <a:bodyPr/>
                    <a:lstStyle/>
                    <a:p>
                      <a:pPr indent="0" lvl="0" marL="0" rtl="0" algn="ctr">
                        <a:spcBef>
                          <a:spcPts val="0"/>
                        </a:spcBef>
                        <a:spcAft>
                          <a:spcPts val="0"/>
                        </a:spcAft>
                        <a:buNone/>
                      </a:pPr>
                      <a:r>
                        <a:rPr b="1" lang="en" sz="1600">
                          <a:solidFill>
                            <a:srgbClr val="FF0000"/>
                          </a:solidFill>
                        </a:rPr>
                        <a:t>Description</a:t>
                      </a:r>
                      <a:endParaRPr b="1" sz="1600">
                        <a:solidFill>
                          <a:srgbClr val="FF0000"/>
                        </a:solidFill>
                      </a:endParaRPr>
                    </a:p>
                  </a:txBody>
                  <a:tcPr marT="91425" marB="91425" marR="91425" marL="91425"/>
                </a:tc>
                <a:tc>
                  <a:txBody>
                    <a:bodyPr/>
                    <a:lstStyle/>
                    <a:p>
                      <a:pPr indent="0" lvl="0" marL="0" rtl="0" algn="ctr">
                        <a:spcBef>
                          <a:spcPts val="0"/>
                        </a:spcBef>
                        <a:spcAft>
                          <a:spcPts val="0"/>
                        </a:spcAft>
                        <a:buNone/>
                      </a:pPr>
                      <a:r>
                        <a:rPr b="1" lang="en" sz="1600">
                          <a:solidFill>
                            <a:srgbClr val="FF0000"/>
                          </a:solidFill>
                        </a:rPr>
                        <a:t>Example</a:t>
                      </a:r>
                      <a:endParaRPr b="1" sz="1600">
                        <a:solidFill>
                          <a:srgbClr val="FF0000"/>
                        </a:solidFill>
                      </a:endParaRPr>
                    </a:p>
                  </a:txBody>
                  <a:tcPr marT="91425" marB="91425" marR="91425" marL="91425"/>
                </a:tc>
              </a:tr>
              <a:tr h="381000">
                <a:tc>
                  <a:txBody>
                    <a:bodyPr/>
                    <a:lstStyle/>
                    <a:p>
                      <a:pPr indent="0" lvl="0" marL="0" rtl="0" algn="ctr">
                        <a:spcBef>
                          <a:spcPts val="0"/>
                        </a:spcBef>
                        <a:spcAft>
                          <a:spcPts val="0"/>
                        </a:spcAft>
                        <a:buNone/>
                      </a:pPr>
                      <a:r>
                        <a:rPr lang="en" sz="1600">
                          <a:solidFill>
                            <a:srgbClr val="0000FF"/>
                          </a:solidFill>
                        </a:rPr>
                        <a:t>Filled Pause</a:t>
                      </a:r>
                      <a:endParaRPr sz="1600">
                        <a:solidFill>
                          <a:srgbClr val="0000FF"/>
                        </a:solidFill>
                      </a:endParaRPr>
                    </a:p>
                  </a:txBody>
                  <a:tcPr marT="91425" marB="91425" marR="91425" marL="91425"/>
                </a:tc>
                <a:tc>
                  <a:txBody>
                    <a:bodyPr/>
                    <a:lstStyle/>
                    <a:p>
                      <a:pPr indent="0" lvl="0" marL="0" rtl="0" algn="ctr">
                        <a:spcBef>
                          <a:spcPts val="0"/>
                        </a:spcBef>
                        <a:spcAft>
                          <a:spcPts val="0"/>
                        </a:spcAft>
                        <a:buNone/>
                      </a:pPr>
                      <a:r>
                        <a:rPr lang="en" sz="1600">
                          <a:solidFill>
                            <a:srgbClr val="0000FF"/>
                          </a:solidFill>
                        </a:rPr>
                        <a:t>Non lexicalized sounds with no semantic content.</a:t>
                      </a:r>
                      <a:endParaRPr sz="1600">
                        <a:solidFill>
                          <a:srgbClr val="0000FF"/>
                        </a:solidFill>
                      </a:endParaRPr>
                    </a:p>
                  </a:txBody>
                  <a:tcPr marT="91425" marB="91425" marR="91425" marL="91425"/>
                </a:tc>
                <a:tc>
                  <a:txBody>
                    <a:bodyPr/>
                    <a:lstStyle/>
                    <a:p>
                      <a:pPr indent="0" lvl="0" marL="0" rtl="0" algn="ctr">
                        <a:spcBef>
                          <a:spcPts val="0"/>
                        </a:spcBef>
                        <a:spcAft>
                          <a:spcPts val="0"/>
                        </a:spcAft>
                        <a:buNone/>
                      </a:pPr>
                      <a:r>
                        <a:rPr lang="en" sz="1600">
                          <a:solidFill>
                            <a:srgbClr val="0000FF"/>
                          </a:solidFill>
                        </a:rPr>
                        <a:t>but </a:t>
                      </a:r>
                      <a:r>
                        <a:rPr b="1" lang="en" sz="1600">
                          <a:solidFill>
                            <a:srgbClr val="0000FF"/>
                          </a:solidFill>
                        </a:rPr>
                        <a:t>uh</a:t>
                      </a:r>
                      <a:r>
                        <a:rPr lang="en" sz="1600">
                          <a:solidFill>
                            <a:srgbClr val="0000FF"/>
                          </a:solidFill>
                        </a:rPr>
                        <a:t> we have to go through the same thing.</a:t>
                      </a:r>
                      <a:endParaRPr sz="1600">
                        <a:solidFill>
                          <a:srgbClr val="0000FF"/>
                        </a:solidFill>
                      </a:endParaRPr>
                    </a:p>
                  </a:txBody>
                  <a:tcPr marT="91425" marB="91425" marR="91425" marL="91425"/>
                </a:tc>
              </a:tr>
              <a:tr h="868875">
                <a:tc>
                  <a:txBody>
                    <a:bodyPr/>
                    <a:lstStyle/>
                    <a:p>
                      <a:pPr indent="0" lvl="0" marL="0" rtl="0" algn="ctr">
                        <a:spcBef>
                          <a:spcPts val="0"/>
                        </a:spcBef>
                        <a:spcAft>
                          <a:spcPts val="0"/>
                        </a:spcAft>
                        <a:buNone/>
                      </a:pPr>
                      <a:r>
                        <a:rPr lang="en" sz="1600">
                          <a:solidFill>
                            <a:srgbClr val="0000FF"/>
                          </a:solidFill>
                        </a:rPr>
                        <a:t>Interjection</a:t>
                      </a:r>
                      <a:endParaRPr sz="1600">
                        <a:solidFill>
                          <a:srgbClr val="0000FF"/>
                        </a:solidFill>
                      </a:endParaRPr>
                    </a:p>
                  </a:txBody>
                  <a:tcPr marT="91425" marB="91425" marR="91425" marL="91425"/>
                </a:tc>
                <a:tc>
                  <a:txBody>
                    <a:bodyPr/>
                    <a:lstStyle/>
                    <a:p>
                      <a:pPr indent="0" lvl="0" marL="0" rtl="0" algn="ctr">
                        <a:spcBef>
                          <a:spcPts val="0"/>
                        </a:spcBef>
                        <a:spcAft>
                          <a:spcPts val="0"/>
                        </a:spcAft>
                        <a:buNone/>
                      </a:pPr>
                      <a:r>
                        <a:rPr lang="en" sz="1600">
                          <a:solidFill>
                            <a:srgbClr val="0000FF"/>
                          </a:solidFill>
                        </a:rPr>
                        <a:t>A restricted group of non </a:t>
                      </a:r>
                      <a:r>
                        <a:rPr lang="en" sz="1600">
                          <a:solidFill>
                            <a:srgbClr val="0000FF"/>
                          </a:solidFill>
                        </a:rPr>
                        <a:t>l</a:t>
                      </a:r>
                      <a:r>
                        <a:rPr lang="en" sz="1600">
                          <a:solidFill>
                            <a:srgbClr val="0000FF"/>
                          </a:solidFill>
                        </a:rPr>
                        <a:t>exicalized sounds indicating aﬀirmation or negation.</a:t>
                      </a:r>
                      <a:endParaRPr sz="1600">
                        <a:solidFill>
                          <a:srgbClr val="0000FF"/>
                        </a:solidFill>
                      </a:endParaRPr>
                    </a:p>
                  </a:txBody>
                  <a:tcPr marT="91425" marB="91425" marR="91425" marL="91425"/>
                </a:tc>
                <a:tc>
                  <a:txBody>
                    <a:bodyPr/>
                    <a:lstStyle/>
                    <a:p>
                      <a:pPr indent="0" lvl="0" marL="0" rtl="0" algn="ctr">
                        <a:spcBef>
                          <a:spcPts val="0"/>
                        </a:spcBef>
                        <a:spcAft>
                          <a:spcPts val="0"/>
                        </a:spcAft>
                        <a:buNone/>
                      </a:pPr>
                      <a:r>
                        <a:rPr b="1" lang="en" sz="1600">
                          <a:solidFill>
                            <a:srgbClr val="0000FF"/>
                          </a:solidFill>
                        </a:rPr>
                        <a:t>uh-huh,</a:t>
                      </a:r>
                      <a:r>
                        <a:rPr lang="en" sz="1600">
                          <a:solidFill>
                            <a:srgbClr val="0000FF"/>
                          </a:solidFill>
                        </a:rPr>
                        <a:t> I can understand the issue.</a:t>
                      </a:r>
                      <a:endParaRPr sz="1600">
                        <a:solidFill>
                          <a:srgbClr val="0000FF"/>
                        </a:solidFill>
                      </a:endParaRPr>
                    </a:p>
                  </a:txBody>
                  <a:tcPr marT="91425" marB="91425" marR="91425" marL="91425"/>
                </a:tc>
              </a:tr>
              <a:tr h="381000">
                <a:tc>
                  <a:txBody>
                    <a:bodyPr/>
                    <a:lstStyle/>
                    <a:p>
                      <a:pPr indent="0" lvl="0" marL="0" rtl="0" algn="ctr">
                        <a:spcBef>
                          <a:spcPts val="0"/>
                        </a:spcBef>
                        <a:spcAft>
                          <a:spcPts val="0"/>
                        </a:spcAft>
                        <a:buNone/>
                      </a:pPr>
                      <a:r>
                        <a:rPr lang="en" sz="1600">
                          <a:solidFill>
                            <a:srgbClr val="0000FF"/>
                          </a:solidFill>
                        </a:rPr>
                        <a:t>Discourse Marker</a:t>
                      </a:r>
                      <a:endParaRPr sz="1600">
                        <a:solidFill>
                          <a:srgbClr val="0000FF"/>
                        </a:solidFill>
                      </a:endParaRPr>
                    </a:p>
                  </a:txBody>
                  <a:tcPr marT="91425" marB="91425" marR="91425" marL="91425"/>
                </a:tc>
                <a:tc>
                  <a:txBody>
                    <a:bodyPr/>
                    <a:lstStyle/>
                    <a:p>
                      <a:pPr indent="0" lvl="0" marL="0" rtl="0" algn="ctr">
                        <a:spcBef>
                          <a:spcPts val="0"/>
                        </a:spcBef>
                        <a:spcAft>
                          <a:spcPts val="0"/>
                        </a:spcAft>
                        <a:buNone/>
                      </a:pPr>
                      <a:r>
                        <a:rPr lang="en" sz="1600">
                          <a:solidFill>
                            <a:srgbClr val="0000FF"/>
                          </a:solidFill>
                        </a:rPr>
                        <a:t>Words that are related to the structure of the discourse in so far that they help beginning or keeping a turn or serve as acknowledgment. They do not contribute to the semantic content of the discourse.</a:t>
                      </a:r>
                      <a:endParaRPr sz="1600">
                        <a:solidFill>
                          <a:srgbClr val="0000FF"/>
                        </a:solidFill>
                      </a:endParaRPr>
                    </a:p>
                  </a:txBody>
                  <a:tcPr marT="91425" marB="91425" marR="91425" marL="91425"/>
                </a:tc>
                <a:tc>
                  <a:txBody>
                    <a:bodyPr/>
                    <a:lstStyle/>
                    <a:p>
                      <a:pPr indent="0" lvl="0" marL="0" rtl="0" algn="ctr">
                        <a:spcBef>
                          <a:spcPts val="0"/>
                        </a:spcBef>
                        <a:spcAft>
                          <a:spcPts val="0"/>
                        </a:spcAft>
                        <a:buNone/>
                      </a:pPr>
                      <a:r>
                        <a:rPr b="1" lang="en" sz="1600">
                          <a:solidFill>
                            <a:srgbClr val="0000FF"/>
                          </a:solidFill>
                        </a:rPr>
                        <a:t>Well,</a:t>
                      </a:r>
                      <a:r>
                        <a:rPr lang="en" sz="1600">
                          <a:solidFill>
                            <a:srgbClr val="0000FF"/>
                          </a:solidFill>
                        </a:rPr>
                        <a:t> this is a good plan.</a:t>
                      </a:r>
                      <a:endParaRPr sz="1600">
                        <a:solidFill>
                          <a:srgbClr val="0000FF"/>
                        </a:solidFill>
                      </a:endParaRPr>
                    </a:p>
                  </a:txBody>
                  <a:tcPr marT="91425" marB="91425" marR="91425" marL="91425"/>
                </a:tc>
              </a:tr>
            </a:tbl>
          </a:graphicData>
        </a:graphic>
      </p:graphicFrame>
      <p:sp>
        <p:nvSpPr>
          <p:cNvPr id="747" name="Google Shape;747;p106"/>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Types of Disfluencies (1/2)</a:t>
            </a:r>
            <a:endParaRPr/>
          </a:p>
        </p:txBody>
      </p:sp>
      <p:sp>
        <p:nvSpPr>
          <p:cNvPr id="748" name="Google Shape;748;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07"/>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Types of Disfluencies (2/2)</a:t>
            </a:r>
            <a:endParaRPr/>
          </a:p>
        </p:txBody>
      </p:sp>
      <p:sp>
        <p:nvSpPr>
          <p:cNvPr id="754" name="Google Shape;754;p107"/>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graphicFrame>
        <p:nvGraphicFramePr>
          <p:cNvPr id="755" name="Google Shape;755;p107"/>
          <p:cNvGraphicFramePr/>
          <p:nvPr/>
        </p:nvGraphicFramePr>
        <p:xfrm>
          <a:off x="638400" y="1181175"/>
          <a:ext cx="3000000" cy="3000000"/>
        </p:xfrm>
        <a:graphic>
          <a:graphicData uri="http://schemas.openxmlformats.org/drawingml/2006/table">
            <a:tbl>
              <a:tblPr>
                <a:noFill/>
                <a:tableStyleId>{B143D93F-E4F7-4F78-8F95-2D93CAC28090}</a:tableStyleId>
              </a:tblPr>
              <a:tblGrid>
                <a:gridCol w="1411325"/>
                <a:gridCol w="3898000"/>
                <a:gridCol w="2739075"/>
              </a:tblGrid>
              <a:tr h="381000">
                <a:tc>
                  <a:txBody>
                    <a:bodyPr/>
                    <a:lstStyle/>
                    <a:p>
                      <a:pPr indent="0" lvl="0" marL="0" rtl="0" algn="ctr">
                        <a:spcBef>
                          <a:spcPts val="0"/>
                        </a:spcBef>
                        <a:spcAft>
                          <a:spcPts val="0"/>
                        </a:spcAft>
                        <a:buNone/>
                      </a:pPr>
                      <a:r>
                        <a:rPr b="1" lang="en" sz="1600">
                          <a:solidFill>
                            <a:srgbClr val="FF0000"/>
                          </a:solidFill>
                        </a:rPr>
                        <a:t>Type</a:t>
                      </a:r>
                      <a:endParaRPr b="1" sz="16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rgbClr val="FF0000"/>
                          </a:solidFill>
                        </a:rPr>
                        <a:t>Description</a:t>
                      </a:r>
                      <a:endParaRPr b="1" sz="16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rgbClr val="FF0000"/>
                          </a:solidFill>
                        </a:rPr>
                        <a:t>Example</a:t>
                      </a:r>
                      <a:endParaRPr b="1" sz="16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600">
                          <a:solidFill>
                            <a:srgbClr val="0000FF"/>
                          </a:solidFill>
                        </a:rPr>
                        <a:t>Repetition or Correction</a:t>
                      </a:r>
                      <a:endParaRPr sz="1600">
                        <a:solidFill>
                          <a:srgbClr val="0000FF"/>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600">
                          <a:solidFill>
                            <a:srgbClr val="0000FF"/>
                          </a:solidFill>
                        </a:rPr>
                        <a:t>Exact repetition or correction of words previously uttered. </a:t>
                      </a:r>
                      <a:endParaRPr sz="1600">
                        <a:solidFill>
                          <a:srgbClr val="0000FF"/>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en" sz="1600">
                          <a:solidFill>
                            <a:srgbClr val="0000FF"/>
                          </a:solidFill>
                        </a:rPr>
                        <a:t>If</a:t>
                      </a:r>
                      <a:r>
                        <a:rPr lang="en" sz="1600">
                          <a:solidFill>
                            <a:srgbClr val="0000FF"/>
                          </a:solidFill>
                        </a:rPr>
                        <a:t> if I </a:t>
                      </a:r>
                      <a:r>
                        <a:rPr b="1" lang="en" sz="1600">
                          <a:solidFill>
                            <a:srgbClr val="0000FF"/>
                          </a:solidFill>
                        </a:rPr>
                        <a:t>can’t</a:t>
                      </a:r>
                      <a:r>
                        <a:rPr lang="en" sz="1600">
                          <a:solidFill>
                            <a:srgbClr val="0000FF"/>
                          </a:solidFill>
                        </a:rPr>
                        <a:t> don’t know the answer myself, I will find it.</a:t>
                      </a:r>
                      <a:endParaRPr sz="1600">
                        <a:solidFill>
                          <a:srgbClr val="0000FF"/>
                        </a:solidFill>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ctr">
                        <a:spcBef>
                          <a:spcPts val="0"/>
                        </a:spcBef>
                        <a:spcAft>
                          <a:spcPts val="0"/>
                        </a:spcAft>
                        <a:buNone/>
                      </a:pPr>
                      <a:r>
                        <a:rPr lang="en" sz="1600">
                          <a:solidFill>
                            <a:srgbClr val="0000FF"/>
                          </a:solidFill>
                        </a:rPr>
                        <a:t>False Start</a:t>
                      </a:r>
                      <a:endParaRPr sz="1600">
                        <a:solidFill>
                          <a:srgbClr val="0000FF"/>
                        </a:solidFill>
                      </a:endParaRPr>
                    </a:p>
                  </a:txBody>
                  <a:tcPr marT="91425" marB="91425" marR="91425" marL="91425"/>
                </a:tc>
                <a:tc>
                  <a:txBody>
                    <a:bodyPr/>
                    <a:lstStyle/>
                    <a:p>
                      <a:pPr indent="0" lvl="0" marL="0" rtl="0" algn="ctr">
                        <a:spcBef>
                          <a:spcPts val="0"/>
                        </a:spcBef>
                        <a:spcAft>
                          <a:spcPts val="0"/>
                        </a:spcAft>
                        <a:buNone/>
                      </a:pPr>
                      <a:r>
                        <a:rPr lang="en" sz="1600">
                          <a:solidFill>
                            <a:srgbClr val="0000FF"/>
                          </a:solidFill>
                        </a:rPr>
                        <a:t>An utterance is aborted and restarted with a new idea or train of thought.</a:t>
                      </a:r>
                      <a:endParaRPr sz="1600">
                        <a:solidFill>
                          <a:srgbClr val="0000FF"/>
                        </a:solidFill>
                      </a:endParaRPr>
                    </a:p>
                  </a:txBody>
                  <a:tcPr marT="91425" marB="91425" marR="91425" marL="91425"/>
                </a:tc>
                <a:tc>
                  <a:txBody>
                    <a:bodyPr/>
                    <a:lstStyle/>
                    <a:p>
                      <a:pPr indent="0" lvl="0" marL="0" rtl="0" algn="ctr">
                        <a:spcBef>
                          <a:spcPts val="0"/>
                        </a:spcBef>
                        <a:spcAft>
                          <a:spcPts val="0"/>
                        </a:spcAft>
                        <a:buNone/>
                      </a:pPr>
                      <a:r>
                        <a:rPr b="1" lang="en" sz="1600">
                          <a:solidFill>
                            <a:srgbClr val="0000FF"/>
                          </a:solidFill>
                        </a:rPr>
                        <a:t>We’ll never find a day</a:t>
                      </a:r>
                      <a:r>
                        <a:rPr lang="en" sz="1600">
                          <a:solidFill>
                            <a:srgbClr val="0000FF"/>
                          </a:solidFill>
                        </a:rPr>
                        <a:t> what about next month?</a:t>
                      </a:r>
                      <a:endParaRPr sz="1600">
                        <a:solidFill>
                          <a:srgbClr val="0000FF"/>
                        </a:solidFill>
                      </a:endParaRPr>
                    </a:p>
                  </a:txBody>
                  <a:tcPr marT="91425" marB="91425" marR="91425" marL="91425"/>
                </a:tc>
              </a:tr>
              <a:tr h="381000">
                <a:tc>
                  <a:txBody>
                    <a:bodyPr/>
                    <a:lstStyle/>
                    <a:p>
                      <a:pPr indent="0" lvl="0" marL="0" rtl="0" algn="ctr">
                        <a:spcBef>
                          <a:spcPts val="0"/>
                        </a:spcBef>
                        <a:spcAft>
                          <a:spcPts val="0"/>
                        </a:spcAft>
                        <a:buNone/>
                      </a:pPr>
                      <a:r>
                        <a:rPr lang="en" sz="1600">
                          <a:solidFill>
                            <a:srgbClr val="0000FF"/>
                          </a:solidFill>
                        </a:rPr>
                        <a:t>Edit</a:t>
                      </a:r>
                      <a:endParaRPr sz="1600">
                        <a:solidFill>
                          <a:srgbClr val="0000FF"/>
                        </a:solidFill>
                      </a:endParaRPr>
                    </a:p>
                  </a:txBody>
                  <a:tcPr marT="91425" marB="91425" marR="91425" marL="91425"/>
                </a:tc>
                <a:tc>
                  <a:txBody>
                    <a:bodyPr/>
                    <a:lstStyle/>
                    <a:p>
                      <a:pPr indent="0" lvl="0" marL="0" rtl="0" algn="ctr">
                        <a:spcBef>
                          <a:spcPts val="0"/>
                        </a:spcBef>
                        <a:spcAft>
                          <a:spcPts val="0"/>
                        </a:spcAft>
                        <a:buNone/>
                      </a:pPr>
                      <a:r>
                        <a:rPr lang="en" sz="1600">
                          <a:solidFill>
                            <a:srgbClr val="0000FF"/>
                          </a:solidFill>
                        </a:rPr>
                        <a:t>Phrases of words which occur after that part of a disfluency which is repeated or corrected afterwards or even abandoned completely, to indicate that the previously uttered words are not intended.</a:t>
                      </a:r>
                      <a:endParaRPr sz="1600">
                        <a:solidFill>
                          <a:srgbClr val="0000FF"/>
                        </a:solidFill>
                      </a:endParaRPr>
                    </a:p>
                  </a:txBody>
                  <a:tcPr marT="91425" marB="91425" marR="91425" marL="91425"/>
                </a:tc>
                <a:tc>
                  <a:txBody>
                    <a:bodyPr/>
                    <a:lstStyle/>
                    <a:p>
                      <a:pPr indent="0" lvl="0" marL="0" rtl="0" algn="ctr">
                        <a:spcBef>
                          <a:spcPts val="0"/>
                        </a:spcBef>
                        <a:spcAft>
                          <a:spcPts val="0"/>
                        </a:spcAft>
                        <a:buNone/>
                      </a:pPr>
                      <a:r>
                        <a:rPr lang="en" sz="1600">
                          <a:solidFill>
                            <a:srgbClr val="0000FF"/>
                          </a:solidFill>
                        </a:rPr>
                        <a:t>We need two tickets, </a:t>
                      </a:r>
                      <a:r>
                        <a:rPr b="1" lang="en" sz="1600">
                          <a:solidFill>
                            <a:srgbClr val="0000FF"/>
                          </a:solidFill>
                        </a:rPr>
                        <a:t>I’m sorry,</a:t>
                      </a:r>
                      <a:r>
                        <a:rPr lang="en" sz="1600">
                          <a:solidFill>
                            <a:srgbClr val="0000FF"/>
                          </a:solidFill>
                        </a:rPr>
                        <a:t> three tickets for the flight to Boston.</a:t>
                      </a:r>
                      <a:endParaRPr sz="1600">
                        <a:solidFill>
                          <a:srgbClr val="0000FF"/>
                        </a:solidFill>
                      </a:endParaRPr>
                    </a:p>
                  </a:txBody>
                  <a:tcPr marT="91425" marB="91425" marR="91425" marL="91425"/>
                </a:tc>
              </a:tr>
            </a:tbl>
          </a:graphicData>
        </a:graphic>
      </p:graphicFrame>
      <p:sp>
        <p:nvSpPr>
          <p:cNvPr id="756" name="Google Shape;756;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08"/>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Disfluency: Surface Structure (1/2)</a:t>
            </a:r>
            <a:endParaRPr/>
          </a:p>
        </p:txBody>
      </p:sp>
      <p:sp>
        <p:nvSpPr>
          <p:cNvPr id="762" name="Google Shape;762;p108"/>
          <p:cNvSpPr txBox="1"/>
          <p:nvPr>
            <p:ph idx="1" type="body"/>
          </p:nvPr>
        </p:nvSpPr>
        <p:spPr>
          <a:xfrm>
            <a:off x="457200" y="1291750"/>
            <a:ext cx="82296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Clr>
                <a:srgbClr val="FF00FF"/>
              </a:buClr>
              <a:buSzPts val="2000"/>
              <a:buChar char="•"/>
            </a:pPr>
            <a:r>
              <a:rPr lang="en" sz="2000">
                <a:solidFill>
                  <a:srgbClr val="FF00FF"/>
                </a:solidFill>
              </a:rPr>
              <a:t>Reparandum</a:t>
            </a:r>
            <a:endParaRPr sz="2000">
              <a:solidFill>
                <a:srgbClr val="FF00FF"/>
              </a:solidFill>
            </a:endParaRPr>
          </a:p>
          <a:p>
            <a:pPr indent="-342900" lvl="1" marL="914400" rtl="0" algn="l">
              <a:spcBef>
                <a:spcPts val="0"/>
              </a:spcBef>
              <a:spcAft>
                <a:spcPts val="0"/>
              </a:spcAft>
              <a:buSzPts val="1800"/>
              <a:buChar char="–"/>
            </a:pPr>
            <a:r>
              <a:rPr lang="en" sz="1800"/>
              <a:t>contains those words, which are originally not intended to be in the utterance</a:t>
            </a:r>
            <a:endParaRPr sz="1800"/>
          </a:p>
          <a:p>
            <a:pPr indent="-355600" lvl="0" marL="457200" rtl="0" algn="l">
              <a:spcBef>
                <a:spcPts val="0"/>
              </a:spcBef>
              <a:spcAft>
                <a:spcPts val="0"/>
              </a:spcAft>
              <a:buClr>
                <a:srgbClr val="FF00FF"/>
              </a:buClr>
              <a:buSzPts val="2000"/>
              <a:buChar char="•"/>
            </a:pPr>
            <a:r>
              <a:rPr lang="en" sz="2000">
                <a:solidFill>
                  <a:srgbClr val="FF00FF"/>
                </a:solidFill>
              </a:rPr>
              <a:t>I</a:t>
            </a:r>
            <a:r>
              <a:rPr lang="en" sz="2000">
                <a:solidFill>
                  <a:srgbClr val="FF00FF"/>
                </a:solidFill>
              </a:rPr>
              <a:t>nterruption point</a:t>
            </a:r>
            <a:endParaRPr sz="2000">
              <a:solidFill>
                <a:srgbClr val="FF00FF"/>
              </a:solidFill>
            </a:endParaRPr>
          </a:p>
          <a:p>
            <a:pPr indent="-342900" lvl="1" marL="914400" rtl="0" algn="l">
              <a:spcBef>
                <a:spcPts val="0"/>
              </a:spcBef>
              <a:spcAft>
                <a:spcPts val="0"/>
              </a:spcAft>
              <a:buSzPts val="1800"/>
              <a:buChar char="–"/>
            </a:pPr>
            <a:r>
              <a:rPr lang="en" sz="1800"/>
              <a:t>marks the end of the reparandum</a:t>
            </a:r>
            <a:endParaRPr sz="1800"/>
          </a:p>
          <a:p>
            <a:pPr indent="-355600" lvl="0" marL="457200" rtl="0" algn="l">
              <a:spcBef>
                <a:spcPts val="0"/>
              </a:spcBef>
              <a:spcAft>
                <a:spcPts val="0"/>
              </a:spcAft>
              <a:buClr>
                <a:srgbClr val="FF00FF"/>
              </a:buClr>
              <a:buSzPts val="2000"/>
              <a:buChar char="•"/>
            </a:pPr>
            <a:r>
              <a:rPr lang="en" sz="2000">
                <a:solidFill>
                  <a:srgbClr val="FF00FF"/>
                </a:solidFill>
              </a:rPr>
              <a:t>Interregnum</a:t>
            </a:r>
            <a:endParaRPr sz="2000">
              <a:solidFill>
                <a:srgbClr val="FF00FF"/>
              </a:solidFill>
            </a:endParaRPr>
          </a:p>
          <a:p>
            <a:pPr indent="-342900" lvl="1" marL="914400" rtl="0" algn="l">
              <a:spcBef>
                <a:spcPts val="0"/>
              </a:spcBef>
              <a:spcAft>
                <a:spcPts val="0"/>
              </a:spcAft>
              <a:buSzPts val="1800"/>
              <a:buChar char="–"/>
            </a:pPr>
            <a:r>
              <a:rPr lang="en" sz="1800"/>
              <a:t>consists of an editing term or a filler</a:t>
            </a:r>
            <a:endParaRPr sz="1800"/>
          </a:p>
          <a:p>
            <a:pPr indent="-355600" lvl="0" marL="457200" rtl="0" algn="l">
              <a:spcBef>
                <a:spcPts val="0"/>
              </a:spcBef>
              <a:spcAft>
                <a:spcPts val="0"/>
              </a:spcAft>
              <a:buClr>
                <a:srgbClr val="FF00FF"/>
              </a:buClr>
              <a:buSzPts val="2000"/>
              <a:buChar char="•"/>
            </a:pPr>
            <a:r>
              <a:rPr lang="en" sz="2000">
                <a:solidFill>
                  <a:srgbClr val="FF00FF"/>
                </a:solidFill>
              </a:rPr>
              <a:t>Repair</a:t>
            </a:r>
            <a:endParaRPr sz="2000">
              <a:solidFill>
                <a:srgbClr val="FF00FF"/>
              </a:solidFill>
            </a:endParaRPr>
          </a:p>
          <a:p>
            <a:pPr indent="-342900" lvl="1" marL="914400" rtl="0" algn="l">
              <a:spcBef>
                <a:spcPts val="0"/>
              </a:spcBef>
              <a:spcAft>
                <a:spcPts val="0"/>
              </a:spcAft>
              <a:buSzPts val="1800"/>
              <a:buChar char="–"/>
            </a:pPr>
            <a:r>
              <a:rPr lang="en" sz="1800"/>
              <a:t>words from the reparandum are finally corrected or repeated here or a complete new sentence is started</a:t>
            </a:r>
            <a:endParaRPr sz="1800"/>
          </a:p>
        </p:txBody>
      </p:sp>
      <p:sp>
        <p:nvSpPr>
          <p:cNvPr id="763" name="Google Shape;763;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09"/>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Disfluency: Surface Structure </a:t>
            </a:r>
            <a:r>
              <a:rPr lang="en"/>
              <a:t>(2/2)</a:t>
            </a:r>
            <a:endParaRPr/>
          </a:p>
        </p:txBody>
      </p:sp>
      <p:pic>
        <p:nvPicPr>
          <p:cNvPr id="769" name="Google Shape;769;p109"/>
          <p:cNvPicPr preferRelativeResize="0"/>
          <p:nvPr/>
        </p:nvPicPr>
        <p:blipFill>
          <a:blip r:embed="rId3">
            <a:alphaModFix/>
          </a:blip>
          <a:stretch>
            <a:fillRect/>
          </a:stretch>
        </p:blipFill>
        <p:spPr>
          <a:xfrm>
            <a:off x="457196" y="3011287"/>
            <a:ext cx="4245229" cy="1814875"/>
          </a:xfrm>
          <a:prstGeom prst="rect">
            <a:avLst/>
          </a:prstGeom>
          <a:noFill/>
          <a:ln>
            <a:noFill/>
          </a:ln>
        </p:spPr>
      </p:pic>
      <p:pic>
        <p:nvPicPr>
          <p:cNvPr id="770" name="Google Shape;770;p109"/>
          <p:cNvPicPr preferRelativeResize="0"/>
          <p:nvPr/>
        </p:nvPicPr>
        <p:blipFill>
          <a:blip r:embed="rId4">
            <a:alphaModFix/>
          </a:blip>
          <a:stretch>
            <a:fillRect/>
          </a:stretch>
        </p:blipFill>
        <p:spPr>
          <a:xfrm>
            <a:off x="4960275" y="3062825"/>
            <a:ext cx="3950325" cy="1711800"/>
          </a:xfrm>
          <a:prstGeom prst="rect">
            <a:avLst/>
          </a:prstGeom>
          <a:noFill/>
          <a:ln>
            <a:noFill/>
          </a:ln>
        </p:spPr>
      </p:pic>
      <p:pic>
        <p:nvPicPr>
          <p:cNvPr id="771" name="Google Shape;771;p109"/>
          <p:cNvPicPr preferRelativeResize="0"/>
          <p:nvPr/>
        </p:nvPicPr>
        <p:blipFill>
          <a:blip r:embed="rId5">
            <a:alphaModFix/>
          </a:blip>
          <a:stretch>
            <a:fillRect/>
          </a:stretch>
        </p:blipFill>
        <p:spPr>
          <a:xfrm>
            <a:off x="2642375" y="1193762"/>
            <a:ext cx="3859249" cy="1814875"/>
          </a:xfrm>
          <a:prstGeom prst="rect">
            <a:avLst/>
          </a:prstGeom>
          <a:noFill/>
          <a:ln>
            <a:noFill/>
          </a:ln>
        </p:spPr>
      </p:pic>
      <p:sp>
        <p:nvSpPr>
          <p:cNvPr id="772" name="Google Shape;772;p109"/>
          <p:cNvSpPr txBox="1"/>
          <p:nvPr/>
        </p:nvSpPr>
        <p:spPr>
          <a:xfrm>
            <a:off x="7273600" y="4816300"/>
            <a:ext cx="175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Image source: Saini et al. [4]</a:t>
            </a:r>
            <a:endParaRPr sz="900"/>
          </a:p>
        </p:txBody>
      </p:sp>
      <p:sp>
        <p:nvSpPr>
          <p:cNvPr id="773" name="Google Shape;773;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10"/>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Dataset (1/2)</a:t>
            </a:r>
            <a:endParaRPr/>
          </a:p>
        </p:txBody>
      </p:sp>
      <p:sp>
        <p:nvSpPr>
          <p:cNvPr id="779" name="Google Shape;779;p110"/>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a:solidFill>
                  <a:srgbClr val="FF9900"/>
                </a:solidFill>
              </a:rPr>
              <a:t>SwitchBoard</a:t>
            </a:r>
            <a:r>
              <a:rPr lang="en"/>
              <a:t> English Disfluency Correction corpus.</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p:txBody>
      </p:sp>
      <p:graphicFrame>
        <p:nvGraphicFramePr>
          <p:cNvPr id="780" name="Google Shape;780;p110"/>
          <p:cNvGraphicFramePr/>
          <p:nvPr/>
        </p:nvGraphicFramePr>
        <p:xfrm>
          <a:off x="952500" y="1955175"/>
          <a:ext cx="3000000" cy="3000000"/>
        </p:xfrm>
        <a:graphic>
          <a:graphicData uri="http://schemas.openxmlformats.org/drawingml/2006/table">
            <a:tbl>
              <a:tblPr>
                <a:noFill/>
                <a:tableStyleId>{B143D93F-E4F7-4F78-8F95-2D93CAC28090}</a:tableStyleId>
              </a:tblPr>
              <a:tblGrid>
                <a:gridCol w="3619500"/>
                <a:gridCol w="3619500"/>
              </a:tblGrid>
              <a:tr h="381000">
                <a:tc>
                  <a:txBody>
                    <a:bodyPr/>
                    <a:lstStyle/>
                    <a:p>
                      <a:pPr indent="0" lvl="0" marL="0" rtl="0" algn="ctr">
                        <a:spcBef>
                          <a:spcPts val="0"/>
                        </a:spcBef>
                        <a:spcAft>
                          <a:spcPts val="0"/>
                        </a:spcAft>
                        <a:buNone/>
                      </a:pPr>
                      <a:r>
                        <a:rPr b="1" lang="en" sz="1600">
                          <a:solidFill>
                            <a:srgbClr val="FF0000"/>
                          </a:solidFill>
                        </a:rPr>
                        <a:t>Split</a:t>
                      </a:r>
                      <a:endParaRPr b="1" sz="1600">
                        <a:solidFill>
                          <a:srgbClr val="FF0000"/>
                        </a:solidFill>
                      </a:endParaRPr>
                    </a:p>
                  </a:txBody>
                  <a:tcPr marT="91425" marB="91425" marR="91425" marL="91425"/>
                </a:tc>
                <a:tc>
                  <a:txBody>
                    <a:bodyPr/>
                    <a:lstStyle/>
                    <a:p>
                      <a:pPr indent="0" lvl="0" marL="0" rtl="0" algn="ctr">
                        <a:spcBef>
                          <a:spcPts val="0"/>
                        </a:spcBef>
                        <a:spcAft>
                          <a:spcPts val="0"/>
                        </a:spcAft>
                        <a:buNone/>
                      </a:pPr>
                      <a:r>
                        <a:rPr b="1" lang="en" sz="1600">
                          <a:solidFill>
                            <a:srgbClr val="FF0000"/>
                          </a:solidFill>
                        </a:rPr>
                        <a:t>No of</a:t>
                      </a:r>
                      <a:r>
                        <a:rPr b="1" lang="en" sz="1600">
                          <a:solidFill>
                            <a:srgbClr val="FF0000"/>
                          </a:solidFill>
                        </a:rPr>
                        <a:t> Sentence</a:t>
                      </a:r>
                      <a:endParaRPr b="1" sz="1600">
                        <a:solidFill>
                          <a:srgbClr val="FF0000"/>
                        </a:solidFill>
                      </a:endParaRPr>
                    </a:p>
                  </a:txBody>
                  <a:tcPr marT="91425" marB="91425" marR="91425" marL="91425"/>
                </a:tc>
              </a:tr>
              <a:tr h="408750">
                <a:tc>
                  <a:txBody>
                    <a:bodyPr/>
                    <a:lstStyle/>
                    <a:p>
                      <a:pPr indent="0" lvl="0" marL="0" rtl="0" algn="ctr">
                        <a:spcBef>
                          <a:spcPts val="480"/>
                        </a:spcBef>
                        <a:spcAft>
                          <a:spcPts val="0"/>
                        </a:spcAft>
                        <a:buClr>
                          <a:schemeClr val="dk1"/>
                        </a:buClr>
                        <a:buSzPts val="1100"/>
                        <a:buFont typeface="Arial"/>
                        <a:buNone/>
                      </a:pPr>
                      <a:r>
                        <a:rPr lang="en" sz="1600">
                          <a:solidFill>
                            <a:srgbClr val="0000FF"/>
                          </a:solidFill>
                        </a:rPr>
                        <a:t>Train</a:t>
                      </a:r>
                      <a:endParaRPr sz="1600">
                        <a:solidFill>
                          <a:srgbClr val="0000FF"/>
                        </a:solidFill>
                      </a:endParaRPr>
                    </a:p>
                  </a:txBody>
                  <a:tcPr marT="91425" marB="91425" marR="91425" marL="91425"/>
                </a:tc>
                <a:tc>
                  <a:txBody>
                    <a:bodyPr/>
                    <a:lstStyle/>
                    <a:p>
                      <a:pPr indent="0" lvl="0" marL="0" rtl="0" algn="r">
                        <a:spcBef>
                          <a:spcPts val="480"/>
                        </a:spcBef>
                        <a:spcAft>
                          <a:spcPts val="0"/>
                        </a:spcAft>
                        <a:buClr>
                          <a:schemeClr val="dk1"/>
                        </a:buClr>
                        <a:buSzPts val="1100"/>
                        <a:buFont typeface="Arial"/>
                        <a:buNone/>
                      </a:pPr>
                      <a:r>
                        <a:rPr lang="en" sz="1600">
                          <a:solidFill>
                            <a:srgbClr val="0000FF"/>
                          </a:solidFill>
                        </a:rPr>
                        <a:t>55482</a:t>
                      </a:r>
                      <a:endParaRPr sz="1600"/>
                    </a:p>
                  </a:txBody>
                  <a:tcPr marT="91425" marB="91425" marR="91425" marL="91425"/>
                </a:tc>
              </a:tr>
              <a:tr h="381000">
                <a:tc>
                  <a:txBody>
                    <a:bodyPr/>
                    <a:lstStyle/>
                    <a:p>
                      <a:pPr indent="0" lvl="0" marL="0" rtl="0" algn="ctr">
                        <a:spcBef>
                          <a:spcPts val="480"/>
                        </a:spcBef>
                        <a:spcAft>
                          <a:spcPts val="0"/>
                        </a:spcAft>
                        <a:buNone/>
                      </a:pPr>
                      <a:r>
                        <a:rPr lang="en" sz="1600">
                          <a:solidFill>
                            <a:srgbClr val="0000FF"/>
                          </a:solidFill>
                        </a:rPr>
                        <a:t>Validation</a:t>
                      </a:r>
                      <a:endParaRPr sz="1600">
                        <a:solidFill>
                          <a:srgbClr val="0000FF"/>
                        </a:solidFill>
                      </a:endParaRPr>
                    </a:p>
                  </a:txBody>
                  <a:tcPr marT="91425" marB="91425" marR="91425" marL="91425"/>
                </a:tc>
                <a:tc>
                  <a:txBody>
                    <a:bodyPr/>
                    <a:lstStyle/>
                    <a:p>
                      <a:pPr indent="0" lvl="0" marL="0" rtl="0" algn="r">
                        <a:spcBef>
                          <a:spcPts val="480"/>
                        </a:spcBef>
                        <a:spcAft>
                          <a:spcPts val="0"/>
                        </a:spcAft>
                        <a:buNone/>
                      </a:pPr>
                      <a:r>
                        <a:rPr lang="en" sz="1600">
                          <a:solidFill>
                            <a:srgbClr val="0000FF"/>
                          </a:solidFill>
                        </a:rPr>
                        <a:t>11889</a:t>
                      </a:r>
                      <a:endParaRPr sz="1600">
                        <a:solidFill>
                          <a:srgbClr val="0000FF"/>
                        </a:solidFill>
                      </a:endParaRPr>
                    </a:p>
                  </a:txBody>
                  <a:tcPr marT="91425" marB="91425" marR="91425" marL="91425"/>
                </a:tc>
              </a:tr>
              <a:tr h="381000">
                <a:tc>
                  <a:txBody>
                    <a:bodyPr/>
                    <a:lstStyle/>
                    <a:p>
                      <a:pPr indent="0" lvl="0" marL="0" rtl="0" algn="ctr">
                        <a:spcBef>
                          <a:spcPts val="480"/>
                        </a:spcBef>
                        <a:spcAft>
                          <a:spcPts val="0"/>
                        </a:spcAft>
                        <a:buNone/>
                      </a:pPr>
                      <a:r>
                        <a:rPr lang="en" sz="1600">
                          <a:solidFill>
                            <a:srgbClr val="0000FF"/>
                          </a:solidFill>
                        </a:rPr>
                        <a:t>Test</a:t>
                      </a:r>
                      <a:endParaRPr sz="1600">
                        <a:solidFill>
                          <a:srgbClr val="0000FF"/>
                        </a:solidFill>
                      </a:endParaRPr>
                    </a:p>
                  </a:txBody>
                  <a:tcPr marT="91425" marB="91425" marR="91425" marL="91425"/>
                </a:tc>
                <a:tc>
                  <a:txBody>
                    <a:bodyPr/>
                    <a:lstStyle/>
                    <a:p>
                      <a:pPr indent="0" lvl="0" marL="0" rtl="0" algn="r">
                        <a:spcBef>
                          <a:spcPts val="480"/>
                        </a:spcBef>
                        <a:spcAft>
                          <a:spcPts val="0"/>
                        </a:spcAft>
                        <a:buNone/>
                      </a:pPr>
                      <a:r>
                        <a:rPr lang="en" sz="1600">
                          <a:solidFill>
                            <a:srgbClr val="0000FF"/>
                          </a:solidFill>
                        </a:rPr>
                        <a:t>11889</a:t>
                      </a:r>
                      <a:endParaRPr sz="1600">
                        <a:solidFill>
                          <a:srgbClr val="0000FF"/>
                        </a:solidFill>
                      </a:endParaRPr>
                    </a:p>
                  </a:txBody>
                  <a:tcPr marT="91425" marB="91425" marR="91425" marL="91425"/>
                </a:tc>
              </a:tr>
            </a:tbl>
          </a:graphicData>
        </a:graphic>
      </p:graphicFrame>
      <p:sp>
        <p:nvSpPr>
          <p:cNvPr id="781" name="Google Shape;781;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11"/>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Dataset (2/2</a:t>
            </a:r>
            <a:r>
              <a:rPr lang="en"/>
              <a:t>)</a:t>
            </a:r>
            <a:endParaRPr/>
          </a:p>
        </p:txBody>
      </p:sp>
      <p:sp>
        <p:nvSpPr>
          <p:cNvPr id="787" name="Google Shape;787;p111"/>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a:solidFill>
                  <a:srgbClr val="FF9900"/>
                </a:solidFill>
              </a:rPr>
              <a:t>SwitchBoard</a:t>
            </a:r>
            <a:r>
              <a:rPr lang="en"/>
              <a:t> English Disfluency Correction corpus.</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p:txBody>
      </p:sp>
      <p:graphicFrame>
        <p:nvGraphicFramePr>
          <p:cNvPr id="788" name="Google Shape;788;p111"/>
          <p:cNvGraphicFramePr/>
          <p:nvPr/>
        </p:nvGraphicFramePr>
        <p:xfrm>
          <a:off x="952500" y="1955175"/>
          <a:ext cx="3000000" cy="3000000"/>
        </p:xfrm>
        <a:graphic>
          <a:graphicData uri="http://schemas.openxmlformats.org/drawingml/2006/table">
            <a:tbl>
              <a:tblPr>
                <a:noFill/>
                <a:tableStyleId>{B143D93F-E4F7-4F78-8F95-2D93CAC28090}</a:tableStyleId>
              </a:tblPr>
              <a:tblGrid>
                <a:gridCol w="3619500"/>
                <a:gridCol w="3619500"/>
              </a:tblGrid>
              <a:tr h="381000">
                <a:tc>
                  <a:txBody>
                    <a:bodyPr/>
                    <a:lstStyle/>
                    <a:p>
                      <a:pPr indent="0" lvl="0" marL="0" rtl="0" algn="ctr">
                        <a:spcBef>
                          <a:spcPts val="0"/>
                        </a:spcBef>
                        <a:spcAft>
                          <a:spcPts val="0"/>
                        </a:spcAft>
                        <a:buNone/>
                      </a:pPr>
                      <a:r>
                        <a:rPr b="1" lang="en" sz="1600">
                          <a:solidFill>
                            <a:srgbClr val="FF0000"/>
                          </a:solidFill>
                        </a:rPr>
                        <a:t>Disfluent Sentence</a:t>
                      </a:r>
                      <a:endParaRPr b="1" sz="1600">
                        <a:solidFill>
                          <a:srgbClr val="FF0000"/>
                        </a:solidFill>
                      </a:endParaRPr>
                    </a:p>
                  </a:txBody>
                  <a:tcPr marT="91425" marB="91425" marR="91425" marL="91425"/>
                </a:tc>
                <a:tc>
                  <a:txBody>
                    <a:bodyPr/>
                    <a:lstStyle/>
                    <a:p>
                      <a:pPr indent="0" lvl="0" marL="0" rtl="0" algn="ctr">
                        <a:spcBef>
                          <a:spcPts val="0"/>
                        </a:spcBef>
                        <a:spcAft>
                          <a:spcPts val="0"/>
                        </a:spcAft>
                        <a:buNone/>
                      </a:pPr>
                      <a:r>
                        <a:rPr b="1" lang="en" sz="1600">
                          <a:solidFill>
                            <a:srgbClr val="FF0000"/>
                          </a:solidFill>
                        </a:rPr>
                        <a:t>Fluent Sentence</a:t>
                      </a:r>
                      <a:endParaRPr b="1" sz="1600">
                        <a:solidFill>
                          <a:srgbClr val="FF0000"/>
                        </a:solidFill>
                      </a:endParaRPr>
                    </a:p>
                  </a:txBody>
                  <a:tcPr marT="91425" marB="91425" marR="91425" marL="91425"/>
                </a:tc>
              </a:tr>
              <a:tr h="381000">
                <a:tc>
                  <a:txBody>
                    <a:bodyPr/>
                    <a:lstStyle/>
                    <a:p>
                      <a:pPr indent="0" lvl="0" marL="0" rtl="0" algn="ctr">
                        <a:spcBef>
                          <a:spcPts val="480"/>
                        </a:spcBef>
                        <a:spcAft>
                          <a:spcPts val="0"/>
                        </a:spcAft>
                        <a:buClr>
                          <a:schemeClr val="dk1"/>
                        </a:buClr>
                        <a:buSzPts val="1100"/>
                        <a:buFont typeface="Arial"/>
                        <a:buNone/>
                      </a:pPr>
                      <a:r>
                        <a:rPr b="1" lang="en" sz="1600">
                          <a:solidFill>
                            <a:srgbClr val="0000FF"/>
                          </a:solidFill>
                        </a:rPr>
                        <a:t>well i i just live in a</a:t>
                      </a:r>
                      <a:r>
                        <a:rPr lang="en" sz="1600">
                          <a:solidFill>
                            <a:srgbClr val="0000FF"/>
                          </a:solidFill>
                        </a:rPr>
                        <a:t> i live in an apartment now</a:t>
                      </a:r>
                      <a:endParaRPr sz="1600"/>
                    </a:p>
                  </a:txBody>
                  <a:tcPr marT="91425" marB="91425" marR="91425" marL="91425"/>
                </a:tc>
                <a:tc>
                  <a:txBody>
                    <a:bodyPr/>
                    <a:lstStyle/>
                    <a:p>
                      <a:pPr indent="0" lvl="0" marL="0" rtl="0" algn="ctr">
                        <a:spcBef>
                          <a:spcPts val="480"/>
                        </a:spcBef>
                        <a:spcAft>
                          <a:spcPts val="0"/>
                        </a:spcAft>
                        <a:buClr>
                          <a:schemeClr val="dk1"/>
                        </a:buClr>
                        <a:buSzPts val="1100"/>
                        <a:buFont typeface="Arial"/>
                        <a:buNone/>
                      </a:pPr>
                      <a:r>
                        <a:rPr lang="en" sz="1600">
                          <a:solidFill>
                            <a:srgbClr val="0000FF"/>
                          </a:solidFill>
                        </a:rPr>
                        <a:t>i live in an apartment now</a:t>
                      </a:r>
                      <a:endParaRPr sz="1600">
                        <a:solidFill>
                          <a:srgbClr val="0000FF"/>
                        </a:solidFill>
                      </a:endParaRPr>
                    </a:p>
                    <a:p>
                      <a:pPr indent="0" lvl="0" marL="0" rtl="0" algn="ctr">
                        <a:spcBef>
                          <a:spcPts val="0"/>
                        </a:spcBef>
                        <a:spcAft>
                          <a:spcPts val="0"/>
                        </a:spcAft>
                        <a:buNone/>
                      </a:pPr>
                      <a:r>
                        <a:t/>
                      </a:r>
                      <a:endParaRPr sz="1600"/>
                    </a:p>
                  </a:txBody>
                  <a:tcPr marT="91425" marB="91425" marR="91425" marL="91425"/>
                </a:tc>
              </a:tr>
              <a:tr h="381000">
                <a:tc>
                  <a:txBody>
                    <a:bodyPr/>
                    <a:lstStyle/>
                    <a:p>
                      <a:pPr indent="0" lvl="0" marL="0" rtl="0" algn="ctr">
                        <a:spcBef>
                          <a:spcPts val="480"/>
                        </a:spcBef>
                        <a:spcAft>
                          <a:spcPts val="0"/>
                        </a:spcAft>
                        <a:buNone/>
                      </a:pPr>
                      <a:r>
                        <a:rPr b="1" lang="en" sz="1600">
                          <a:solidFill>
                            <a:srgbClr val="0000FF"/>
                          </a:solidFill>
                        </a:rPr>
                        <a:t>it's a</a:t>
                      </a:r>
                      <a:r>
                        <a:rPr lang="en" sz="1600">
                          <a:solidFill>
                            <a:srgbClr val="0000FF"/>
                          </a:solidFill>
                        </a:rPr>
                        <a:t> it's a fairly large community</a:t>
                      </a:r>
                      <a:endParaRPr sz="1600">
                        <a:solidFill>
                          <a:srgbClr val="0000FF"/>
                        </a:solidFill>
                      </a:endParaRPr>
                    </a:p>
                  </a:txBody>
                  <a:tcPr marT="91425" marB="91425" marR="91425" marL="91425"/>
                </a:tc>
                <a:tc>
                  <a:txBody>
                    <a:bodyPr/>
                    <a:lstStyle/>
                    <a:p>
                      <a:pPr indent="0" lvl="0" marL="0" rtl="0" algn="ctr">
                        <a:spcBef>
                          <a:spcPts val="480"/>
                        </a:spcBef>
                        <a:spcAft>
                          <a:spcPts val="0"/>
                        </a:spcAft>
                        <a:buNone/>
                      </a:pPr>
                      <a:r>
                        <a:rPr lang="en" sz="1600">
                          <a:solidFill>
                            <a:srgbClr val="0000FF"/>
                          </a:solidFill>
                        </a:rPr>
                        <a:t>it's a fairly large community</a:t>
                      </a:r>
                      <a:endParaRPr sz="1600">
                        <a:solidFill>
                          <a:srgbClr val="0000FF"/>
                        </a:solidFill>
                      </a:endParaRPr>
                    </a:p>
                  </a:txBody>
                  <a:tcPr marT="91425" marB="91425" marR="91425" marL="91425"/>
                </a:tc>
              </a:tr>
              <a:tr h="381000">
                <a:tc>
                  <a:txBody>
                    <a:bodyPr/>
                    <a:lstStyle/>
                    <a:p>
                      <a:pPr indent="0" lvl="0" marL="0" rtl="0" algn="ctr">
                        <a:spcBef>
                          <a:spcPts val="480"/>
                        </a:spcBef>
                        <a:spcAft>
                          <a:spcPts val="0"/>
                        </a:spcAft>
                        <a:buNone/>
                      </a:pPr>
                      <a:r>
                        <a:rPr b="1" lang="en" sz="1600">
                          <a:solidFill>
                            <a:srgbClr val="0000FF"/>
                          </a:solidFill>
                        </a:rPr>
                        <a:t>and so uh you know</a:t>
                      </a:r>
                      <a:r>
                        <a:rPr lang="en" sz="1600">
                          <a:solidFill>
                            <a:srgbClr val="0000FF"/>
                          </a:solidFill>
                        </a:rPr>
                        <a:t> i'm kind of spoiled</a:t>
                      </a:r>
                      <a:endParaRPr sz="1600">
                        <a:solidFill>
                          <a:srgbClr val="0000FF"/>
                        </a:solidFill>
                      </a:endParaRPr>
                    </a:p>
                  </a:txBody>
                  <a:tcPr marT="91425" marB="91425" marR="91425" marL="91425"/>
                </a:tc>
                <a:tc>
                  <a:txBody>
                    <a:bodyPr/>
                    <a:lstStyle/>
                    <a:p>
                      <a:pPr indent="0" lvl="0" marL="0" rtl="0" algn="ctr">
                        <a:spcBef>
                          <a:spcPts val="480"/>
                        </a:spcBef>
                        <a:spcAft>
                          <a:spcPts val="0"/>
                        </a:spcAft>
                        <a:buNone/>
                      </a:pPr>
                      <a:r>
                        <a:rPr lang="en" sz="1600">
                          <a:solidFill>
                            <a:srgbClr val="0000FF"/>
                          </a:solidFill>
                        </a:rPr>
                        <a:t>i'm kind of spoiled</a:t>
                      </a:r>
                      <a:endParaRPr sz="1600">
                        <a:solidFill>
                          <a:srgbClr val="0000FF"/>
                        </a:solidFill>
                      </a:endParaRPr>
                    </a:p>
                  </a:txBody>
                  <a:tcPr marT="91425" marB="91425" marR="91425" marL="91425"/>
                </a:tc>
              </a:tr>
            </a:tbl>
          </a:graphicData>
        </a:graphic>
      </p:graphicFrame>
      <p:sp>
        <p:nvSpPr>
          <p:cNvPr id="789" name="Google Shape;789;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12"/>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Data Preprocessing</a:t>
            </a:r>
            <a:endParaRPr/>
          </a:p>
        </p:txBody>
      </p:sp>
      <p:sp>
        <p:nvSpPr>
          <p:cNvPr id="795" name="Google Shape;795;p112"/>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AutoNum type="arabicPeriod"/>
            </a:pPr>
            <a:r>
              <a:rPr lang="en"/>
              <a:t>Lower-case</a:t>
            </a:r>
            <a:endParaRPr/>
          </a:p>
          <a:p>
            <a:pPr indent="-381000" lvl="0" marL="457200" rtl="0" algn="l">
              <a:spcBef>
                <a:spcPts val="0"/>
              </a:spcBef>
              <a:spcAft>
                <a:spcPts val="0"/>
              </a:spcAft>
              <a:buSzPts val="2400"/>
              <a:buAutoNum type="arabicPeriod"/>
            </a:pPr>
            <a:r>
              <a:rPr lang="en"/>
              <a:t>Normalization</a:t>
            </a:r>
            <a:endParaRPr/>
          </a:p>
          <a:p>
            <a:pPr indent="-381000" lvl="0" marL="457200" rtl="0" algn="l">
              <a:spcBef>
                <a:spcPts val="0"/>
              </a:spcBef>
              <a:spcAft>
                <a:spcPts val="0"/>
              </a:spcAft>
              <a:buSzPts val="2400"/>
              <a:buAutoNum type="arabicPeriod"/>
            </a:pPr>
            <a:r>
              <a:rPr lang="en"/>
              <a:t>Punctuation removal</a:t>
            </a:r>
            <a:endParaRPr/>
          </a:p>
          <a:p>
            <a:pPr indent="-381000" lvl="0" marL="457200" rtl="0" algn="l">
              <a:spcBef>
                <a:spcPts val="0"/>
              </a:spcBef>
              <a:spcAft>
                <a:spcPts val="0"/>
              </a:spcAft>
              <a:buSzPts val="2400"/>
              <a:buAutoNum type="arabicPeriod"/>
            </a:pPr>
            <a:r>
              <a:rPr lang="en"/>
              <a:t>Apply Byte-Pair Encoding (BPE)</a:t>
            </a:r>
            <a:endParaRPr/>
          </a:p>
        </p:txBody>
      </p:sp>
      <p:sp>
        <p:nvSpPr>
          <p:cNvPr id="796" name="Google Shape;796;p1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13"/>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Evaluation</a:t>
            </a:r>
            <a:endParaRPr/>
          </a:p>
        </p:txBody>
      </p:sp>
      <p:sp>
        <p:nvSpPr>
          <p:cNvPr id="802" name="Google Shape;802;p113"/>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BLEU score</a:t>
            </a:r>
            <a:endParaRPr/>
          </a:p>
          <a:p>
            <a:pPr indent="-381000" lvl="0" marL="457200" rtl="0" algn="l">
              <a:spcBef>
                <a:spcPts val="0"/>
              </a:spcBef>
              <a:spcAft>
                <a:spcPts val="0"/>
              </a:spcAft>
              <a:buSzPts val="2400"/>
              <a:buChar char="•"/>
            </a:pPr>
            <a:r>
              <a:rPr lang="en"/>
              <a:t>Precision, Recall, F1 score (for disfluency detection)</a:t>
            </a:r>
            <a:endParaRPr/>
          </a:p>
          <a:p>
            <a:pPr indent="-381000" lvl="0" marL="457200" rtl="0" algn="l">
              <a:spcBef>
                <a:spcPts val="0"/>
              </a:spcBef>
              <a:spcAft>
                <a:spcPts val="0"/>
              </a:spcAft>
              <a:buSzPts val="2400"/>
              <a:buChar char="•"/>
            </a:pPr>
            <a:r>
              <a:rPr lang="en"/>
              <a:t>Human evaluation</a:t>
            </a:r>
            <a:endParaRPr/>
          </a:p>
          <a:p>
            <a:pPr indent="-381000" lvl="1" marL="914400" rtl="0" algn="l">
              <a:spcBef>
                <a:spcPts val="0"/>
              </a:spcBef>
              <a:spcAft>
                <a:spcPts val="0"/>
              </a:spcAft>
              <a:buSzPts val="2400"/>
              <a:buChar char="–"/>
            </a:pPr>
            <a:r>
              <a:rPr lang="en"/>
              <a:t>Disfluent words are dropped</a:t>
            </a:r>
            <a:endParaRPr/>
          </a:p>
          <a:p>
            <a:pPr indent="-381000" lvl="1" marL="914400" rtl="0" algn="l">
              <a:spcBef>
                <a:spcPts val="0"/>
              </a:spcBef>
              <a:spcAft>
                <a:spcPts val="0"/>
              </a:spcAft>
              <a:buSzPts val="2400"/>
              <a:buChar char="–"/>
            </a:pPr>
            <a:r>
              <a:rPr lang="en"/>
              <a:t>Fluent words are retained</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p:txBody>
      </p:sp>
      <p:pic>
        <p:nvPicPr>
          <p:cNvPr id="803" name="Google Shape;803;p113"/>
          <p:cNvPicPr preferRelativeResize="0"/>
          <p:nvPr/>
        </p:nvPicPr>
        <p:blipFill>
          <a:blip r:embed="rId3">
            <a:alphaModFix/>
          </a:blip>
          <a:stretch>
            <a:fillRect/>
          </a:stretch>
        </p:blipFill>
        <p:spPr>
          <a:xfrm>
            <a:off x="4840150" y="3497949"/>
            <a:ext cx="3819407" cy="504450"/>
          </a:xfrm>
          <a:prstGeom prst="rect">
            <a:avLst/>
          </a:prstGeom>
          <a:noFill/>
          <a:ln>
            <a:noFill/>
          </a:ln>
        </p:spPr>
      </p:pic>
      <p:pic>
        <p:nvPicPr>
          <p:cNvPr id="804" name="Google Shape;804;p113"/>
          <p:cNvPicPr preferRelativeResize="0"/>
          <p:nvPr/>
        </p:nvPicPr>
        <p:blipFill rotWithShape="1">
          <a:blip r:embed="rId4">
            <a:alphaModFix/>
          </a:blip>
          <a:srcRect b="806" l="0" r="0" t="806"/>
          <a:stretch/>
        </p:blipFill>
        <p:spPr>
          <a:xfrm>
            <a:off x="379275" y="3486025"/>
            <a:ext cx="4179650" cy="504450"/>
          </a:xfrm>
          <a:prstGeom prst="rect">
            <a:avLst/>
          </a:prstGeom>
          <a:noFill/>
          <a:ln>
            <a:noFill/>
          </a:ln>
        </p:spPr>
      </p:pic>
      <p:pic>
        <p:nvPicPr>
          <p:cNvPr id="805" name="Google Shape;805;p113"/>
          <p:cNvPicPr preferRelativeResize="0"/>
          <p:nvPr/>
        </p:nvPicPr>
        <p:blipFill>
          <a:blip r:embed="rId5">
            <a:alphaModFix/>
          </a:blip>
          <a:stretch>
            <a:fillRect/>
          </a:stretch>
        </p:blipFill>
        <p:spPr>
          <a:xfrm>
            <a:off x="3000562" y="4245425"/>
            <a:ext cx="3142865" cy="504450"/>
          </a:xfrm>
          <a:prstGeom prst="rect">
            <a:avLst/>
          </a:prstGeom>
          <a:noFill/>
          <a:ln>
            <a:noFill/>
          </a:ln>
        </p:spPr>
      </p:pic>
      <p:sp>
        <p:nvSpPr>
          <p:cNvPr id="806" name="Google Shape;806;p1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14"/>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Sequence to Sequence</a:t>
            </a:r>
            <a:endParaRPr/>
          </a:p>
        </p:txBody>
      </p:sp>
      <p:sp>
        <p:nvSpPr>
          <p:cNvPr id="812" name="Google Shape;812;p114"/>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a:t>Model the problem as a Translation task as if</a:t>
            </a:r>
            <a:endParaRPr/>
          </a:p>
          <a:p>
            <a:pPr indent="457200" lvl="0" marL="0" rtl="0" algn="l">
              <a:spcBef>
                <a:spcPts val="480"/>
              </a:spcBef>
              <a:spcAft>
                <a:spcPts val="0"/>
              </a:spcAft>
              <a:buNone/>
            </a:pPr>
            <a:r>
              <a:rPr lang="en"/>
              <a:t>Disfluent Sentence: Sentence in language 1</a:t>
            </a:r>
            <a:endParaRPr/>
          </a:p>
          <a:p>
            <a:pPr indent="457200" lvl="0" marL="0" rtl="0" algn="l">
              <a:spcBef>
                <a:spcPts val="480"/>
              </a:spcBef>
              <a:spcAft>
                <a:spcPts val="0"/>
              </a:spcAft>
              <a:buNone/>
            </a:pPr>
            <a:r>
              <a:rPr lang="en"/>
              <a:t>Fluent Sentence    : </a:t>
            </a:r>
            <a:r>
              <a:rPr lang="en"/>
              <a:t>Sentence in language 2</a:t>
            </a:r>
            <a:endParaRPr/>
          </a:p>
          <a:p>
            <a:pPr indent="457200" lvl="0" marL="0" rtl="0" algn="l">
              <a:spcBef>
                <a:spcPts val="480"/>
              </a:spcBef>
              <a:spcAft>
                <a:spcPts val="0"/>
              </a:spcAft>
              <a:buNone/>
            </a:pPr>
            <a:r>
              <a:t/>
            </a:r>
            <a:endParaRPr/>
          </a:p>
          <a:p>
            <a:pPr indent="457200" lvl="0" marL="0" rtl="0" algn="l">
              <a:spcBef>
                <a:spcPts val="480"/>
              </a:spcBef>
              <a:spcAft>
                <a:spcPts val="0"/>
              </a:spcAft>
              <a:buNone/>
            </a:pPr>
            <a:r>
              <a:t/>
            </a:r>
            <a:endParaRPr/>
          </a:p>
          <a:p>
            <a:pPr indent="0" lvl="0" marL="0" rtl="0" algn="l">
              <a:spcBef>
                <a:spcPts val="480"/>
              </a:spcBef>
              <a:spcAft>
                <a:spcPts val="0"/>
              </a:spcAft>
              <a:buNone/>
            </a:pPr>
            <a:r>
              <a:rPr lang="en"/>
              <a:t>Performance on SWBD Testset: </a:t>
            </a:r>
            <a:r>
              <a:rPr lang="en">
                <a:solidFill>
                  <a:srgbClr val="FF0000"/>
                </a:solidFill>
              </a:rPr>
              <a:t>95.01</a:t>
            </a:r>
            <a:r>
              <a:rPr lang="en"/>
              <a:t> bleu score</a:t>
            </a:r>
            <a:endParaRPr/>
          </a:p>
        </p:txBody>
      </p:sp>
      <p:sp>
        <p:nvSpPr>
          <p:cNvPr id="813" name="Google Shape;813;p1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15"/>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Usage of Joint BPE</a:t>
            </a:r>
            <a:endParaRPr/>
          </a:p>
        </p:txBody>
      </p:sp>
      <p:sp>
        <p:nvSpPr>
          <p:cNvPr id="819" name="Google Shape;819;p115"/>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Using different BPE vocabulary at source and target sides, model achieved 94.70 bleu score on test set</a:t>
            </a:r>
            <a:endParaRPr/>
          </a:p>
          <a:p>
            <a:pPr indent="-381000" lvl="0" marL="457200" rtl="0" algn="l">
              <a:spcBef>
                <a:spcPts val="1000"/>
              </a:spcBef>
              <a:spcAft>
                <a:spcPts val="1000"/>
              </a:spcAft>
              <a:buSzPts val="2400"/>
              <a:buChar char="•"/>
            </a:pPr>
            <a:r>
              <a:rPr lang="en"/>
              <a:t>Use of </a:t>
            </a:r>
            <a:r>
              <a:rPr lang="en"/>
              <a:t>joint BPE vocabulary (from the concatenated corpus of disfluent sentences and fluent sentences) improved the performance to 95.01</a:t>
            </a:r>
            <a:endParaRPr/>
          </a:p>
        </p:txBody>
      </p:sp>
      <p:sp>
        <p:nvSpPr>
          <p:cNvPr id="820" name="Google Shape;820;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4"/>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Benefits</a:t>
            </a:r>
            <a:endParaRPr/>
          </a:p>
        </p:txBody>
      </p:sp>
      <p:sp>
        <p:nvSpPr>
          <p:cNvPr id="235" name="Google Shape;235;p44"/>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Bridging the language gap in global commerce and cross-cultural communication</a:t>
            </a:r>
            <a:endParaRPr sz="2000"/>
          </a:p>
          <a:p>
            <a:pPr indent="-355600" lvl="1" marL="914400" rtl="0" algn="l">
              <a:spcBef>
                <a:spcPts val="0"/>
              </a:spcBef>
              <a:spcAft>
                <a:spcPts val="0"/>
              </a:spcAft>
              <a:buSzPts val="2000"/>
              <a:buChar char="–"/>
            </a:pPr>
            <a:r>
              <a:rPr lang="en" sz="2000"/>
              <a:t>Aids communication between people speaking different languages</a:t>
            </a:r>
            <a:endParaRPr sz="2000"/>
          </a:p>
          <a:p>
            <a:pPr indent="-355600" lvl="0" marL="457200" rtl="0" algn="l">
              <a:spcBef>
                <a:spcPts val="0"/>
              </a:spcBef>
              <a:spcAft>
                <a:spcPts val="0"/>
              </a:spcAft>
              <a:buSzPts val="2000"/>
              <a:buChar char="•"/>
            </a:pPr>
            <a:r>
              <a:rPr lang="en" sz="2000"/>
              <a:t>Education in mother tongue </a:t>
            </a:r>
            <a:endParaRPr sz="2000"/>
          </a:p>
          <a:p>
            <a:pPr indent="-355600" lvl="1" marL="914400" rtl="0" algn="l">
              <a:spcBef>
                <a:spcPts val="0"/>
              </a:spcBef>
              <a:spcAft>
                <a:spcPts val="0"/>
              </a:spcAft>
              <a:buSzPts val="2000"/>
              <a:buChar char="–"/>
            </a:pPr>
            <a:r>
              <a:rPr lang="en" sz="2000"/>
              <a:t>Will dramatically reduce time for making Lectures available in Indian Languages</a:t>
            </a:r>
            <a:endParaRPr sz="2000"/>
          </a:p>
          <a:p>
            <a:pPr indent="-355600" lvl="0" marL="457200" rtl="0" algn="l">
              <a:spcBef>
                <a:spcPts val="0"/>
              </a:spcBef>
              <a:spcAft>
                <a:spcPts val="0"/>
              </a:spcAft>
              <a:buSzPts val="2000"/>
              <a:buChar char="•"/>
            </a:pPr>
            <a:r>
              <a:rPr lang="en" sz="2000"/>
              <a:t>Skills development amongst youth</a:t>
            </a:r>
            <a:endParaRPr sz="2000"/>
          </a:p>
          <a:p>
            <a:pPr indent="-355600" lvl="0" marL="457200" rtl="0" algn="l">
              <a:spcBef>
                <a:spcPts val="0"/>
              </a:spcBef>
              <a:spcAft>
                <a:spcPts val="0"/>
              </a:spcAft>
              <a:buSzPts val="2000"/>
              <a:buChar char="•"/>
            </a:pPr>
            <a:r>
              <a:rPr lang="en" sz="2000"/>
              <a:t>Technology could be scaled to school education </a:t>
            </a:r>
            <a:endParaRPr sz="2000"/>
          </a:p>
          <a:p>
            <a:pPr indent="-355600" lvl="1" marL="914400" rtl="0" algn="l">
              <a:spcBef>
                <a:spcPts val="0"/>
              </a:spcBef>
              <a:spcAft>
                <a:spcPts val="0"/>
              </a:spcAft>
              <a:buSzPts val="2000"/>
              <a:buChar char="–"/>
            </a:pPr>
            <a:r>
              <a:rPr lang="en" sz="2000"/>
              <a:t>A promising solution for imparting quality school education in rural India</a:t>
            </a:r>
            <a:endParaRPr sz="2000"/>
          </a:p>
        </p:txBody>
      </p:sp>
      <p:sp>
        <p:nvSpPr>
          <p:cNvPr id="236" name="Google Shape;236;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16"/>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Style Transfer (1/3)</a:t>
            </a:r>
            <a:endParaRPr/>
          </a:p>
        </p:txBody>
      </p:sp>
      <p:sp>
        <p:nvSpPr>
          <p:cNvPr id="826" name="Google Shape;826;p116"/>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74650" lvl="0" marL="457200" rtl="0" algn="l">
              <a:spcBef>
                <a:spcPts val="480"/>
              </a:spcBef>
              <a:spcAft>
                <a:spcPts val="0"/>
              </a:spcAft>
              <a:buSzPts val="2300"/>
              <a:buChar char="•"/>
            </a:pPr>
            <a:r>
              <a:rPr lang="en" sz="2300"/>
              <a:t>Unsupervised: works without any parallel data (fluent, disfluent pairs)</a:t>
            </a:r>
            <a:endParaRPr sz="2300"/>
          </a:p>
          <a:p>
            <a:pPr indent="-374650" lvl="0" marL="457200" rtl="0" algn="l">
              <a:spcBef>
                <a:spcPts val="1000"/>
              </a:spcBef>
              <a:spcAft>
                <a:spcPts val="0"/>
              </a:spcAft>
              <a:buSzPts val="2300"/>
              <a:buChar char="•"/>
            </a:pPr>
            <a:r>
              <a:rPr lang="en" sz="2300"/>
              <a:t>For every mini-batch of training, soft translations for a domain are first generated</a:t>
            </a:r>
            <a:r>
              <a:rPr lang="en" sz="2300"/>
              <a:t> </a:t>
            </a:r>
            <a:endParaRPr sz="2300"/>
          </a:p>
          <a:p>
            <a:pPr indent="-374650" lvl="0" marL="457200" rtl="0" algn="l">
              <a:spcBef>
                <a:spcPts val="1000"/>
              </a:spcBef>
              <a:spcAft>
                <a:spcPts val="0"/>
              </a:spcAft>
              <a:buSzPts val="2300"/>
              <a:buChar char="•"/>
            </a:pPr>
            <a:r>
              <a:rPr lang="en" sz="2300"/>
              <a:t>Subsequently they are translated back into their original domains to reconstruct the mini-batch of input sentences.</a:t>
            </a:r>
            <a:endParaRPr sz="2300"/>
          </a:p>
          <a:p>
            <a:pPr indent="-374650" lvl="0" marL="457200" rtl="0" algn="l">
              <a:spcBef>
                <a:spcPts val="1000"/>
              </a:spcBef>
              <a:spcAft>
                <a:spcPts val="1000"/>
              </a:spcAft>
              <a:buSzPts val="2300"/>
              <a:buChar char="•"/>
            </a:pPr>
            <a:r>
              <a:rPr lang="en" sz="2300"/>
              <a:t>The sum of token-level cross-entropy losses between the input and the reconstructed output serves as the reconstruction loss.</a:t>
            </a:r>
            <a:endParaRPr sz="2300"/>
          </a:p>
        </p:txBody>
      </p:sp>
      <p:sp>
        <p:nvSpPr>
          <p:cNvPr id="827" name="Google Shape;827;p1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17"/>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Style Transfer (2/3)</a:t>
            </a:r>
            <a:endParaRPr/>
          </a:p>
        </p:txBody>
      </p:sp>
      <p:sp>
        <p:nvSpPr>
          <p:cNvPr id="833" name="Google Shape;833;p117"/>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pic>
        <p:nvPicPr>
          <p:cNvPr id="834" name="Google Shape;834;p117"/>
          <p:cNvPicPr preferRelativeResize="0"/>
          <p:nvPr/>
        </p:nvPicPr>
        <p:blipFill>
          <a:blip r:embed="rId3">
            <a:alphaModFix/>
          </a:blip>
          <a:stretch>
            <a:fillRect/>
          </a:stretch>
        </p:blipFill>
        <p:spPr>
          <a:xfrm>
            <a:off x="1019175" y="958325"/>
            <a:ext cx="6937324" cy="4004200"/>
          </a:xfrm>
          <a:prstGeom prst="rect">
            <a:avLst/>
          </a:prstGeom>
          <a:noFill/>
          <a:ln>
            <a:noFill/>
          </a:ln>
        </p:spPr>
      </p:pic>
      <p:sp>
        <p:nvSpPr>
          <p:cNvPr id="835" name="Google Shape;835;p117"/>
          <p:cNvSpPr txBox="1"/>
          <p:nvPr/>
        </p:nvSpPr>
        <p:spPr>
          <a:xfrm>
            <a:off x="7133150" y="4785600"/>
            <a:ext cx="3926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Image</a:t>
            </a:r>
            <a:r>
              <a:rPr lang="en" sz="900"/>
              <a:t> Source: Saini et al. [3] </a:t>
            </a:r>
            <a:endParaRPr sz="900"/>
          </a:p>
        </p:txBody>
      </p:sp>
      <p:sp>
        <p:nvSpPr>
          <p:cNvPr id="836" name="Google Shape;836;p1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18"/>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Style Transfer (3/3)</a:t>
            </a:r>
            <a:endParaRPr/>
          </a:p>
        </p:txBody>
      </p:sp>
      <p:sp>
        <p:nvSpPr>
          <p:cNvPr id="842" name="Google Shape;842;p118"/>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It consists of a single encoder and a single decoder</a:t>
            </a:r>
            <a:endParaRPr sz="2100"/>
          </a:p>
          <a:p>
            <a:pPr indent="-361950" lvl="0" marL="457200" rtl="0" algn="l">
              <a:spcBef>
                <a:spcPts val="1000"/>
              </a:spcBef>
              <a:spcAft>
                <a:spcPts val="0"/>
              </a:spcAft>
              <a:buSzPts val="2100"/>
              <a:buChar char="•"/>
            </a:pPr>
            <a:r>
              <a:rPr lang="en" sz="2100"/>
              <a:t>Since we are only operating on the English language in the source (disfluent) and target (fluent), it is important to utilize the benefit of parameter sharing.</a:t>
            </a:r>
            <a:endParaRPr sz="2100"/>
          </a:p>
          <a:p>
            <a:pPr indent="-361950" lvl="0" marL="457200" rtl="0" algn="l">
              <a:spcBef>
                <a:spcPts val="1000"/>
              </a:spcBef>
              <a:spcAft>
                <a:spcPts val="0"/>
              </a:spcAft>
              <a:buSzPts val="2100"/>
              <a:buChar char="•"/>
            </a:pPr>
            <a:r>
              <a:rPr lang="en" sz="2100"/>
              <a:t>Single encoder and single decoder are used to translate in both directions, i.e., from disfluent to fluent text and vice-versa. </a:t>
            </a:r>
            <a:endParaRPr sz="2100"/>
          </a:p>
          <a:p>
            <a:pPr indent="-361950" lvl="0" marL="457200" rtl="0" algn="l">
              <a:spcBef>
                <a:spcPts val="1000"/>
              </a:spcBef>
              <a:spcAft>
                <a:spcPts val="0"/>
              </a:spcAft>
              <a:buSzPts val="2100"/>
              <a:buChar char="•"/>
            </a:pPr>
            <a:r>
              <a:rPr lang="en" sz="2100"/>
              <a:t>The decoder is additionally conditioned using a domain embedding to convey the direction of translation, signifying whether the input to the encoder is a fluent or disfluent sentence.</a:t>
            </a:r>
            <a:endParaRPr sz="2100"/>
          </a:p>
          <a:p>
            <a:pPr indent="0" lvl="0" marL="0" rtl="0" algn="l">
              <a:spcBef>
                <a:spcPts val="1000"/>
              </a:spcBef>
              <a:spcAft>
                <a:spcPts val="0"/>
              </a:spcAft>
              <a:buClr>
                <a:schemeClr val="dk1"/>
              </a:buClr>
              <a:buSzPts val="1100"/>
              <a:buFont typeface="Arial"/>
              <a:buNone/>
            </a:pPr>
            <a:r>
              <a:t/>
            </a:r>
            <a:endParaRPr sz="2100"/>
          </a:p>
          <a:p>
            <a:pPr indent="0" lvl="0" marL="0" rtl="0" algn="l">
              <a:spcBef>
                <a:spcPts val="1000"/>
              </a:spcBef>
              <a:spcAft>
                <a:spcPts val="1000"/>
              </a:spcAft>
              <a:buNone/>
            </a:pPr>
            <a:r>
              <a:t/>
            </a:r>
            <a:endParaRPr sz="2100"/>
          </a:p>
        </p:txBody>
      </p:sp>
      <p:sp>
        <p:nvSpPr>
          <p:cNvPr id="843" name="Google Shape;843;p1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19"/>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Domain Embedding</a:t>
            </a:r>
            <a:endParaRPr/>
          </a:p>
        </p:txBody>
      </p:sp>
      <p:sp>
        <p:nvSpPr>
          <p:cNvPr id="849" name="Google Shape;849;p119"/>
          <p:cNvSpPr txBox="1"/>
          <p:nvPr>
            <p:ph idx="1" type="body"/>
          </p:nvPr>
        </p:nvSpPr>
        <p:spPr>
          <a:xfrm>
            <a:off x="457200" y="1151335"/>
            <a:ext cx="4040100" cy="479700"/>
          </a:xfrm>
          <a:prstGeom prst="rect">
            <a:avLst/>
          </a:prstGeom>
        </p:spPr>
        <p:txBody>
          <a:bodyPr anchorCtr="0" anchor="b" bIns="45700" lIns="91425" spcFirstLastPara="1" rIns="91425" wrap="square" tIns="45700">
            <a:noAutofit/>
          </a:bodyPr>
          <a:lstStyle/>
          <a:p>
            <a:pPr indent="0" lvl="0" marL="0" rtl="0" algn="l">
              <a:spcBef>
                <a:spcPts val="480"/>
              </a:spcBef>
              <a:spcAft>
                <a:spcPts val="0"/>
              </a:spcAft>
              <a:buNone/>
            </a:pPr>
            <a:r>
              <a:t/>
            </a:r>
            <a:endParaRPr/>
          </a:p>
        </p:txBody>
      </p:sp>
      <p:pic>
        <p:nvPicPr>
          <p:cNvPr id="850" name="Google Shape;850;p119"/>
          <p:cNvPicPr preferRelativeResize="0"/>
          <p:nvPr/>
        </p:nvPicPr>
        <p:blipFill>
          <a:blip r:embed="rId3">
            <a:alphaModFix/>
          </a:blip>
          <a:stretch>
            <a:fillRect/>
          </a:stretch>
        </p:blipFill>
        <p:spPr>
          <a:xfrm>
            <a:off x="457200" y="1200148"/>
            <a:ext cx="4324845" cy="3394500"/>
          </a:xfrm>
          <a:prstGeom prst="rect">
            <a:avLst/>
          </a:prstGeom>
          <a:noFill/>
          <a:ln>
            <a:noFill/>
          </a:ln>
        </p:spPr>
      </p:pic>
      <p:sp>
        <p:nvSpPr>
          <p:cNvPr id="851" name="Google Shape;851;p119"/>
          <p:cNvSpPr txBox="1"/>
          <p:nvPr>
            <p:ph idx="2" type="body"/>
          </p:nvPr>
        </p:nvSpPr>
        <p:spPr>
          <a:xfrm>
            <a:off x="457200" y="1631156"/>
            <a:ext cx="40401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
        <p:nvSpPr>
          <p:cNvPr id="852" name="Google Shape;852;p119"/>
          <p:cNvSpPr txBox="1"/>
          <p:nvPr>
            <p:ph idx="4" type="body"/>
          </p:nvPr>
        </p:nvSpPr>
        <p:spPr>
          <a:xfrm>
            <a:off x="5025700" y="1151325"/>
            <a:ext cx="3559800" cy="34431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1900"/>
              <a:t>Dimensionality reduced word embedding is concatenated with the domain embedding DE at every time-step(t) to form the input for the decoder.</a:t>
            </a:r>
            <a:endParaRPr sz="1900"/>
          </a:p>
        </p:txBody>
      </p:sp>
      <p:sp>
        <p:nvSpPr>
          <p:cNvPr id="853" name="Google Shape;853;p1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4" name="Google Shape;854;p119"/>
          <p:cNvSpPr txBox="1"/>
          <p:nvPr/>
        </p:nvSpPr>
        <p:spPr>
          <a:xfrm>
            <a:off x="7133150" y="4785600"/>
            <a:ext cx="3926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Image Source: Saini et al. [3] </a:t>
            </a:r>
            <a:endParaRPr sz="9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20"/>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2800"/>
              <a:t>Disfluency Correction using Unsupervised and Semi-supervised Learning: </a:t>
            </a:r>
            <a:r>
              <a:rPr lang="en" sz="2800"/>
              <a:t>Results</a:t>
            </a:r>
            <a:endParaRPr sz="2800"/>
          </a:p>
        </p:txBody>
      </p:sp>
      <p:pic>
        <p:nvPicPr>
          <p:cNvPr id="860" name="Google Shape;860;p120"/>
          <p:cNvPicPr preferRelativeResize="0"/>
          <p:nvPr/>
        </p:nvPicPr>
        <p:blipFill>
          <a:blip r:embed="rId3">
            <a:alphaModFix/>
          </a:blip>
          <a:stretch>
            <a:fillRect/>
          </a:stretch>
        </p:blipFill>
        <p:spPr>
          <a:xfrm>
            <a:off x="1019175" y="1176549"/>
            <a:ext cx="7033601" cy="3933626"/>
          </a:xfrm>
          <a:prstGeom prst="rect">
            <a:avLst/>
          </a:prstGeom>
          <a:noFill/>
          <a:ln>
            <a:noFill/>
          </a:ln>
        </p:spPr>
      </p:pic>
      <p:sp>
        <p:nvSpPr>
          <p:cNvPr id="861" name="Google Shape;861;p1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2" name="Google Shape;862;p120"/>
          <p:cNvSpPr txBox="1"/>
          <p:nvPr/>
        </p:nvSpPr>
        <p:spPr>
          <a:xfrm>
            <a:off x="7133150" y="4785600"/>
            <a:ext cx="3926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Image Source: Saini et al. [3] </a:t>
            </a:r>
            <a:endParaRPr sz="9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21"/>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Disfluency Detection</a:t>
            </a:r>
            <a:endParaRPr/>
          </a:p>
        </p:txBody>
      </p:sp>
      <p:sp>
        <p:nvSpPr>
          <p:cNvPr id="868" name="Google Shape;868;p121"/>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Detect the disfluent words in the sentences</a:t>
            </a:r>
            <a:endParaRPr/>
          </a:p>
          <a:p>
            <a:pPr indent="-381000" lvl="0" marL="457200" rtl="0" algn="l">
              <a:spcBef>
                <a:spcPts val="1000"/>
              </a:spcBef>
              <a:spcAft>
                <a:spcPts val="0"/>
              </a:spcAft>
              <a:buSzPts val="2400"/>
              <a:buChar char="•"/>
            </a:pPr>
            <a:r>
              <a:rPr lang="en"/>
              <a:t>Remove those disfluent words from the disfluent sentence</a:t>
            </a:r>
            <a:endParaRPr/>
          </a:p>
          <a:p>
            <a:pPr indent="-381000" lvl="0" marL="457200" rtl="0" algn="l">
              <a:spcBef>
                <a:spcPts val="1000"/>
              </a:spcBef>
              <a:spcAft>
                <a:spcPts val="0"/>
              </a:spcAft>
              <a:buSzPts val="2400"/>
              <a:buChar char="•"/>
            </a:pPr>
            <a:r>
              <a:rPr lang="en"/>
              <a:t>We would get the fluent sentence</a:t>
            </a:r>
            <a:endParaRPr/>
          </a:p>
          <a:p>
            <a:pPr indent="0" lvl="0" marL="457200" rtl="0" algn="l">
              <a:spcBef>
                <a:spcPts val="1000"/>
              </a:spcBef>
              <a:spcAft>
                <a:spcPts val="0"/>
              </a:spcAft>
              <a:buNone/>
            </a:pPr>
            <a:r>
              <a:t/>
            </a:r>
            <a:endParaRPr/>
          </a:p>
        </p:txBody>
      </p:sp>
      <p:pic>
        <p:nvPicPr>
          <p:cNvPr id="869" name="Google Shape;869;p121"/>
          <p:cNvPicPr preferRelativeResize="0"/>
          <p:nvPr/>
        </p:nvPicPr>
        <p:blipFill>
          <a:blip r:embed="rId3">
            <a:alphaModFix/>
          </a:blip>
          <a:stretch>
            <a:fillRect/>
          </a:stretch>
        </p:blipFill>
        <p:spPr>
          <a:xfrm>
            <a:off x="2642375" y="3062112"/>
            <a:ext cx="3859249" cy="1814875"/>
          </a:xfrm>
          <a:prstGeom prst="rect">
            <a:avLst/>
          </a:prstGeom>
          <a:noFill/>
          <a:ln>
            <a:noFill/>
          </a:ln>
        </p:spPr>
      </p:pic>
      <p:sp>
        <p:nvSpPr>
          <p:cNvPr id="870" name="Google Shape;870;p1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1" name="Google Shape;871;p121"/>
          <p:cNvSpPr txBox="1"/>
          <p:nvPr/>
        </p:nvSpPr>
        <p:spPr>
          <a:xfrm>
            <a:off x="7133150" y="4785600"/>
            <a:ext cx="3926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Image Source: Saini et al. [4] </a:t>
            </a:r>
            <a:endParaRPr sz="9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22"/>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Disfluency Removal</a:t>
            </a:r>
            <a:endParaRPr/>
          </a:p>
        </p:txBody>
      </p:sp>
      <p:sp>
        <p:nvSpPr>
          <p:cNvPr id="877" name="Google Shape;877;p122"/>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Detect the disfluent words in the sentences</a:t>
            </a:r>
            <a:endParaRPr/>
          </a:p>
          <a:p>
            <a:pPr indent="-381000" lvl="0" marL="457200" rtl="0" algn="l">
              <a:spcBef>
                <a:spcPts val="1000"/>
              </a:spcBef>
              <a:spcAft>
                <a:spcPts val="0"/>
              </a:spcAft>
              <a:buSzPts val="2400"/>
              <a:buChar char="•"/>
            </a:pPr>
            <a:r>
              <a:rPr lang="en"/>
              <a:t>Remove those disfluent words from the disfluent sentence</a:t>
            </a:r>
            <a:endParaRPr/>
          </a:p>
          <a:p>
            <a:pPr indent="-381000" lvl="0" marL="457200" rtl="0" algn="l">
              <a:spcBef>
                <a:spcPts val="1000"/>
              </a:spcBef>
              <a:spcAft>
                <a:spcPts val="0"/>
              </a:spcAft>
              <a:buSzPts val="2400"/>
              <a:buChar char="•"/>
            </a:pPr>
            <a:r>
              <a:rPr lang="en"/>
              <a:t>We would get the fluent sentence</a:t>
            </a:r>
            <a:endParaRPr/>
          </a:p>
          <a:p>
            <a:pPr indent="0" lvl="0" marL="457200" rtl="0" algn="l">
              <a:spcBef>
                <a:spcPts val="1000"/>
              </a:spcBef>
              <a:spcAft>
                <a:spcPts val="0"/>
              </a:spcAft>
              <a:buNone/>
            </a:pPr>
            <a:r>
              <a:t/>
            </a:r>
            <a:endParaRPr/>
          </a:p>
        </p:txBody>
      </p:sp>
      <p:sp>
        <p:nvSpPr>
          <p:cNvPr id="878" name="Google Shape;878;p1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9" name="Google Shape;879;p122"/>
          <p:cNvSpPr txBox="1"/>
          <p:nvPr/>
        </p:nvSpPr>
        <p:spPr>
          <a:xfrm>
            <a:off x="1492000" y="3429000"/>
            <a:ext cx="6033300" cy="91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2200">
                <a:solidFill>
                  <a:schemeClr val="dk1"/>
                </a:solidFill>
              </a:rPr>
              <a:t>Disfluent:</a:t>
            </a:r>
            <a:r>
              <a:rPr lang="en" sz="2200">
                <a:solidFill>
                  <a:srgbClr val="FF9900"/>
                </a:solidFill>
              </a:rPr>
              <a:t> </a:t>
            </a:r>
            <a:r>
              <a:rPr lang="en" sz="2200">
                <a:solidFill>
                  <a:srgbClr val="FF0000"/>
                </a:solidFill>
              </a:rPr>
              <a:t>this is</a:t>
            </a:r>
            <a:r>
              <a:rPr lang="en" sz="2200">
                <a:solidFill>
                  <a:srgbClr val="FF9900"/>
                </a:solidFill>
              </a:rPr>
              <a:t> </a:t>
            </a:r>
            <a:r>
              <a:rPr lang="en" sz="2200">
                <a:solidFill>
                  <a:srgbClr val="FF00FF"/>
                </a:solidFill>
              </a:rPr>
              <a:t>this is </a:t>
            </a:r>
            <a:r>
              <a:rPr lang="en" sz="2200">
                <a:solidFill>
                  <a:srgbClr val="FF0000"/>
                </a:solidFill>
              </a:rPr>
              <a:t>you know</a:t>
            </a:r>
            <a:r>
              <a:rPr lang="en" sz="2200">
                <a:solidFill>
                  <a:srgbClr val="FF00FF"/>
                </a:solidFill>
              </a:rPr>
              <a:t> a big problem</a:t>
            </a:r>
            <a:endParaRPr sz="2200">
              <a:solidFill>
                <a:srgbClr val="FF00FF"/>
              </a:solidFill>
            </a:endParaRPr>
          </a:p>
          <a:p>
            <a:pPr indent="0" lvl="0" marL="0" rtl="0" algn="l">
              <a:lnSpc>
                <a:spcPct val="115000"/>
              </a:lnSpc>
              <a:spcBef>
                <a:spcPts val="0"/>
              </a:spcBef>
              <a:spcAft>
                <a:spcPts val="0"/>
              </a:spcAft>
              <a:buNone/>
            </a:pPr>
            <a:r>
              <a:rPr lang="en" sz="2200">
                <a:solidFill>
                  <a:schemeClr val="dk1"/>
                </a:solidFill>
              </a:rPr>
              <a:t>Fluent:</a:t>
            </a:r>
            <a:r>
              <a:rPr lang="en" sz="2200">
                <a:solidFill>
                  <a:srgbClr val="9900FF"/>
                </a:solidFill>
              </a:rPr>
              <a:t>     </a:t>
            </a:r>
            <a:r>
              <a:rPr lang="en" sz="2200">
                <a:solidFill>
                  <a:srgbClr val="FF00FF"/>
                </a:solidFill>
              </a:rPr>
              <a:t>this is a big problem</a:t>
            </a:r>
            <a:r>
              <a:rPr lang="en" sz="2200">
                <a:solidFill>
                  <a:srgbClr val="9900FF"/>
                </a:solidFill>
              </a:rPr>
              <a:t>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23"/>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Sequence Tagging</a:t>
            </a:r>
            <a:endParaRPr/>
          </a:p>
        </p:txBody>
      </p:sp>
      <p:sp>
        <p:nvSpPr>
          <p:cNvPr id="885" name="Google Shape;885;p123"/>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68300" lvl="0" marL="457200" rtl="0" algn="l">
              <a:spcBef>
                <a:spcPts val="480"/>
              </a:spcBef>
              <a:spcAft>
                <a:spcPts val="0"/>
              </a:spcAft>
              <a:buSzPts val="2200"/>
              <a:buChar char="•"/>
            </a:pPr>
            <a:r>
              <a:rPr lang="en" sz="2200"/>
              <a:t>We tag each of the words as disfluent or fluent. </a:t>
            </a:r>
            <a:endParaRPr sz="2200"/>
          </a:p>
          <a:p>
            <a:pPr indent="-368300" lvl="0" marL="457200" rtl="0" algn="l">
              <a:spcBef>
                <a:spcPts val="1000"/>
              </a:spcBef>
              <a:spcAft>
                <a:spcPts val="0"/>
              </a:spcAft>
              <a:buSzPts val="2200"/>
              <a:buChar char="•"/>
            </a:pPr>
            <a:r>
              <a:rPr lang="en" sz="2200"/>
              <a:t>0 corresponds to fluent and 1 corresponds to disfluent.</a:t>
            </a:r>
            <a:endParaRPr sz="2200"/>
          </a:p>
          <a:p>
            <a:pPr indent="-368300" lvl="0" marL="457200" rtl="0" algn="l">
              <a:spcBef>
                <a:spcPts val="1000"/>
              </a:spcBef>
              <a:spcAft>
                <a:spcPts val="0"/>
              </a:spcAft>
              <a:buSzPts val="2200"/>
              <a:buChar char="•"/>
            </a:pPr>
            <a:r>
              <a:rPr lang="en" sz="2200"/>
              <a:t>Train model on the sequence tagging task</a:t>
            </a:r>
            <a:endParaRPr sz="2200"/>
          </a:p>
          <a:p>
            <a:pPr indent="0" lvl="0" marL="0" rtl="0" algn="l">
              <a:spcBef>
                <a:spcPts val="100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sz="2200"/>
          </a:p>
          <a:p>
            <a:pPr indent="0" lvl="0" marL="0" rtl="0" algn="l">
              <a:spcBef>
                <a:spcPts val="480"/>
              </a:spcBef>
              <a:spcAft>
                <a:spcPts val="0"/>
              </a:spcAft>
              <a:buNone/>
            </a:pPr>
            <a:r>
              <a:t/>
            </a:r>
            <a:endParaRPr sz="2200"/>
          </a:p>
          <a:p>
            <a:pPr indent="0" lvl="0" marL="0" rtl="0" algn="l">
              <a:spcBef>
                <a:spcPts val="480"/>
              </a:spcBef>
              <a:spcAft>
                <a:spcPts val="0"/>
              </a:spcAft>
              <a:buNone/>
            </a:pPr>
            <a:r>
              <a:t/>
            </a:r>
            <a:endParaRPr sz="2200"/>
          </a:p>
        </p:txBody>
      </p:sp>
      <p:sp>
        <p:nvSpPr>
          <p:cNvPr id="886" name="Google Shape;886;p1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7" name="Google Shape;887;p123"/>
          <p:cNvSpPr txBox="1"/>
          <p:nvPr/>
        </p:nvSpPr>
        <p:spPr>
          <a:xfrm>
            <a:off x="2131200" y="3180325"/>
            <a:ext cx="4881600" cy="130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2200">
                <a:solidFill>
                  <a:srgbClr val="FF9900"/>
                </a:solidFill>
              </a:rPr>
              <a:t>Disfluent: this is this is a big problem</a:t>
            </a:r>
            <a:endParaRPr sz="2200">
              <a:solidFill>
                <a:srgbClr val="FF9900"/>
              </a:solidFill>
            </a:endParaRPr>
          </a:p>
          <a:p>
            <a:pPr indent="0" lvl="0" marL="0" rtl="0" algn="l">
              <a:lnSpc>
                <a:spcPct val="115000"/>
              </a:lnSpc>
              <a:spcBef>
                <a:spcPts val="0"/>
              </a:spcBef>
              <a:spcAft>
                <a:spcPts val="0"/>
              </a:spcAft>
              <a:buClr>
                <a:schemeClr val="dk1"/>
              </a:buClr>
              <a:buSzPts val="1100"/>
              <a:buFont typeface="Arial"/>
              <a:buNone/>
            </a:pPr>
            <a:r>
              <a:rPr lang="en" sz="2200">
                <a:solidFill>
                  <a:srgbClr val="9900FF"/>
                </a:solidFill>
              </a:rPr>
              <a:t>Fluent:        	   this is a big problem  </a:t>
            </a:r>
            <a:endParaRPr sz="2200">
              <a:solidFill>
                <a:srgbClr val="9900FF"/>
              </a:solidFill>
            </a:endParaRPr>
          </a:p>
          <a:p>
            <a:pPr indent="0" lvl="0" marL="0" rtl="0" algn="l">
              <a:lnSpc>
                <a:spcPct val="115000"/>
              </a:lnSpc>
              <a:spcBef>
                <a:spcPts val="0"/>
              </a:spcBef>
              <a:spcAft>
                <a:spcPts val="0"/>
              </a:spcAft>
              <a:buNone/>
            </a:pPr>
            <a:r>
              <a:rPr lang="en" sz="2200">
                <a:solidFill>
                  <a:srgbClr val="CC4125"/>
                </a:solidFill>
              </a:rPr>
              <a:t>Tags:  	     </a:t>
            </a:r>
            <a:r>
              <a:rPr lang="en" sz="2200">
                <a:solidFill>
                  <a:srgbClr val="FF0000"/>
                </a:solidFill>
              </a:rPr>
              <a:t>1    1</a:t>
            </a:r>
            <a:r>
              <a:rPr lang="en" sz="2200">
                <a:solidFill>
                  <a:srgbClr val="CC4125"/>
                </a:solidFill>
              </a:rPr>
              <a:t>  </a:t>
            </a:r>
            <a:r>
              <a:rPr lang="en" sz="2200">
                <a:solidFill>
                  <a:srgbClr val="00FF00"/>
                </a:solidFill>
              </a:rPr>
              <a:t>0    0  0 0    0 </a:t>
            </a:r>
            <a:endParaRPr sz="22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24"/>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Synthetic Data: Motivation</a:t>
            </a:r>
            <a:endParaRPr/>
          </a:p>
        </p:txBody>
      </p:sp>
      <p:sp>
        <p:nvSpPr>
          <p:cNvPr id="893" name="Google Shape;893;p124"/>
          <p:cNvSpPr txBox="1"/>
          <p:nvPr>
            <p:ph idx="1" type="body"/>
          </p:nvPr>
        </p:nvSpPr>
        <p:spPr>
          <a:xfrm>
            <a:off x="457200" y="10477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Disfluency phenomenon is clearly visible in the Indian languages. </a:t>
            </a:r>
            <a:endParaRPr/>
          </a:p>
          <a:p>
            <a:pPr indent="-381000" lvl="0" marL="457200" rtl="0" algn="l">
              <a:spcBef>
                <a:spcPts val="1000"/>
              </a:spcBef>
              <a:spcAft>
                <a:spcPts val="0"/>
              </a:spcAft>
              <a:buSzPts val="2400"/>
              <a:buChar char="•"/>
            </a:pPr>
            <a:r>
              <a:rPr lang="en"/>
              <a:t>But due to the </a:t>
            </a:r>
            <a:r>
              <a:rPr lang="en">
                <a:solidFill>
                  <a:srgbClr val="FF0000"/>
                </a:solidFill>
              </a:rPr>
              <a:t>unavailability of disfluency correction dataset</a:t>
            </a:r>
            <a:r>
              <a:rPr lang="en"/>
              <a:t>, it is not possible to train models. </a:t>
            </a:r>
            <a:endParaRPr/>
          </a:p>
          <a:p>
            <a:pPr indent="-381000" lvl="0" marL="457200" rtl="0" algn="l">
              <a:spcBef>
                <a:spcPts val="1000"/>
              </a:spcBef>
              <a:spcAft>
                <a:spcPts val="1000"/>
              </a:spcAft>
              <a:buSzPts val="2400"/>
              <a:buChar char="•"/>
            </a:pPr>
            <a:r>
              <a:rPr lang="en"/>
              <a:t>This motivates the work of disfluency correction without any real parallel data.</a:t>
            </a:r>
            <a:endParaRPr/>
          </a:p>
        </p:txBody>
      </p:sp>
      <p:sp>
        <p:nvSpPr>
          <p:cNvPr id="894" name="Google Shape;894;p1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25"/>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Rule-based Disfluency Generation</a:t>
            </a:r>
            <a:endParaRPr/>
          </a:p>
        </p:txBody>
      </p:sp>
      <p:sp>
        <p:nvSpPr>
          <p:cNvPr id="900" name="Google Shape;900;p125"/>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a:t>Pronoun phrase repetition</a:t>
            </a:r>
            <a:endParaRPr/>
          </a:p>
          <a:p>
            <a:pPr indent="-368300" lvl="1" marL="914400" rtl="0" algn="l">
              <a:spcBef>
                <a:spcPts val="480"/>
              </a:spcBef>
              <a:spcAft>
                <a:spcPts val="0"/>
              </a:spcAft>
              <a:buSzPts val="2200"/>
              <a:buChar char="○"/>
            </a:pPr>
            <a:r>
              <a:rPr lang="en" sz="2200">
                <a:solidFill>
                  <a:srgbClr val="980000"/>
                </a:solidFill>
              </a:rPr>
              <a:t>Original fluent sentence:</a:t>
            </a:r>
            <a:r>
              <a:rPr lang="en" sz="2200"/>
              <a:t> i was saying that we should go for a movie</a:t>
            </a:r>
            <a:endParaRPr sz="2200"/>
          </a:p>
          <a:p>
            <a:pPr indent="-368300" lvl="1" marL="914400" rtl="0" algn="l">
              <a:spcBef>
                <a:spcPts val="0"/>
              </a:spcBef>
              <a:spcAft>
                <a:spcPts val="0"/>
              </a:spcAft>
              <a:buSzPts val="2200"/>
              <a:buChar char="○"/>
            </a:pPr>
            <a:r>
              <a:rPr lang="en" sz="2200">
                <a:solidFill>
                  <a:srgbClr val="980000"/>
                </a:solidFill>
              </a:rPr>
              <a:t>Disfluent sentence:</a:t>
            </a:r>
            <a:r>
              <a:rPr lang="en" sz="2200"/>
              <a:t> </a:t>
            </a:r>
            <a:r>
              <a:rPr i="1" lang="en" sz="2200"/>
              <a:t>i was</a:t>
            </a:r>
            <a:r>
              <a:rPr lang="en" sz="2200"/>
              <a:t> i was saying that we should go for a movie</a:t>
            </a:r>
            <a:endParaRPr sz="2200"/>
          </a:p>
          <a:p>
            <a:pPr indent="0" lvl="0" marL="0" rtl="0" algn="l">
              <a:spcBef>
                <a:spcPts val="480"/>
              </a:spcBef>
              <a:spcAft>
                <a:spcPts val="0"/>
              </a:spcAft>
              <a:buNone/>
            </a:pPr>
            <a:r>
              <a:rPr lang="en" sz="2200"/>
              <a:t>Insertion of filler words</a:t>
            </a:r>
            <a:endParaRPr sz="2200"/>
          </a:p>
          <a:p>
            <a:pPr indent="-368300" lvl="1" marL="914400" rtl="0" algn="l">
              <a:spcBef>
                <a:spcPts val="480"/>
              </a:spcBef>
              <a:spcAft>
                <a:spcPts val="0"/>
              </a:spcAft>
              <a:buSzPts val="2200"/>
              <a:buChar char="○"/>
            </a:pPr>
            <a:r>
              <a:rPr lang="en" sz="2200">
                <a:solidFill>
                  <a:srgbClr val="980000"/>
                </a:solidFill>
              </a:rPr>
              <a:t>Original sentence:</a:t>
            </a:r>
            <a:r>
              <a:rPr lang="en" sz="2200"/>
              <a:t> the new year is looking grim</a:t>
            </a:r>
            <a:endParaRPr sz="2200"/>
          </a:p>
          <a:p>
            <a:pPr indent="-368300" lvl="1" marL="914400" rtl="0" algn="l">
              <a:spcBef>
                <a:spcPts val="0"/>
              </a:spcBef>
              <a:spcAft>
                <a:spcPts val="0"/>
              </a:spcAft>
              <a:buSzPts val="2200"/>
              <a:buChar char="○"/>
            </a:pPr>
            <a:r>
              <a:rPr lang="en" sz="2200">
                <a:solidFill>
                  <a:srgbClr val="980000"/>
                </a:solidFill>
              </a:rPr>
              <a:t>Disfluent sentence:</a:t>
            </a:r>
            <a:r>
              <a:rPr lang="en" sz="2200"/>
              <a:t> </a:t>
            </a:r>
            <a:r>
              <a:rPr i="1" lang="en" sz="2200"/>
              <a:t>ah ah</a:t>
            </a:r>
            <a:r>
              <a:rPr lang="en" sz="2200"/>
              <a:t> the new year is looking grim</a:t>
            </a:r>
            <a:endParaRPr sz="2200"/>
          </a:p>
        </p:txBody>
      </p:sp>
      <p:sp>
        <p:nvSpPr>
          <p:cNvPr id="901" name="Google Shape;901;p1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2" name="Google Shape;902;p125"/>
          <p:cNvSpPr txBox="1"/>
          <p:nvPr/>
        </p:nvSpPr>
        <p:spPr>
          <a:xfrm>
            <a:off x="5523625" y="4748550"/>
            <a:ext cx="3599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Example </a:t>
            </a:r>
            <a:r>
              <a:rPr lang="en" sz="900"/>
              <a:t>Source: </a:t>
            </a:r>
            <a:r>
              <a:rPr lang="en" sz="900"/>
              <a:t>https://aclanthology.org/2020.iwslt-1.22.pdf</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5"/>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Challenges</a:t>
            </a:r>
            <a:endParaRPr/>
          </a:p>
        </p:txBody>
      </p:sp>
      <p:sp>
        <p:nvSpPr>
          <p:cNvPr id="242" name="Google Shape;242;p45"/>
          <p:cNvSpPr txBox="1"/>
          <p:nvPr>
            <p:ph idx="1" type="body"/>
          </p:nvPr>
        </p:nvSpPr>
        <p:spPr>
          <a:xfrm>
            <a:off x="457200" y="971550"/>
            <a:ext cx="8229600" cy="41259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lang="en" sz="2000"/>
              <a:t>Conversational Spontaneous Speech</a:t>
            </a:r>
            <a:endParaRPr sz="2000"/>
          </a:p>
          <a:p>
            <a:pPr indent="-355600" lvl="1" marL="914400" rtl="0" algn="l">
              <a:spcBef>
                <a:spcPts val="0"/>
              </a:spcBef>
              <a:spcAft>
                <a:spcPts val="0"/>
              </a:spcAft>
              <a:buClr>
                <a:srgbClr val="FF0000"/>
              </a:buClr>
              <a:buSzPts val="2000"/>
              <a:buChar char="–"/>
            </a:pPr>
            <a:r>
              <a:rPr i="1" lang="en" sz="2000">
                <a:solidFill>
                  <a:srgbClr val="FF0000"/>
                </a:solidFill>
              </a:rPr>
              <a:t>It is a ahh umm beautiful day</a:t>
            </a:r>
            <a:endParaRPr i="1" sz="2000">
              <a:solidFill>
                <a:srgbClr val="FF0000"/>
              </a:solidFill>
            </a:endParaRPr>
          </a:p>
          <a:p>
            <a:pPr indent="-355600" lvl="1" marL="914400" rtl="0" algn="l">
              <a:spcBef>
                <a:spcPts val="0"/>
              </a:spcBef>
              <a:spcAft>
                <a:spcPts val="0"/>
              </a:spcAft>
              <a:buClr>
                <a:srgbClr val="0000FF"/>
              </a:buClr>
              <a:buSzPts val="2000"/>
              <a:buChar char="–"/>
            </a:pPr>
            <a:r>
              <a:rPr lang="en" sz="2000">
                <a:solidFill>
                  <a:srgbClr val="0000FF"/>
                </a:solidFill>
              </a:rPr>
              <a:t>Ill-formed and incomplete sentences</a:t>
            </a:r>
            <a:endParaRPr sz="2000">
              <a:solidFill>
                <a:srgbClr val="0000FF"/>
              </a:solidFill>
            </a:endParaRPr>
          </a:p>
          <a:p>
            <a:pPr indent="-355600" lvl="0" marL="457200" rtl="0" algn="l">
              <a:spcBef>
                <a:spcPts val="0"/>
              </a:spcBef>
              <a:spcAft>
                <a:spcPts val="0"/>
              </a:spcAft>
              <a:buClr>
                <a:srgbClr val="0000FF"/>
              </a:buClr>
              <a:buSzPts val="2000"/>
              <a:buChar char="•"/>
            </a:pPr>
            <a:r>
              <a:rPr lang="en" sz="2000">
                <a:solidFill>
                  <a:srgbClr val="0000FF"/>
                </a:solidFill>
              </a:rPr>
              <a:t>Indian English</a:t>
            </a:r>
            <a:endParaRPr sz="2000">
              <a:solidFill>
                <a:srgbClr val="0000FF"/>
              </a:solidFill>
            </a:endParaRPr>
          </a:p>
          <a:p>
            <a:pPr indent="-355600" lvl="1" marL="914400" rtl="0" algn="l">
              <a:spcBef>
                <a:spcPts val="0"/>
              </a:spcBef>
              <a:spcAft>
                <a:spcPts val="0"/>
              </a:spcAft>
              <a:buClr>
                <a:srgbClr val="0000FF"/>
              </a:buClr>
              <a:buSzPts val="2000"/>
              <a:buChar char="–"/>
            </a:pPr>
            <a:r>
              <a:rPr lang="en" sz="2000">
                <a:solidFill>
                  <a:srgbClr val="0000FF"/>
                </a:solidFill>
              </a:rPr>
              <a:t>Accent varies across the Nation</a:t>
            </a:r>
            <a:endParaRPr sz="2000">
              <a:solidFill>
                <a:srgbClr val="0000FF"/>
              </a:solidFill>
            </a:endParaRPr>
          </a:p>
          <a:p>
            <a:pPr indent="-355600" lvl="1" marL="914400" rtl="0" algn="l">
              <a:spcBef>
                <a:spcPts val="0"/>
              </a:spcBef>
              <a:spcAft>
                <a:spcPts val="0"/>
              </a:spcAft>
              <a:buClr>
                <a:srgbClr val="0000FF"/>
              </a:buClr>
              <a:buSzPts val="2000"/>
              <a:buChar char="–"/>
            </a:pPr>
            <a:r>
              <a:rPr lang="en" sz="2000">
                <a:solidFill>
                  <a:srgbClr val="0000FF"/>
                </a:solidFill>
              </a:rPr>
              <a:t>A problem for ASR</a:t>
            </a:r>
            <a:endParaRPr sz="2000">
              <a:solidFill>
                <a:srgbClr val="0000FF"/>
              </a:solidFill>
            </a:endParaRPr>
          </a:p>
          <a:p>
            <a:pPr indent="-355600" lvl="0" marL="457200" rtl="0" algn="l">
              <a:spcBef>
                <a:spcPts val="0"/>
              </a:spcBef>
              <a:spcAft>
                <a:spcPts val="0"/>
              </a:spcAft>
              <a:buClr>
                <a:srgbClr val="0000FF"/>
              </a:buClr>
              <a:buSzPts val="2000"/>
              <a:buChar char="•"/>
            </a:pPr>
            <a:r>
              <a:rPr lang="en" sz="2000">
                <a:solidFill>
                  <a:srgbClr val="0000FF"/>
                </a:solidFill>
              </a:rPr>
              <a:t>Word Ordering</a:t>
            </a:r>
            <a:endParaRPr sz="2000">
              <a:solidFill>
                <a:srgbClr val="0000FF"/>
              </a:solidFill>
            </a:endParaRPr>
          </a:p>
          <a:p>
            <a:pPr indent="-355600" lvl="1" marL="914400" rtl="0" algn="l">
              <a:spcBef>
                <a:spcPts val="0"/>
              </a:spcBef>
              <a:spcAft>
                <a:spcPts val="0"/>
              </a:spcAft>
              <a:buClr>
                <a:srgbClr val="0000FF"/>
              </a:buClr>
              <a:buSzPts val="2000"/>
              <a:buChar char="–"/>
            </a:pPr>
            <a:r>
              <a:rPr lang="en" sz="2000">
                <a:solidFill>
                  <a:srgbClr val="0000FF"/>
                </a:solidFill>
              </a:rPr>
              <a:t>Significantly different for English and Indian languages</a:t>
            </a:r>
            <a:endParaRPr sz="2000">
              <a:solidFill>
                <a:srgbClr val="0000FF"/>
              </a:solidFill>
            </a:endParaRPr>
          </a:p>
          <a:p>
            <a:pPr indent="-355600" lvl="1" marL="914400" rtl="0" algn="l">
              <a:spcBef>
                <a:spcPts val="0"/>
              </a:spcBef>
              <a:spcAft>
                <a:spcPts val="0"/>
              </a:spcAft>
              <a:buClr>
                <a:srgbClr val="0000FF"/>
              </a:buClr>
              <a:buSzPts val="2000"/>
              <a:buChar char="–"/>
            </a:pPr>
            <a:r>
              <a:rPr lang="en" sz="2000">
                <a:solidFill>
                  <a:srgbClr val="0000FF"/>
                </a:solidFill>
              </a:rPr>
              <a:t>A problem for MT</a:t>
            </a:r>
            <a:endParaRPr sz="2000">
              <a:solidFill>
                <a:srgbClr val="0000FF"/>
              </a:solidFill>
            </a:endParaRPr>
          </a:p>
          <a:p>
            <a:pPr indent="-355600" lvl="0" marL="457200" rtl="0" algn="l">
              <a:spcBef>
                <a:spcPts val="0"/>
              </a:spcBef>
              <a:spcAft>
                <a:spcPts val="0"/>
              </a:spcAft>
              <a:buClr>
                <a:srgbClr val="0000FF"/>
              </a:buClr>
              <a:buSzPts val="2000"/>
              <a:buChar char="•"/>
            </a:pPr>
            <a:r>
              <a:rPr lang="en" sz="2000">
                <a:solidFill>
                  <a:srgbClr val="0000FF"/>
                </a:solidFill>
              </a:rPr>
              <a:t>Code Switching</a:t>
            </a:r>
            <a:endParaRPr sz="2000">
              <a:solidFill>
                <a:srgbClr val="0000FF"/>
              </a:solidFill>
            </a:endParaRPr>
          </a:p>
          <a:p>
            <a:pPr indent="-355600" lvl="1" marL="914400" rtl="0" algn="l">
              <a:spcBef>
                <a:spcPts val="0"/>
              </a:spcBef>
              <a:spcAft>
                <a:spcPts val="0"/>
              </a:spcAft>
              <a:buClr>
                <a:srgbClr val="FF0000"/>
              </a:buClr>
              <a:buSzPts val="2000"/>
              <a:buChar char="–"/>
            </a:pPr>
            <a:r>
              <a:rPr i="1" lang="en" sz="2000">
                <a:solidFill>
                  <a:srgbClr val="FF0000"/>
                </a:solidFill>
              </a:rPr>
              <a:t>आज I am busy</a:t>
            </a:r>
            <a:endParaRPr i="1" sz="2000">
              <a:solidFill>
                <a:srgbClr val="FF0000"/>
              </a:solidFill>
            </a:endParaRPr>
          </a:p>
          <a:p>
            <a:pPr indent="-355600" lvl="0" marL="457200" rtl="0" algn="l">
              <a:spcBef>
                <a:spcPts val="0"/>
              </a:spcBef>
              <a:spcAft>
                <a:spcPts val="0"/>
              </a:spcAft>
              <a:buClr>
                <a:srgbClr val="0000FF"/>
              </a:buClr>
              <a:buSzPts val="2000"/>
              <a:buChar char="•"/>
            </a:pPr>
            <a:r>
              <a:rPr lang="en" sz="2000">
                <a:solidFill>
                  <a:srgbClr val="0000FF"/>
                </a:solidFill>
              </a:rPr>
              <a:t>Lip Syncing</a:t>
            </a:r>
            <a:endParaRPr sz="2000">
              <a:solidFill>
                <a:srgbClr val="0000FF"/>
              </a:solidFill>
            </a:endParaRPr>
          </a:p>
          <a:p>
            <a:pPr indent="-355600" lvl="1" marL="914400" rtl="0" algn="l">
              <a:spcBef>
                <a:spcPts val="0"/>
              </a:spcBef>
              <a:spcAft>
                <a:spcPts val="0"/>
              </a:spcAft>
              <a:buClr>
                <a:srgbClr val="0000FF"/>
              </a:buClr>
              <a:buSzPts val="2000"/>
              <a:buChar char="–"/>
            </a:pPr>
            <a:r>
              <a:rPr lang="en" sz="2000">
                <a:solidFill>
                  <a:srgbClr val="0000FF"/>
                </a:solidFill>
              </a:rPr>
              <a:t>Translated sentences to Indian Languages are usually longer.</a:t>
            </a:r>
            <a:endParaRPr sz="2000">
              <a:solidFill>
                <a:srgbClr val="0000FF"/>
              </a:solidFill>
            </a:endParaRPr>
          </a:p>
        </p:txBody>
      </p:sp>
      <p:sp>
        <p:nvSpPr>
          <p:cNvPr id="243" name="Google Shape;243;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2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400"/>
              <a:buNone/>
            </a:pPr>
            <a:r>
              <a:rPr lang="en"/>
              <a:t>Few Rules for Bengali (1/6)</a:t>
            </a:r>
            <a:endParaRPr/>
          </a:p>
        </p:txBody>
      </p:sp>
      <p:sp>
        <p:nvSpPr>
          <p:cNvPr id="908" name="Google Shape;908;p126"/>
          <p:cNvSpPr txBox="1"/>
          <p:nvPr>
            <p:ph idx="1" type="body"/>
          </p:nvPr>
        </p:nvSpPr>
        <p:spPr>
          <a:xfrm>
            <a:off x="457200" y="1063375"/>
            <a:ext cx="8229600" cy="3394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80"/>
              </a:spcBef>
              <a:spcAft>
                <a:spcPts val="0"/>
              </a:spcAft>
              <a:buNone/>
            </a:pPr>
            <a:r>
              <a:rPr lang="en" sz="2000"/>
              <a:t>Randomly insert frequent filler words</a:t>
            </a:r>
            <a:endParaRPr sz="2000"/>
          </a:p>
          <a:p>
            <a:pPr indent="-355600" lvl="0" marL="914400" rtl="0" algn="l">
              <a:lnSpc>
                <a:spcPct val="100000"/>
              </a:lnSpc>
              <a:spcBef>
                <a:spcPts val="1000"/>
              </a:spcBef>
              <a:spcAft>
                <a:spcPts val="0"/>
              </a:spcAft>
              <a:buSzPts val="2000"/>
              <a:buChar char="❖"/>
            </a:pPr>
            <a:r>
              <a:rPr lang="en" sz="2000"/>
              <a:t>Bn: বাপু-র নেতৃত্বে </a:t>
            </a:r>
            <a:r>
              <a:rPr b="1" lang="en" sz="2000">
                <a:solidFill>
                  <a:srgbClr val="FF0000"/>
                </a:solidFill>
              </a:rPr>
              <a:t>মানে</a:t>
            </a:r>
            <a:r>
              <a:rPr lang="en" sz="2000"/>
              <a:t> পরিচালিত ঐতিহাসিক জন-আন্দোলন 'চম্পারনসত্যাগ্রহ'-এর প্রভাব ছিল সুদূর প্রসারিত।</a:t>
            </a:r>
            <a:endParaRPr sz="2000"/>
          </a:p>
          <a:p>
            <a:pPr indent="-355600" lvl="0" marL="914400" rtl="0" algn="l">
              <a:lnSpc>
                <a:spcPct val="100000"/>
              </a:lnSpc>
              <a:spcBef>
                <a:spcPts val="1000"/>
              </a:spcBef>
              <a:spcAft>
                <a:spcPts val="0"/>
              </a:spcAft>
              <a:buSzPts val="2000"/>
              <a:buChar char="❖"/>
            </a:pPr>
            <a:r>
              <a:rPr lang="en" sz="2000"/>
              <a:t>Transliteration: vApu-ra netRRitve </a:t>
            </a:r>
            <a:r>
              <a:rPr lang="en" sz="2000">
                <a:solidFill>
                  <a:srgbClr val="FF00FF"/>
                </a:solidFill>
              </a:rPr>
              <a:t>mAne</a:t>
            </a:r>
            <a:r>
              <a:rPr lang="en" sz="2000"/>
              <a:t> parichAlita aitihAsika jana-Andolana 'champAranasatyAgraha'-era prabhAva Chila sudUra prasArita|</a:t>
            </a:r>
            <a:endParaRPr sz="2000"/>
          </a:p>
          <a:p>
            <a:pPr indent="-355600" lvl="0" marL="914400" rtl="0" algn="l">
              <a:lnSpc>
                <a:spcPct val="100000"/>
              </a:lnSpc>
              <a:spcBef>
                <a:spcPts val="1000"/>
              </a:spcBef>
              <a:spcAft>
                <a:spcPts val="1000"/>
              </a:spcAft>
              <a:buSzPts val="2000"/>
              <a:buChar char="❖"/>
            </a:pPr>
            <a:r>
              <a:rPr lang="en" sz="2000"/>
              <a:t>En: The historical mass movement ’Champaran Satyagraha’, </a:t>
            </a:r>
            <a:r>
              <a:rPr lang="en" sz="2000">
                <a:solidFill>
                  <a:srgbClr val="FE8637"/>
                </a:solidFill>
              </a:rPr>
              <a:t>I mean</a:t>
            </a:r>
            <a:r>
              <a:rPr lang="en" sz="2000"/>
              <a:t> conducted under the leadership of Bapu, had a far-reaching effect.</a:t>
            </a:r>
            <a:endParaRPr sz="2000"/>
          </a:p>
        </p:txBody>
      </p:sp>
      <p:sp>
        <p:nvSpPr>
          <p:cNvPr id="909" name="Google Shape;909;p1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2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400"/>
              <a:buNone/>
            </a:pPr>
            <a:r>
              <a:rPr lang="en"/>
              <a:t>Few Rules for Bengali (2/6)</a:t>
            </a:r>
            <a:endParaRPr/>
          </a:p>
        </p:txBody>
      </p:sp>
      <p:sp>
        <p:nvSpPr>
          <p:cNvPr id="915" name="Google Shape;915;p127"/>
          <p:cNvSpPr txBox="1"/>
          <p:nvPr>
            <p:ph idx="1" type="body"/>
          </p:nvPr>
        </p:nvSpPr>
        <p:spPr>
          <a:xfrm>
            <a:off x="457200" y="1063375"/>
            <a:ext cx="8229600" cy="3394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80"/>
              </a:spcBef>
              <a:spcAft>
                <a:spcPts val="0"/>
              </a:spcAft>
              <a:buSzPts val="2400"/>
              <a:buNone/>
            </a:pPr>
            <a:r>
              <a:rPr lang="en" sz="2000"/>
              <a:t>Word Repetition</a:t>
            </a:r>
            <a:endParaRPr sz="2000"/>
          </a:p>
          <a:p>
            <a:pPr indent="-355600" lvl="0" marL="914400" rtl="0" algn="l">
              <a:lnSpc>
                <a:spcPct val="100000"/>
              </a:lnSpc>
              <a:spcBef>
                <a:spcPts val="480"/>
              </a:spcBef>
              <a:spcAft>
                <a:spcPts val="0"/>
              </a:spcAft>
              <a:buSzPts val="2000"/>
              <a:buChar char="❖"/>
            </a:pPr>
            <a:r>
              <a:rPr lang="en" sz="2000"/>
              <a:t>Bn: সেজন্যই আমরা আপনাদের সহযোগিতায় দেশের সকল জমির জন্য 'মৃত্তিকা স্বাস্থ্য কার্ড' </a:t>
            </a:r>
            <a:r>
              <a:rPr b="1" lang="en" sz="2000">
                <a:solidFill>
                  <a:srgbClr val="FF0000"/>
                </a:solidFill>
              </a:rPr>
              <a:t>চালু</a:t>
            </a:r>
            <a:r>
              <a:rPr lang="en" sz="2000"/>
              <a:t> </a:t>
            </a:r>
            <a:r>
              <a:rPr lang="en" sz="2000">
                <a:solidFill>
                  <a:srgbClr val="0000FF"/>
                </a:solidFill>
              </a:rPr>
              <a:t>চালু</a:t>
            </a:r>
            <a:r>
              <a:rPr lang="en" sz="2000"/>
              <a:t> করার অভিযান শুরু করেছি।</a:t>
            </a:r>
            <a:endParaRPr sz="2000"/>
          </a:p>
          <a:p>
            <a:pPr indent="-355600" lvl="0" marL="914400" rtl="0" algn="l">
              <a:lnSpc>
                <a:spcPct val="100000"/>
              </a:lnSpc>
              <a:spcBef>
                <a:spcPts val="1000"/>
              </a:spcBef>
              <a:spcAft>
                <a:spcPts val="0"/>
              </a:spcAft>
              <a:buSzPts val="2000"/>
              <a:buChar char="❖"/>
            </a:pPr>
            <a:r>
              <a:rPr lang="en" sz="2000"/>
              <a:t>Transliteration: sejanyai AmarA ApanAdera sahayogitAya় deshera sakala jamira janya 'mRRittikA svAsthya kAr.Da' </a:t>
            </a:r>
            <a:r>
              <a:rPr lang="en" sz="2000">
                <a:solidFill>
                  <a:srgbClr val="FF00FF"/>
                </a:solidFill>
              </a:rPr>
              <a:t>chAlu</a:t>
            </a:r>
            <a:r>
              <a:rPr lang="en" sz="2000"/>
              <a:t> chAlu karAra abhiyAna shuru kareChi|</a:t>
            </a:r>
            <a:endParaRPr sz="2000"/>
          </a:p>
          <a:p>
            <a:pPr indent="-355600" lvl="0" marL="914400" rtl="0" algn="l">
              <a:lnSpc>
                <a:spcPct val="100000"/>
              </a:lnSpc>
              <a:spcBef>
                <a:spcPts val="1000"/>
              </a:spcBef>
              <a:spcAft>
                <a:spcPts val="1000"/>
              </a:spcAft>
              <a:buSzPts val="2000"/>
              <a:buChar char="❖"/>
            </a:pPr>
            <a:r>
              <a:rPr lang="en" sz="2000"/>
              <a:t>En: That is why we have started the campaign to </a:t>
            </a:r>
            <a:r>
              <a:rPr lang="en" sz="2000">
                <a:solidFill>
                  <a:srgbClr val="FE8637"/>
                </a:solidFill>
              </a:rPr>
              <a:t>introduce</a:t>
            </a:r>
            <a:r>
              <a:rPr lang="en" sz="2000"/>
              <a:t> introduce 'Soil Health Card' for all the lands of the country with your cooperation.</a:t>
            </a:r>
            <a:endParaRPr sz="2000"/>
          </a:p>
        </p:txBody>
      </p:sp>
      <p:sp>
        <p:nvSpPr>
          <p:cNvPr id="916" name="Google Shape;916;p1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2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400"/>
              <a:buNone/>
            </a:pPr>
            <a:r>
              <a:rPr lang="en"/>
              <a:t>Few Rules for Bengali (3/6)</a:t>
            </a:r>
            <a:endParaRPr/>
          </a:p>
        </p:txBody>
      </p:sp>
      <p:sp>
        <p:nvSpPr>
          <p:cNvPr id="922" name="Google Shape;922;p128"/>
          <p:cNvSpPr txBox="1"/>
          <p:nvPr>
            <p:ph idx="1" type="body"/>
          </p:nvPr>
        </p:nvSpPr>
        <p:spPr>
          <a:xfrm>
            <a:off x="457200" y="1063375"/>
            <a:ext cx="8229600" cy="3394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80"/>
              </a:spcBef>
              <a:spcAft>
                <a:spcPts val="0"/>
              </a:spcAft>
              <a:buSzPts val="2400"/>
              <a:buNone/>
            </a:pPr>
            <a:r>
              <a:rPr lang="en" sz="2000"/>
              <a:t>Synonym correction</a:t>
            </a:r>
            <a:endParaRPr sz="2000"/>
          </a:p>
          <a:p>
            <a:pPr indent="-355600" lvl="0" marL="914400" rtl="0" algn="l">
              <a:lnSpc>
                <a:spcPct val="100000"/>
              </a:lnSpc>
              <a:spcBef>
                <a:spcPts val="480"/>
              </a:spcBef>
              <a:spcAft>
                <a:spcPts val="0"/>
              </a:spcAft>
              <a:buSzPts val="2000"/>
              <a:buChar char="❖"/>
            </a:pPr>
            <a:r>
              <a:rPr lang="en" sz="2000"/>
              <a:t>Bn: আজ আমরা </a:t>
            </a:r>
            <a:r>
              <a:rPr b="1" lang="en" sz="2000">
                <a:solidFill>
                  <a:srgbClr val="FF0000"/>
                </a:solidFill>
              </a:rPr>
              <a:t>খবরের কাগজের</a:t>
            </a:r>
            <a:r>
              <a:rPr lang="en" sz="2000"/>
              <a:t> সংবাদপত্রের কথায়- সশস্ত্র বাহিনীকে তাদের ইচ্ছামতো কাজের পূর্ণ স্বাধীনতা দিয়েছি।</a:t>
            </a:r>
            <a:endParaRPr sz="2000"/>
          </a:p>
          <a:p>
            <a:pPr indent="-355600" lvl="0" marL="914400" rtl="0" algn="l">
              <a:lnSpc>
                <a:spcPct val="100000"/>
              </a:lnSpc>
              <a:spcBef>
                <a:spcPts val="1000"/>
              </a:spcBef>
              <a:spcAft>
                <a:spcPts val="0"/>
              </a:spcAft>
              <a:buSzPts val="2000"/>
              <a:buChar char="❖"/>
            </a:pPr>
            <a:r>
              <a:rPr lang="en" sz="2000"/>
              <a:t>Transliteration: </a:t>
            </a:r>
            <a:r>
              <a:rPr lang="en" sz="2000"/>
              <a:t>Aja AmarA </a:t>
            </a:r>
            <a:r>
              <a:rPr lang="en" sz="2000">
                <a:solidFill>
                  <a:srgbClr val="FF00FF"/>
                </a:solidFill>
              </a:rPr>
              <a:t>khavarera kAgajera</a:t>
            </a:r>
            <a:r>
              <a:rPr lang="en" sz="2000"/>
              <a:t> saMvAdapatrera kathAya়- sashastra vAhinIke tAdera ichChAmato kAjera pUrNa svAdhInatA diya়eChi|</a:t>
            </a:r>
            <a:endParaRPr sz="2000"/>
          </a:p>
          <a:p>
            <a:pPr indent="-355600" lvl="0" marL="914400" rtl="0" algn="l">
              <a:lnSpc>
                <a:spcPct val="100000"/>
              </a:lnSpc>
              <a:spcBef>
                <a:spcPts val="1000"/>
              </a:spcBef>
              <a:spcAft>
                <a:spcPts val="1000"/>
              </a:spcAft>
              <a:buSzPts val="2000"/>
              <a:buChar char="❖"/>
            </a:pPr>
            <a:r>
              <a:rPr lang="en" sz="2000"/>
              <a:t>En: Today, in the words of the </a:t>
            </a:r>
            <a:r>
              <a:rPr lang="en" sz="2000">
                <a:solidFill>
                  <a:srgbClr val="FE8637"/>
                </a:solidFill>
              </a:rPr>
              <a:t>news paper</a:t>
            </a:r>
            <a:r>
              <a:rPr lang="en" sz="2000"/>
              <a:t> newspaper, we have given the armed forces full freedom to do whatever they want.</a:t>
            </a:r>
            <a:endParaRPr sz="2000"/>
          </a:p>
        </p:txBody>
      </p:sp>
      <p:sp>
        <p:nvSpPr>
          <p:cNvPr id="923" name="Google Shape;923;p1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29"/>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Few Rules for Bengali (4/6)</a:t>
            </a:r>
            <a:endParaRPr/>
          </a:p>
        </p:txBody>
      </p:sp>
      <p:sp>
        <p:nvSpPr>
          <p:cNvPr id="929" name="Google Shape;929;p129"/>
          <p:cNvSpPr txBox="1"/>
          <p:nvPr>
            <p:ph idx="1" type="body"/>
          </p:nvPr>
        </p:nvSpPr>
        <p:spPr>
          <a:xfrm>
            <a:off x="457200" y="1047750"/>
            <a:ext cx="8229600" cy="339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2000"/>
              <a:t>Missing syllables</a:t>
            </a:r>
            <a:endParaRPr sz="2000"/>
          </a:p>
          <a:p>
            <a:pPr indent="-355600" lvl="0" marL="914400" rtl="0" algn="l">
              <a:spcBef>
                <a:spcPts val="480"/>
              </a:spcBef>
              <a:spcAft>
                <a:spcPts val="0"/>
              </a:spcAft>
              <a:buSzPts val="2000"/>
              <a:buChar char="❖"/>
            </a:pPr>
            <a:r>
              <a:rPr lang="en" sz="2000"/>
              <a:t>Bn: ওড়িশার সার্বিক উন্নয়নে কেন্দ্রীয় সরকারের </a:t>
            </a:r>
            <a:r>
              <a:rPr b="1" lang="en" sz="2000">
                <a:solidFill>
                  <a:srgbClr val="FF0000"/>
                </a:solidFill>
              </a:rPr>
              <a:t>প্রতিশ্রুতিদ্ধতার</a:t>
            </a:r>
            <a:r>
              <a:rPr lang="en" sz="2000"/>
              <a:t> প্রতিশ্রুতিবদ্ধতার কথা পুনর্ব্যক্ত করেন প্রধানমন্ত্রী।</a:t>
            </a:r>
            <a:endParaRPr sz="2000"/>
          </a:p>
          <a:p>
            <a:pPr indent="-355600" lvl="0" marL="914400" rtl="0" algn="l">
              <a:spcBef>
                <a:spcPts val="1000"/>
              </a:spcBef>
              <a:spcAft>
                <a:spcPts val="0"/>
              </a:spcAft>
              <a:buSzPts val="2000"/>
              <a:buChar char="❖"/>
            </a:pPr>
            <a:r>
              <a:rPr lang="en" sz="2000"/>
              <a:t>Transliteration: o.Da়ishAra sArvika unnaya়ne kendrIya় sarakArera </a:t>
            </a:r>
            <a:r>
              <a:rPr lang="en" sz="2000">
                <a:solidFill>
                  <a:srgbClr val="FF00FF"/>
                </a:solidFill>
              </a:rPr>
              <a:t>pratishruti</a:t>
            </a:r>
            <a:r>
              <a:rPr lang="en" sz="2000" strike="sngStrike">
                <a:solidFill>
                  <a:srgbClr val="0097A7"/>
                </a:solidFill>
              </a:rPr>
              <a:t>va</a:t>
            </a:r>
            <a:r>
              <a:rPr lang="en" sz="2000">
                <a:solidFill>
                  <a:srgbClr val="FF00FF"/>
                </a:solidFill>
              </a:rPr>
              <a:t>ddhatAra</a:t>
            </a:r>
            <a:r>
              <a:rPr lang="en" sz="2000"/>
              <a:t> pratishrutivaddhatAra kathA punarvyakta karena pradhAnamantrI|</a:t>
            </a:r>
            <a:endParaRPr sz="2000"/>
          </a:p>
          <a:p>
            <a:pPr indent="-355600" lvl="0" marL="914400" rtl="0" algn="l">
              <a:spcBef>
                <a:spcPts val="1000"/>
              </a:spcBef>
              <a:spcAft>
                <a:spcPts val="0"/>
              </a:spcAft>
              <a:buSzPts val="2000"/>
              <a:buChar char="❖"/>
            </a:pPr>
            <a:r>
              <a:rPr lang="en" sz="2000"/>
              <a:t>En: The Prime Minister reiterated the central government's commitment to the overall development of Orissa.</a:t>
            </a:r>
            <a:endParaRPr sz="2000"/>
          </a:p>
          <a:p>
            <a:pPr indent="0" lvl="0" marL="0" rtl="0" algn="l">
              <a:spcBef>
                <a:spcPts val="1000"/>
              </a:spcBef>
              <a:spcAft>
                <a:spcPts val="0"/>
              </a:spcAft>
              <a:buClr>
                <a:schemeClr val="dk1"/>
              </a:buClr>
              <a:buSzPts val="1100"/>
              <a:buFont typeface="Arial"/>
              <a:buNone/>
            </a:pPr>
            <a:r>
              <a:t/>
            </a:r>
            <a:endParaRPr sz="2000"/>
          </a:p>
          <a:p>
            <a:pPr indent="0" lvl="0" marL="0" rtl="0" algn="l">
              <a:spcBef>
                <a:spcPts val="480"/>
              </a:spcBef>
              <a:spcAft>
                <a:spcPts val="0"/>
              </a:spcAft>
              <a:buNone/>
            </a:pPr>
            <a:r>
              <a:t/>
            </a:r>
            <a:endParaRPr sz="2000"/>
          </a:p>
          <a:p>
            <a:pPr indent="0" lvl="0" marL="0" rtl="0" algn="l">
              <a:spcBef>
                <a:spcPts val="480"/>
              </a:spcBef>
              <a:spcAft>
                <a:spcPts val="0"/>
              </a:spcAft>
              <a:buNone/>
            </a:pPr>
            <a:r>
              <a:t/>
            </a:r>
            <a:endParaRPr sz="2000"/>
          </a:p>
        </p:txBody>
      </p:sp>
      <p:sp>
        <p:nvSpPr>
          <p:cNvPr id="930" name="Google Shape;930;p1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3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400"/>
              <a:buNone/>
            </a:pPr>
            <a:r>
              <a:rPr lang="en"/>
              <a:t>Few Rules for Bengali (5/6)</a:t>
            </a:r>
            <a:endParaRPr/>
          </a:p>
        </p:txBody>
      </p:sp>
      <p:sp>
        <p:nvSpPr>
          <p:cNvPr id="936" name="Google Shape;936;p130"/>
          <p:cNvSpPr txBox="1"/>
          <p:nvPr>
            <p:ph idx="1" type="body"/>
          </p:nvPr>
        </p:nvSpPr>
        <p:spPr>
          <a:xfrm>
            <a:off x="457200" y="1063375"/>
            <a:ext cx="8229600" cy="3394500"/>
          </a:xfrm>
          <a:prstGeom prst="rect">
            <a:avLst/>
          </a:prstGeom>
          <a:noFill/>
          <a:ln>
            <a:noFill/>
          </a:ln>
        </p:spPr>
        <p:txBody>
          <a:bodyPr anchorCtr="0" anchor="t" bIns="45700" lIns="91425" spcFirstLastPara="1" rIns="91425" wrap="square" tIns="45700">
            <a:noAutofit/>
          </a:bodyPr>
          <a:lstStyle/>
          <a:p>
            <a:pPr indent="0" lvl="0" marL="0" rtl="0" algn="l">
              <a:spcBef>
                <a:spcPts val="480"/>
              </a:spcBef>
              <a:spcAft>
                <a:spcPts val="0"/>
              </a:spcAft>
              <a:buClr>
                <a:schemeClr val="dk1"/>
              </a:buClr>
              <a:buSzPts val="2400"/>
              <a:buFont typeface="Arial"/>
              <a:buNone/>
            </a:pPr>
            <a:r>
              <a:rPr lang="en" sz="2000"/>
              <a:t>Pronoun Correction</a:t>
            </a:r>
            <a:endParaRPr sz="2000"/>
          </a:p>
          <a:p>
            <a:pPr indent="-355600" lvl="0" marL="914400" rtl="0" algn="l">
              <a:spcBef>
                <a:spcPts val="480"/>
              </a:spcBef>
              <a:spcAft>
                <a:spcPts val="0"/>
              </a:spcAft>
              <a:buSzPts val="2000"/>
              <a:buChar char="❖"/>
            </a:pPr>
            <a:r>
              <a:rPr lang="en" sz="2000"/>
              <a:t>Bn: সন্ত্রাসবাদের হুমকি যেভাবে দিন দিন বেড়ে চলেছে, </a:t>
            </a:r>
            <a:r>
              <a:rPr b="1" lang="en" sz="2000">
                <a:solidFill>
                  <a:srgbClr val="FF0000"/>
                </a:solidFill>
              </a:rPr>
              <a:t>তাকে না</a:t>
            </a:r>
            <a:r>
              <a:rPr lang="en" sz="2000"/>
              <a:t> তার মোকাবিলায় সম্ভাব্য পদক্ষেপ গ্রহণের বিষয়গুলি সম্পর্কেও আলোচনা করেন দুই প্রধানমন্ত্রী।</a:t>
            </a:r>
            <a:endParaRPr sz="2000"/>
          </a:p>
          <a:p>
            <a:pPr indent="-355600" lvl="0" marL="914400" rtl="0" algn="l">
              <a:spcBef>
                <a:spcPts val="1000"/>
              </a:spcBef>
              <a:spcAft>
                <a:spcPts val="0"/>
              </a:spcAft>
              <a:buSzPts val="2000"/>
              <a:buChar char="❖"/>
            </a:pPr>
            <a:r>
              <a:rPr lang="en" sz="2000"/>
              <a:t>Transliteration: santrAsavAdera humaki yebhAve dina dina ve.Da়e chaleChe, </a:t>
            </a:r>
            <a:r>
              <a:rPr lang="en" sz="2000">
                <a:solidFill>
                  <a:srgbClr val="FF00FF"/>
                </a:solidFill>
              </a:rPr>
              <a:t>tAke nA</a:t>
            </a:r>
            <a:r>
              <a:rPr lang="en" sz="2000"/>
              <a:t> tAra mokAvilAya় sambhAvya padakShepa grahaNera viShaya়guli samparkeo AlochanA karena dui pradhAnamantrI|</a:t>
            </a:r>
            <a:endParaRPr sz="2000"/>
          </a:p>
          <a:p>
            <a:pPr indent="-355600" lvl="0" marL="914400" rtl="0" algn="l">
              <a:spcBef>
                <a:spcPts val="1000"/>
              </a:spcBef>
              <a:spcAft>
                <a:spcPts val="1000"/>
              </a:spcAft>
              <a:buSzPts val="2000"/>
              <a:buChar char="❖"/>
            </a:pPr>
            <a:r>
              <a:rPr lang="en" sz="2000"/>
              <a:t>En: The two Prime Ministers also discussed the possible steps to be taken to counter the growing threat of terrorism.</a:t>
            </a:r>
            <a:r>
              <a:rPr lang="en" sz="2000"/>
              <a:t> </a:t>
            </a:r>
            <a:endParaRPr sz="2000"/>
          </a:p>
        </p:txBody>
      </p:sp>
      <p:sp>
        <p:nvSpPr>
          <p:cNvPr id="937" name="Google Shape;937;p1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3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400"/>
              <a:buNone/>
            </a:pPr>
            <a:r>
              <a:rPr lang="en"/>
              <a:t>Few Rules for Bengali (6/6)</a:t>
            </a:r>
            <a:endParaRPr/>
          </a:p>
        </p:txBody>
      </p:sp>
      <p:sp>
        <p:nvSpPr>
          <p:cNvPr id="943" name="Google Shape;943;p131"/>
          <p:cNvSpPr txBox="1"/>
          <p:nvPr>
            <p:ph idx="1" type="body"/>
          </p:nvPr>
        </p:nvSpPr>
        <p:spPr>
          <a:xfrm>
            <a:off x="457200" y="1047750"/>
            <a:ext cx="8229600" cy="3394500"/>
          </a:xfrm>
          <a:prstGeom prst="rect">
            <a:avLst/>
          </a:prstGeom>
          <a:noFill/>
          <a:ln>
            <a:noFill/>
          </a:ln>
        </p:spPr>
        <p:txBody>
          <a:bodyPr anchorCtr="0" anchor="t" bIns="45700" lIns="91425" spcFirstLastPara="1" rIns="91425" wrap="square" tIns="45700">
            <a:noAutofit/>
          </a:bodyPr>
          <a:lstStyle/>
          <a:p>
            <a:pPr indent="0" lvl="0" marL="0" rtl="0" algn="l">
              <a:spcBef>
                <a:spcPts val="480"/>
              </a:spcBef>
              <a:spcAft>
                <a:spcPts val="0"/>
              </a:spcAft>
              <a:buNone/>
            </a:pPr>
            <a:r>
              <a:rPr lang="en" sz="2000"/>
              <a:t>Use</a:t>
            </a:r>
            <a:r>
              <a:rPr lang="en" sz="2000"/>
              <a:t> part of word before the actual word</a:t>
            </a:r>
            <a:endParaRPr sz="2000"/>
          </a:p>
          <a:p>
            <a:pPr indent="-355600" lvl="0" marL="914400" rtl="0" algn="l">
              <a:lnSpc>
                <a:spcPct val="100000"/>
              </a:lnSpc>
              <a:spcBef>
                <a:spcPts val="1000"/>
              </a:spcBef>
              <a:spcAft>
                <a:spcPts val="0"/>
              </a:spcAft>
              <a:buSzPts val="2000"/>
              <a:buChar char="❖"/>
            </a:pPr>
            <a:r>
              <a:rPr lang="en" sz="2000"/>
              <a:t>Bn: কিন্তু </a:t>
            </a:r>
            <a:r>
              <a:rPr b="1" lang="en" sz="2000">
                <a:solidFill>
                  <a:srgbClr val="FF0000"/>
                </a:solidFill>
              </a:rPr>
              <a:t>প্রোমো</a:t>
            </a:r>
            <a:r>
              <a:rPr lang="en" sz="2000"/>
              <a:t> প্রোমোটারচক্রের ফাঁদে পড়ে ঠকে যান।</a:t>
            </a:r>
            <a:endParaRPr sz="2000"/>
          </a:p>
          <a:p>
            <a:pPr indent="-355600" lvl="0" marL="914400" rtl="0" algn="l">
              <a:lnSpc>
                <a:spcPct val="100000"/>
              </a:lnSpc>
              <a:spcBef>
                <a:spcPts val="1000"/>
              </a:spcBef>
              <a:spcAft>
                <a:spcPts val="0"/>
              </a:spcAft>
              <a:buSzPts val="2000"/>
              <a:buChar char="❖"/>
            </a:pPr>
            <a:r>
              <a:rPr lang="en" sz="2000"/>
              <a:t>Transliteration: kintu </a:t>
            </a:r>
            <a:r>
              <a:rPr lang="en" sz="2000">
                <a:solidFill>
                  <a:srgbClr val="FF00FF"/>
                </a:solidFill>
              </a:rPr>
              <a:t>promo</a:t>
            </a:r>
            <a:r>
              <a:rPr lang="en" sz="2000"/>
              <a:t> promoTArachakrera phA.Nde pa.Da়e Thake yAna|</a:t>
            </a:r>
            <a:endParaRPr sz="2000"/>
          </a:p>
          <a:p>
            <a:pPr indent="-355600" lvl="0" marL="914400" rtl="0" algn="l">
              <a:lnSpc>
                <a:spcPct val="100000"/>
              </a:lnSpc>
              <a:spcBef>
                <a:spcPts val="1000"/>
              </a:spcBef>
              <a:spcAft>
                <a:spcPts val="1000"/>
              </a:spcAft>
              <a:buSzPts val="2000"/>
              <a:buChar char="❖"/>
            </a:pPr>
            <a:r>
              <a:rPr lang="en" sz="2000"/>
              <a:t>En: But fall into the trap of the </a:t>
            </a:r>
            <a:r>
              <a:rPr lang="en" sz="2000">
                <a:solidFill>
                  <a:srgbClr val="FE8637"/>
                </a:solidFill>
              </a:rPr>
              <a:t>promo</a:t>
            </a:r>
            <a:r>
              <a:rPr lang="en" sz="2000"/>
              <a:t> promoter cycle.</a:t>
            </a:r>
            <a:endParaRPr sz="2000"/>
          </a:p>
        </p:txBody>
      </p:sp>
      <p:sp>
        <p:nvSpPr>
          <p:cNvPr id="944" name="Google Shape;944;p1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32"/>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Summary</a:t>
            </a:r>
            <a:endParaRPr/>
          </a:p>
        </p:txBody>
      </p:sp>
      <p:sp>
        <p:nvSpPr>
          <p:cNvPr id="950" name="Google Shape;950;p132"/>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Disfluency correction is a crucial step in SSMT pipeline</a:t>
            </a:r>
            <a:endParaRPr/>
          </a:p>
          <a:p>
            <a:pPr indent="-381000" lvl="0" marL="457200" rtl="0" algn="l">
              <a:spcBef>
                <a:spcPts val="0"/>
              </a:spcBef>
              <a:spcAft>
                <a:spcPts val="0"/>
              </a:spcAft>
              <a:buSzPts val="2400"/>
              <a:buChar char="•"/>
            </a:pPr>
            <a:r>
              <a:rPr lang="en"/>
              <a:t>It removes irregularities from speech transcriptions and make that ready for Machine Translation</a:t>
            </a:r>
            <a:endParaRPr/>
          </a:p>
          <a:p>
            <a:pPr indent="-381000" lvl="0" marL="457200" rtl="0" algn="l">
              <a:spcBef>
                <a:spcPts val="0"/>
              </a:spcBef>
              <a:spcAft>
                <a:spcPts val="0"/>
              </a:spcAft>
              <a:buSzPts val="2400"/>
              <a:buChar char="•"/>
            </a:pPr>
            <a:r>
              <a:rPr lang="en"/>
              <a:t>We are able to build DC systems with parallel data or monolingual data (in both domains) along with little amount parallel data</a:t>
            </a:r>
            <a:endParaRPr/>
          </a:p>
          <a:p>
            <a:pPr indent="-381000" lvl="0" marL="457200" rtl="0" algn="l">
              <a:spcBef>
                <a:spcPts val="0"/>
              </a:spcBef>
              <a:spcAft>
                <a:spcPts val="0"/>
              </a:spcAft>
              <a:buSzPts val="2400"/>
              <a:buChar char="•"/>
            </a:pPr>
            <a:r>
              <a:rPr lang="en"/>
              <a:t>Model trained on artificially generated data has limitations</a:t>
            </a:r>
            <a:endParaRPr/>
          </a:p>
          <a:p>
            <a:pPr indent="-381000" lvl="0" marL="457200" rtl="0" algn="l">
              <a:spcBef>
                <a:spcPts val="0"/>
              </a:spcBef>
              <a:spcAft>
                <a:spcPts val="0"/>
              </a:spcAft>
              <a:buSzPts val="2400"/>
              <a:buChar char="•"/>
            </a:pPr>
            <a:r>
              <a:rPr lang="en"/>
              <a:t>It would be interesting to take help from other languge’s disfluency correction data</a:t>
            </a:r>
            <a:endParaRPr/>
          </a:p>
        </p:txBody>
      </p:sp>
      <p:sp>
        <p:nvSpPr>
          <p:cNvPr id="951" name="Google Shape;951;p1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33"/>
          <p:cNvSpPr txBox="1"/>
          <p:nvPr>
            <p:ph type="ctrTitle"/>
          </p:nvPr>
        </p:nvSpPr>
        <p:spPr>
          <a:xfrm>
            <a:off x="685800" y="1597819"/>
            <a:ext cx="7772400" cy="1102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Disfluency Correction Demo</a:t>
            </a:r>
            <a:endParaRPr/>
          </a:p>
        </p:txBody>
      </p:sp>
      <p:sp>
        <p:nvSpPr>
          <p:cNvPr id="957" name="Google Shape;957;p133"/>
          <p:cNvSpPr txBox="1"/>
          <p:nvPr>
            <p:ph idx="1" type="subTitle"/>
          </p:nvPr>
        </p:nvSpPr>
        <p:spPr>
          <a:xfrm>
            <a:off x="1371600" y="2914650"/>
            <a:ext cx="6400800" cy="13143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u="sng">
                <a:solidFill>
                  <a:schemeClr val="hlink"/>
                </a:solidFill>
                <a:hlinkClick r:id="rId3"/>
              </a:rPr>
              <a:t>https://www.cfilt.iitb.ac.in/speech2text/</a:t>
            </a:r>
            <a:endParaRPr/>
          </a:p>
        </p:txBody>
      </p:sp>
      <p:sp>
        <p:nvSpPr>
          <p:cNvPr id="958" name="Google Shape;958;p1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34"/>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References</a:t>
            </a:r>
            <a:endParaRPr/>
          </a:p>
        </p:txBody>
      </p:sp>
      <p:sp>
        <p:nvSpPr>
          <p:cNvPr id="964" name="Google Shape;964;p134"/>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1500"/>
              <a:t>[1] </a:t>
            </a:r>
            <a:r>
              <a:rPr lang="en" sz="1500"/>
              <a:t>Matthias Honal and Tanja Schultz. 2003. Correction of Disfluencies in Spontaneous Speech using a Noisy-Channel Approach. In Interspeech.</a:t>
            </a:r>
            <a:endParaRPr sz="1500"/>
          </a:p>
          <a:p>
            <a:pPr indent="0" lvl="0" marL="0" rtl="0" algn="l">
              <a:spcBef>
                <a:spcPts val="480"/>
              </a:spcBef>
              <a:spcAft>
                <a:spcPts val="0"/>
              </a:spcAft>
              <a:buNone/>
            </a:pPr>
            <a:r>
              <a:rPr lang="en" sz="1500"/>
              <a:t>[2] John Godfrey and Edward Holliman. 1993. Switchboard-1 release 2 LDC97S62. Published by: Linguistic Data Consortium, Philadelphia, USA.</a:t>
            </a:r>
            <a:endParaRPr sz="1500"/>
          </a:p>
          <a:p>
            <a:pPr indent="0" lvl="0" marL="0" rtl="0" algn="l">
              <a:spcBef>
                <a:spcPts val="480"/>
              </a:spcBef>
              <a:spcAft>
                <a:spcPts val="0"/>
              </a:spcAft>
              <a:buNone/>
            </a:pPr>
            <a:r>
              <a:rPr lang="en" sz="1500"/>
              <a:t>[3] Nikhil Saini, Drumil Trivedi, Shreya Khare, Tejas Dhamecha, Preethi Jyothi, Samarth Bharadwaj, and Pushpak Bhattacharyya. 2021. "Disfluency Correction using Unsupervised and Semi-supervised Learning." In Proceedings of the 16th Conference of the European Chapter of the Association for Computational Linguistics: Main Volume, pp. 3421-3427. </a:t>
            </a:r>
            <a:endParaRPr sz="1500"/>
          </a:p>
          <a:p>
            <a:pPr indent="0" lvl="0" marL="0" rtl="0" algn="l">
              <a:spcBef>
                <a:spcPts val="480"/>
              </a:spcBef>
              <a:spcAft>
                <a:spcPts val="0"/>
              </a:spcAft>
              <a:buNone/>
            </a:pPr>
            <a:r>
              <a:rPr lang="en" sz="1500"/>
              <a:t>[4] Nikhil Saini, Preethi Jyothi and Pushpak Bhattacharyya, Survey: Exploring Disfluencies for Speech To Text Machine Translation.</a:t>
            </a:r>
            <a:endParaRPr sz="1500"/>
          </a:p>
          <a:p>
            <a:pPr indent="0" lvl="0" marL="0" rtl="0" algn="l">
              <a:spcBef>
                <a:spcPts val="480"/>
              </a:spcBef>
              <a:spcAft>
                <a:spcPts val="0"/>
              </a:spcAft>
              <a:buNone/>
            </a:pPr>
            <a:r>
              <a:rPr lang="en" sz="1500"/>
              <a:t>[5] Vicky Zayats, Mari Ostendorf, and Hannaneh Hajishirzi. 2016. Disfluency detection using a bidirectional LSTM. CoRR, abs/1604.03209</a:t>
            </a:r>
            <a:endParaRPr sz="1500"/>
          </a:p>
          <a:p>
            <a:pPr indent="0" lvl="0" marL="0" rtl="0" algn="l">
              <a:spcBef>
                <a:spcPts val="480"/>
              </a:spcBef>
              <a:spcAft>
                <a:spcPts val="0"/>
              </a:spcAft>
              <a:buNone/>
            </a:pPr>
            <a:r>
              <a:t/>
            </a:r>
            <a:endParaRPr sz="1500"/>
          </a:p>
        </p:txBody>
      </p:sp>
      <p:sp>
        <p:nvSpPr>
          <p:cNvPr id="965" name="Google Shape;965;p1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35"/>
          <p:cNvSpPr txBox="1"/>
          <p:nvPr>
            <p:ph type="title"/>
          </p:nvPr>
        </p:nvSpPr>
        <p:spPr>
          <a:xfrm>
            <a:off x="457200" y="1714353"/>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Machine Translation</a:t>
            </a:r>
            <a:endParaRPr/>
          </a:p>
        </p:txBody>
      </p:sp>
      <p:sp>
        <p:nvSpPr>
          <p:cNvPr id="971" name="Google Shape;971;p1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